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69" r:id="rId2"/>
    <p:sldId id="315" r:id="rId3"/>
    <p:sldId id="287" r:id="rId4"/>
    <p:sldId id="327" r:id="rId5"/>
    <p:sldId id="390" r:id="rId6"/>
    <p:sldId id="308" r:id="rId7"/>
    <p:sldId id="257" r:id="rId8"/>
    <p:sldId id="357" r:id="rId9"/>
    <p:sldId id="347" r:id="rId10"/>
    <p:sldId id="349" r:id="rId11"/>
    <p:sldId id="358" r:id="rId12"/>
    <p:sldId id="359" r:id="rId13"/>
    <p:sldId id="325" r:id="rId14"/>
    <p:sldId id="371" r:id="rId15"/>
    <p:sldId id="362" r:id="rId16"/>
    <p:sldId id="374" r:id="rId17"/>
    <p:sldId id="375" r:id="rId18"/>
    <p:sldId id="391" r:id="rId19"/>
    <p:sldId id="376" r:id="rId20"/>
    <p:sldId id="378" r:id="rId21"/>
    <p:sldId id="377" r:id="rId22"/>
    <p:sldId id="381" r:id="rId23"/>
    <p:sldId id="389" r:id="rId24"/>
    <p:sldId id="385" r:id="rId25"/>
    <p:sldId id="383" r:id="rId26"/>
    <p:sldId id="329" r:id="rId27"/>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14BF53F-9B90-AA45-8C49-2632D5512DC4}">
          <p14:sldIdLst>
            <p14:sldId id="269"/>
            <p14:sldId id="315"/>
            <p14:sldId id="287"/>
            <p14:sldId id="327"/>
          </p14:sldIdLst>
        </p14:section>
        <p14:section name="Data Processing" id="{D2E932D6-AB88-EE4F-9117-8AEAD4BC3E57}">
          <p14:sldIdLst>
            <p14:sldId id="390"/>
            <p14:sldId id="308"/>
            <p14:sldId id="257"/>
          </p14:sldIdLst>
        </p14:section>
        <p14:section name="Data Analysis" id="{B0E7F600-F2CA-FB46-B0E1-9D9F62BF49DF}">
          <p14:sldIdLst>
            <p14:sldId id="357"/>
            <p14:sldId id="347"/>
            <p14:sldId id="349"/>
            <p14:sldId id="358"/>
            <p14:sldId id="359"/>
          </p14:sldIdLst>
        </p14:section>
        <p14:section name="Data Visualization" id="{B7A8A5E8-65C9-0F40-B621-B4F86EAC7864}">
          <p14:sldIdLst>
            <p14:sldId id="325"/>
            <p14:sldId id="371"/>
            <p14:sldId id="362"/>
            <p14:sldId id="374"/>
            <p14:sldId id="375"/>
            <p14:sldId id="391"/>
            <p14:sldId id="376"/>
          </p14:sldIdLst>
        </p14:section>
        <p14:section name="Prediction &amp; Classification" id="{9374C8BF-649C-6041-BCDC-6CAFCB2F739E}">
          <p14:sldIdLst>
            <p14:sldId id="378"/>
            <p14:sldId id="377"/>
            <p14:sldId id="381"/>
            <p14:sldId id="389"/>
            <p14:sldId id="385"/>
          </p14:sldIdLst>
        </p14:section>
        <p14:section name="Conclusion &amp; Discussion" id="{D56229CA-897A-954A-AFF5-6280779B1281}">
          <p14:sldIdLst>
            <p14:sldId id="383"/>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C23"/>
    <a:srgbClr val="0B59B6"/>
    <a:srgbClr val="084A97"/>
    <a:srgbClr val="002880"/>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71"/>
    <p:restoredTop sz="86086"/>
  </p:normalViewPr>
  <p:slideViewPr>
    <p:cSldViewPr snapToGrid="0" snapToObjects="1">
      <p:cViewPr varScale="1">
        <p:scale>
          <a:sx n="92" d="100"/>
          <a:sy n="92" d="100"/>
        </p:scale>
        <p:origin x="5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6F6C8-230F-1D49-B698-CA2169E2E3B0}" type="datetimeFigureOut">
              <a:rPr lang="en-CN" smtClean="0"/>
              <a:t>2020/6/10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AC208-FB0B-1546-A835-6B00D4C41C54}" type="slidenum">
              <a:rPr lang="en-CN" smtClean="0"/>
              <a:t>‹#›</a:t>
            </a:fld>
            <a:endParaRPr lang="en-CN"/>
          </a:p>
        </p:txBody>
      </p:sp>
    </p:spTree>
    <p:extLst>
      <p:ext uri="{BB962C8B-B14F-4D97-AF65-F5344CB8AC3E}">
        <p14:creationId xmlns:p14="http://schemas.microsoft.com/office/powerpoint/2010/main" val="1384967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C419B-A2BE-4F84-8395-6435D0C5829E}" type="slidenum">
              <a:rPr lang="zh-CN" altLang="en-US" smtClean="0"/>
              <a:pPr/>
              <a:t>1</a:t>
            </a:fld>
            <a:endParaRPr lang="zh-CN" altLang="en-US"/>
          </a:p>
        </p:txBody>
      </p:sp>
    </p:spTree>
    <p:extLst>
      <p:ext uri="{BB962C8B-B14F-4D97-AF65-F5344CB8AC3E}">
        <p14:creationId xmlns:p14="http://schemas.microsoft.com/office/powerpoint/2010/main" val="2548064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C419B-A2BE-4F84-8395-6435D0C5829E}" type="slidenum">
              <a:rPr lang="zh-CN" altLang="en-US" smtClean="0"/>
              <a:pPr/>
              <a:t>11</a:t>
            </a:fld>
            <a:endParaRPr lang="zh-CN" altLang="en-US"/>
          </a:p>
        </p:txBody>
      </p:sp>
    </p:spTree>
    <p:extLst>
      <p:ext uri="{BB962C8B-B14F-4D97-AF65-F5344CB8AC3E}">
        <p14:creationId xmlns:p14="http://schemas.microsoft.com/office/powerpoint/2010/main" val="409737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3C419B-A2BE-4F84-8395-6435D0C5829E}" type="slidenum">
              <a:rPr lang="zh-CN" altLang="en-US" smtClean="0"/>
              <a:pPr/>
              <a:t>12</a:t>
            </a:fld>
            <a:endParaRPr lang="zh-CN" altLang="en-US"/>
          </a:p>
        </p:txBody>
      </p:sp>
    </p:spTree>
    <p:extLst>
      <p:ext uri="{BB962C8B-B14F-4D97-AF65-F5344CB8AC3E}">
        <p14:creationId xmlns:p14="http://schemas.microsoft.com/office/powerpoint/2010/main" val="270854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15</a:t>
            </a:fld>
            <a:endParaRPr lang="en-CN"/>
          </a:p>
        </p:txBody>
      </p:sp>
    </p:spTree>
    <p:extLst>
      <p:ext uri="{BB962C8B-B14F-4D97-AF65-F5344CB8AC3E}">
        <p14:creationId xmlns:p14="http://schemas.microsoft.com/office/powerpoint/2010/main" val="1384132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18</a:t>
            </a:fld>
            <a:endParaRPr lang="en-CN"/>
          </a:p>
        </p:txBody>
      </p:sp>
    </p:spTree>
    <p:extLst>
      <p:ext uri="{BB962C8B-B14F-4D97-AF65-F5344CB8AC3E}">
        <p14:creationId xmlns:p14="http://schemas.microsoft.com/office/powerpoint/2010/main" val="3835629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19</a:t>
            </a:fld>
            <a:endParaRPr lang="en-CN"/>
          </a:p>
        </p:txBody>
      </p:sp>
    </p:spTree>
    <p:extLst>
      <p:ext uri="{BB962C8B-B14F-4D97-AF65-F5344CB8AC3E}">
        <p14:creationId xmlns:p14="http://schemas.microsoft.com/office/powerpoint/2010/main" val="126632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20</a:t>
            </a:fld>
            <a:endParaRPr lang="en-CN"/>
          </a:p>
        </p:txBody>
      </p:sp>
    </p:spTree>
    <p:extLst>
      <p:ext uri="{BB962C8B-B14F-4D97-AF65-F5344CB8AC3E}">
        <p14:creationId xmlns:p14="http://schemas.microsoft.com/office/powerpoint/2010/main" val="4230997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21</a:t>
            </a:fld>
            <a:endParaRPr lang="en-CN"/>
          </a:p>
        </p:txBody>
      </p:sp>
    </p:spTree>
    <p:extLst>
      <p:ext uri="{BB962C8B-B14F-4D97-AF65-F5344CB8AC3E}">
        <p14:creationId xmlns:p14="http://schemas.microsoft.com/office/powerpoint/2010/main" val="1766810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trip duration prediction we developed a linear regression model and used a log transformation for the target value to issue the right skewed distribution and the not linear relationship between the target and the predictor values. Since our analysis showed the relationship between the target and the predictors is not linear. </a:t>
            </a:r>
          </a:p>
          <a:p>
            <a:pPr rtl="0"/>
            <a:endParaRPr lang="en-US" b="0" dirty="0">
              <a:effectLst/>
            </a:endParaRPr>
          </a:p>
          <a:p>
            <a:pPr rtl="0"/>
            <a:r>
              <a:rPr lang="en-US" sz="1200" b="0" i="0" u="none" strike="noStrike" kern="1200" dirty="0">
                <a:solidFill>
                  <a:schemeClr val="tx1"/>
                </a:solidFill>
                <a:effectLst/>
                <a:latin typeface="+mn-lt"/>
                <a:ea typeface="+mn-ea"/>
                <a:cs typeface="+mn-cs"/>
              </a:rPr>
              <a:t>For the creation of the classification model to predict the journey direction towards the university, we will use a neuronal network with 1 input layer with 17 nodes and 3 hidden layers with 17 nodes with a sigmoid activation function and one output layer with one node. To avoid overfitting we used a 0.1 dropout rate in the hidden layers. </a:t>
            </a:r>
            <a:endParaRPr lang="en-US" b="0" dirty="0">
              <a:effectLst/>
            </a:endParaRPr>
          </a:p>
          <a:p>
            <a:br>
              <a:rPr lang="en-US" dirty="0"/>
            </a:br>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22</a:t>
            </a:fld>
            <a:endParaRPr lang="en-CN"/>
          </a:p>
        </p:txBody>
      </p:sp>
    </p:spTree>
    <p:extLst>
      <p:ext uri="{BB962C8B-B14F-4D97-AF65-F5344CB8AC3E}">
        <p14:creationId xmlns:p14="http://schemas.microsoft.com/office/powerpoint/2010/main" val="169608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assumption about our predictors are wrong. For an improvement of the model the predictors have to be expanded to get better results. </a:t>
            </a:r>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23</a:t>
            </a:fld>
            <a:endParaRPr lang="en-CN"/>
          </a:p>
        </p:txBody>
      </p:sp>
    </p:spTree>
    <p:extLst>
      <p:ext uri="{BB962C8B-B14F-4D97-AF65-F5344CB8AC3E}">
        <p14:creationId xmlns:p14="http://schemas.microsoft.com/office/powerpoint/2010/main" val="649293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25</a:t>
            </a:fld>
            <a:endParaRPr lang="en-CN"/>
          </a:p>
        </p:txBody>
      </p:sp>
    </p:spTree>
    <p:extLst>
      <p:ext uri="{BB962C8B-B14F-4D97-AF65-F5344CB8AC3E}">
        <p14:creationId xmlns:p14="http://schemas.microsoft.com/office/powerpoint/2010/main" val="363239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C419B-A2BE-4F84-8395-6435D0C5829E}" type="slidenum">
              <a:rPr lang="zh-CN" altLang="en-US" smtClean="0"/>
              <a:pPr/>
              <a:t>2</a:t>
            </a:fld>
            <a:endParaRPr lang="zh-CN" altLang="en-US"/>
          </a:p>
        </p:txBody>
      </p:sp>
    </p:spTree>
    <p:extLst>
      <p:ext uri="{BB962C8B-B14F-4D97-AF65-F5344CB8AC3E}">
        <p14:creationId xmlns:p14="http://schemas.microsoft.com/office/powerpoint/2010/main" val="3652575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26</a:t>
            </a:fld>
            <a:endParaRPr lang="en-CN"/>
          </a:p>
        </p:txBody>
      </p:sp>
    </p:spTree>
    <p:extLst>
      <p:ext uri="{BB962C8B-B14F-4D97-AF65-F5344CB8AC3E}">
        <p14:creationId xmlns:p14="http://schemas.microsoft.com/office/powerpoint/2010/main" val="370935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54CB16-7291-478B-BA08-B58146A058D8}"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1708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C419B-A2BE-4F84-8395-6435D0C5829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5274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54CB16-7291-478B-BA08-B58146A058D8}" type="slidenum">
              <a:rPr lang="zh-CN" altLang="en-US" smtClean="0"/>
              <a:pPr/>
              <a:t>5</a:t>
            </a:fld>
            <a:endParaRPr lang="zh-CN" altLang="en-US"/>
          </a:p>
        </p:txBody>
      </p:sp>
    </p:spTree>
    <p:extLst>
      <p:ext uri="{BB962C8B-B14F-4D97-AF65-F5344CB8AC3E}">
        <p14:creationId xmlns:p14="http://schemas.microsoft.com/office/powerpoint/2010/main" val="185303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C419B-A2BE-4F84-8395-6435D0C5829E}" type="slidenum">
              <a:rPr lang="zh-CN" altLang="en-US" smtClean="0"/>
              <a:pPr/>
              <a:t>6</a:t>
            </a:fld>
            <a:endParaRPr lang="zh-CN" altLang="en-US"/>
          </a:p>
        </p:txBody>
      </p:sp>
    </p:spTree>
    <p:extLst>
      <p:ext uri="{BB962C8B-B14F-4D97-AF65-F5344CB8AC3E}">
        <p14:creationId xmlns:p14="http://schemas.microsoft.com/office/powerpoint/2010/main" val="24010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A6AC208-FB0B-1546-A835-6B00D4C41C54}" type="slidenum">
              <a:rPr lang="en-CN" smtClean="0"/>
              <a:t>8</a:t>
            </a:fld>
            <a:endParaRPr lang="en-CN"/>
          </a:p>
        </p:txBody>
      </p:sp>
    </p:spTree>
    <p:extLst>
      <p:ext uri="{BB962C8B-B14F-4D97-AF65-F5344CB8AC3E}">
        <p14:creationId xmlns:p14="http://schemas.microsoft.com/office/powerpoint/2010/main" val="126146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C419B-A2BE-4F84-8395-6435D0C5829E}" type="slidenum">
              <a:rPr lang="zh-CN" altLang="en-US" smtClean="0"/>
              <a:pPr/>
              <a:t>9</a:t>
            </a:fld>
            <a:endParaRPr lang="zh-CN" altLang="en-US"/>
          </a:p>
        </p:txBody>
      </p:sp>
    </p:spTree>
    <p:extLst>
      <p:ext uri="{BB962C8B-B14F-4D97-AF65-F5344CB8AC3E}">
        <p14:creationId xmlns:p14="http://schemas.microsoft.com/office/powerpoint/2010/main" val="3316375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00000"/>
              </a:lnSpc>
              <a:spcBef>
                <a:spcPts val="0"/>
              </a:spcBef>
            </a:pPr>
            <a:endParaRPr lang="zh-CN" altLang="en-US" dirty="0"/>
          </a:p>
        </p:txBody>
      </p:sp>
      <p:sp>
        <p:nvSpPr>
          <p:cNvPr id="4" name="灯片编号占位符 3"/>
          <p:cNvSpPr>
            <a:spLocks noGrp="1"/>
          </p:cNvSpPr>
          <p:nvPr>
            <p:ph type="sldNum" sz="quarter" idx="10"/>
          </p:nvPr>
        </p:nvSpPr>
        <p:spPr/>
        <p:txBody>
          <a:bodyPr/>
          <a:lstStyle/>
          <a:p>
            <a:fld id="{E93C419B-A2BE-4F84-8395-6435D0C5829E}" type="slidenum">
              <a:rPr lang="zh-CN" altLang="en-US" smtClean="0"/>
              <a:pPr/>
              <a:t>10</a:t>
            </a:fld>
            <a:endParaRPr lang="zh-CN" altLang="en-US"/>
          </a:p>
        </p:txBody>
      </p:sp>
    </p:spTree>
    <p:extLst>
      <p:ext uri="{BB962C8B-B14F-4D97-AF65-F5344CB8AC3E}">
        <p14:creationId xmlns:p14="http://schemas.microsoft.com/office/powerpoint/2010/main" val="2438013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912509"/>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4" name="图片占位符 13"/>
          <p:cNvSpPr>
            <a:spLocks noGrp="1"/>
          </p:cNvSpPr>
          <p:nvPr>
            <p:ph type="pic" sz="quarter" idx="13"/>
          </p:nvPr>
        </p:nvSpPr>
        <p:spPr>
          <a:xfrm>
            <a:off x="10069890" y="2100830"/>
            <a:ext cx="1199550" cy="1185656"/>
          </a:xfrm>
          <a:custGeom>
            <a:avLst/>
            <a:gdLst>
              <a:gd name="connsiteX0" fmla="*/ 599775 w 1199550"/>
              <a:gd name="connsiteY0" fmla="*/ 0 h 1185656"/>
              <a:gd name="connsiteX1" fmla="*/ 1199550 w 1199550"/>
              <a:gd name="connsiteY1" fmla="*/ 592828 h 1185656"/>
              <a:gd name="connsiteX2" fmla="*/ 599775 w 1199550"/>
              <a:gd name="connsiteY2" fmla="*/ 1185656 h 1185656"/>
              <a:gd name="connsiteX3" fmla="*/ 0 w 1199550"/>
              <a:gd name="connsiteY3" fmla="*/ 592828 h 1185656"/>
              <a:gd name="connsiteX4" fmla="*/ 599775 w 1199550"/>
              <a:gd name="connsiteY4" fmla="*/ 0 h 118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550" h="1185656">
                <a:moveTo>
                  <a:pt x="599775" y="0"/>
                </a:moveTo>
                <a:cubicBezTo>
                  <a:pt x="931022" y="0"/>
                  <a:pt x="1199550" y="265418"/>
                  <a:pt x="1199550" y="592828"/>
                </a:cubicBezTo>
                <a:cubicBezTo>
                  <a:pt x="1199550" y="920238"/>
                  <a:pt x="931022" y="1185656"/>
                  <a:pt x="599775" y="1185656"/>
                </a:cubicBezTo>
                <a:cubicBezTo>
                  <a:pt x="268528" y="1185656"/>
                  <a:pt x="0" y="920238"/>
                  <a:pt x="0" y="592828"/>
                </a:cubicBezTo>
                <a:cubicBezTo>
                  <a:pt x="0" y="265418"/>
                  <a:pt x="268528" y="0"/>
                  <a:pt x="59977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999613" y="2100830"/>
            <a:ext cx="1199550" cy="1185656"/>
          </a:xfrm>
          <a:custGeom>
            <a:avLst/>
            <a:gdLst>
              <a:gd name="connsiteX0" fmla="*/ 599775 w 1199550"/>
              <a:gd name="connsiteY0" fmla="*/ 0 h 1185656"/>
              <a:gd name="connsiteX1" fmla="*/ 1199550 w 1199550"/>
              <a:gd name="connsiteY1" fmla="*/ 592828 h 1185656"/>
              <a:gd name="connsiteX2" fmla="*/ 599775 w 1199550"/>
              <a:gd name="connsiteY2" fmla="*/ 1185656 h 1185656"/>
              <a:gd name="connsiteX3" fmla="*/ 0 w 1199550"/>
              <a:gd name="connsiteY3" fmla="*/ 592828 h 1185656"/>
              <a:gd name="connsiteX4" fmla="*/ 599775 w 1199550"/>
              <a:gd name="connsiteY4" fmla="*/ 0 h 118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550" h="1185656">
                <a:moveTo>
                  <a:pt x="599775" y="0"/>
                </a:moveTo>
                <a:cubicBezTo>
                  <a:pt x="931022" y="0"/>
                  <a:pt x="1199550" y="265418"/>
                  <a:pt x="1199550" y="592828"/>
                </a:cubicBezTo>
                <a:cubicBezTo>
                  <a:pt x="1199550" y="920238"/>
                  <a:pt x="931022" y="1185656"/>
                  <a:pt x="599775" y="1185656"/>
                </a:cubicBezTo>
                <a:cubicBezTo>
                  <a:pt x="268528" y="1185656"/>
                  <a:pt x="0" y="920238"/>
                  <a:pt x="0" y="592828"/>
                </a:cubicBezTo>
                <a:cubicBezTo>
                  <a:pt x="0" y="265418"/>
                  <a:pt x="268528" y="0"/>
                  <a:pt x="599775" y="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3929337" y="2100830"/>
            <a:ext cx="1199550" cy="1185656"/>
          </a:xfrm>
          <a:custGeom>
            <a:avLst/>
            <a:gdLst>
              <a:gd name="connsiteX0" fmla="*/ 599775 w 1199550"/>
              <a:gd name="connsiteY0" fmla="*/ 0 h 1185656"/>
              <a:gd name="connsiteX1" fmla="*/ 1199550 w 1199550"/>
              <a:gd name="connsiteY1" fmla="*/ 592828 h 1185656"/>
              <a:gd name="connsiteX2" fmla="*/ 599775 w 1199550"/>
              <a:gd name="connsiteY2" fmla="*/ 1185656 h 1185656"/>
              <a:gd name="connsiteX3" fmla="*/ 0 w 1199550"/>
              <a:gd name="connsiteY3" fmla="*/ 592828 h 1185656"/>
              <a:gd name="connsiteX4" fmla="*/ 599775 w 1199550"/>
              <a:gd name="connsiteY4" fmla="*/ 0 h 118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550" h="1185656">
                <a:moveTo>
                  <a:pt x="599775" y="0"/>
                </a:moveTo>
                <a:cubicBezTo>
                  <a:pt x="931022" y="0"/>
                  <a:pt x="1199550" y="265418"/>
                  <a:pt x="1199550" y="592828"/>
                </a:cubicBezTo>
                <a:cubicBezTo>
                  <a:pt x="1199550" y="920238"/>
                  <a:pt x="931022" y="1185656"/>
                  <a:pt x="599775" y="1185656"/>
                </a:cubicBezTo>
                <a:cubicBezTo>
                  <a:pt x="268528" y="1185656"/>
                  <a:pt x="0" y="920238"/>
                  <a:pt x="0" y="592828"/>
                </a:cubicBezTo>
                <a:cubicBezTo>
                  <a:pt x="0" y="265418"/>
                  <a:pt x="268528" y="0"/>
                  <a:pt x="599775" y="0"/>
                </a:cubicBez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857250" y="2100830"/>
            <a:ext cx="1199550" cy="1185656"/>
          </a:xfrm>
          <a:custGeom>
            <a:avLst/>
            <a:gdLst>
              <a:gd name="connsiteX0" fmla="*/ 599775 w 1199550"/>
              <a:gd name="connsiteY0" fmla="*/ 0 h 1185656"/>
              <a:gd name="connsiteX1" fmla="*/ 1199550 w 1199550"/>
              <a:gd name="connsiteY1" fmla="*/ 592828 h 1185656"/>
              <a:gd name="connsiteX2" fmla="*/ 599775 w 1199550"/>
              <a:gd name="connsiteY2" fmla="*/ 1185656 h 1185656"/>
              <a:gd name="connsiteX3" fmla="*/ 0 w 1199550"/>
              <a:gd name="connsiteY3" fmla="*/ 592828 h 1185656"/>
              <a:gd name="connsiteX4" fmla="*/ 599775 w 1199550"/>
              <a:gd name="connsiteY4" fmla="*/ 0 h 118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550" h="1185656">
                <a:moveTo>
                  <a:pt x="599775" y="0"/>
                </a:moveTo>
                <a:cubicBezTo>
                  <a:pt x="931022" y="0"/>
                  <a:pt x="1199550" y="265418"/>
                  <a:pt x="1199550" y="592828"/>
                </a:cubicBezTo>
                <a:cubicBezTo>
                  <a:pt x="1199550" y="920238"/>
                  <a:pt x="931022" y="1185656"/>
                  <a:pt x="599775" y="1185656"/>
                </a:cubicBezTo>
                <a:cubicBezTo>
                  <a:pt x="268528" y="1185656"/>
                  <a:pt x="0" y="920238"/>
                  <a:pt x="0" y="592828"/>
                </a:cubicBezTo>
                <a:cubicBezTo>
                  <a:pt x="0" y="265418"/>
                  <a:pt x="268528" y="0"/>
                  <a:pt x="5997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14741499"/>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136371"/>
      </p:ext>
    </p:extLst>
  </p:cSld>
  <p:clrMapOvr>
    <a:masterClrMapping/>
  </p:clrMapOvr>
  <p:transition spd="med">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Slide 7">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434034"/>
      </p:ext>
    </p:extLst>
  </p:cSld>
  <p:clrMapOvr>
    <a:masterClrMapping/>
  </p:clrMapOvr>
  <p:transition spd="med">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Master Slide">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11082869" y="6319006"/>
            <a:ext cx="375551" cy="292725"/>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00599727"/>
      </p:ext>
    </p:extLst>
  </p:cSld>
  <p:clrMapOvr>
    <a:masterClrMapping/>
  </p:clrMapOvr>
  <p:transition spd="med">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580063" y="0"/>
            <a:ext cx="6611938" cy="6858000"/>
          </a:xfrm>
          <a:prstGeom prst="rect">
            <a:avLst/>
          </a:prstGeom>
        </p:spPr>
        <p:txBody>
          <a:bodyPr/>
          <a:lstStyle/>
          <a:p>
            <a:endParaRPr lang="en-GB" dirty="0"/>
          </a:p>
        </p:txBody>
      </p:sp>
    </p:spTree>
    <p:extLst>
      <p:ext uri="{BB962C8B-B14F-4D97-AF65-F5344CB8AC3E}">
        <p14:creationId xmlns:p14="http://schemas.microsoft.com/office/powerpoint/2010/main" val="284034596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359693"/>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637486" y="3"/>
            <a:ext cx="2554515" cy="6857999"/>
          </a:xfrm>
          <a:custGeom>
            <a:avLst/>
            <a:gdLst>
              <a:gd name="connsiteX0" fmla="*/ 0 w 2554515"/>
              <a:gd name="connsiteY0" fmla="*/ 0 h 6857999"/>
              <a:gd name="connsiteX1" fmla="*/ 2554515 w 2554515"/>
              <a:gd name="connsiteY1" fmla="*/ 0 h 6857999"/>
              <a:gd name="connsiteX2" fmla="*/ 2554515 w 2554515"/>
              <a:gd name="connsiteY2" fmla="*/ 6857999 h 6857999"/>
              <a:gd name="connsiteX3" fmla="*/ 0 w 2554515"/>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2554515" h="6857999">
                <a:moveTo>
                  <a:pt x="0" y="0"/>
                </a:moveTo>
                <a:lnTo>
                  <a:pt x="2554515" y="0"/>
                </a:lnTo>
                <a:lnTo>
                  <a:pt x="2554515" y="6857999"/>
                </a:lnTo>
                <a:lnTo>
                  <a:pt x="0" y="685799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58184591"/>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3" name="任意多边形: 形状 2"/>
          <p:cNvSpPr/>
          <p:nvPr userDrawn="1"/>
        </p:nvSpPr>
        <p:spPr>
          <a:xfrm>
            <a:off x="-2956" y="0"/>
            <a:ext cx="12192000" cy="6858000"/>
          </a:xfrm>
          <a:custGeom>
            <a:avLst/>
            <a:gdLst>
              <a:gd name="connsiteX0" fmla="*/ 10603216 w 12192000"/>
              <a:gd name="connsiteY0" fmla="*/ 5031419 h 6858000"/>
              <a:gd name="connsiteX1" fmla="*/ 10602137 w 12192000"/>
              <a:gd name="connsiteY1" fmla="*/ 5034050 h 6858000"/>
              <a:gd name="connsiteX2" fmla="*/ 10603144 w 12192000"/>
              <a:gd name="connsiteY2" fmla="*/ 5031587 h 6858000"/>
              <a:gd name="connsiteX3" fmla="*/ 10629140 w 12192000"/>
              <a:gd name="connsiteY3" fmla="*/ 4973001 h 6858000"/>
              <a:gd name="connsiteX4" fmla="*/ 10607382 w 12192000"/>
              <a:gd name="connsiteY4" fmla="*/ 5021778 h 6858000"/>
              <a:gd name="connsiteX5" fmla="*/ 10603216 w 12192000"/>
              <a:gd name="connsiteY5" fmla="*/ 5031419 h 6858000"/>
              <a:gd name="connsiteX6" fmla="*/ 10606240 w 12192000"/>
              <a:gd name="connsiteY6" fmla="*/ 5024046 h 6858000"/>
              <a:gd name="connsiteX7" fmla="*/ 10608800 w 12192000"/>
              <a:gd name="connsiteY7" fmla="*/ 5016694 h 6858000"/>
              <a:gd name="connsiteX8" fmla="*/ 10609200 w 12192000"/>
              <a:gd name="connsiteY8" fmla="*/ 5015899 h 6858000"/>
              <a:gd name="connsiteX9" fmla="*/ 10629140 w 12192000"/>
              <a:gd name="connsiteY9" fmla="*/ 4973001 h 6858000"/>
              <a:gd name="connsiteX10" fmla="*/ 10821247 w 12192000"/>
              <a:gd name="connsiteY10" fmla="*/ 4174668 h 6858000"/>
              <a:gd name="connsiteX11" fmla="*/ 10820149 w 12192000"/>
              <a:gd name="connsiteY11" fmla="*/ 4183965 h 6858000"/>
              <a:gd name="connsiteX12" fmla="*/ 10813891 w 12192000"/>
              <a:gd name="connsiteY12" fmla="*/ 4223772 h 6858000"/>
              <a:gd name="connsiteX13" fmla="*/ 10814363 w 12192000"/>
              <a:gd name="connsiteY13" fmla="*/ 4218088 h 6858000"/>
              <a:gd name="connsiteX14" fmla="*/ 10818572 w 12192000"/>
              <a:gd name="connsiteY14" fmla="*/ 4190926 h 6858000"/>
              <a:gd name="connsiteX15" fmla="*/ 10819927 w 12192000"/>
              <a:gd name="connsiteY15" fmla="*/ 4181875 h 6858000"/>
              <a:gd name="connsiteX16" fmla="*/ 10813891 w 12192000"/>
              <a:gd name="connsiteY16" fmla="*/ 2637018 h 6858000"/>
              <a:gd name="connsiteX17" fmla="*/ 10814365 w 12192000"/>
              <a:gd name="connsiteY17" fmla="*/ 2640029 h 6858000"/>
              <a:gd name="connsiteX18" fmla="*/ 10816560 w 12192000"/>
              <a:gd name="connsiteY18" fmla="*/ 2655045 h 6858000"/>
              <a:gd name="connsiteX19" fmla="*/ 10815248 w 12192000"/>
              <a:gd name="connsiteY19" fmla="*/ 2646577 h 6858000"/>
              <a:gd name="connsiteX20" fmla="*/ 10813891 w 12192000"/>
              <a:gd name="connsiteY20" fmla="*/ 2637018 h 6858000"/>
              <a:gd name="connsiteX21" fmla="*/ 10624714 w 12192000"/>
              <a:gd name="connsiteY21" fmla="*/ 1886736 h 6858000"/>
              <a:gd name="connsiteX22" fmla="*/ 10625401 w 12192000"/>
              <a:gd name="connsiteY22" fmla="*/ 1888426 h 6858000"/>
              <a:gd name="connsiteX23" fmla="*/ 10625453 w 12192000"/>
              <a:gd name="connsiteY23" fmla="*/ 1888633 h 6858000"/>
              <a:gd name="connsiteX24" fmla="*/ 10605876 w 12192000"/>
              <a:gd name="connsiteY24" fmla="*/ 1838103 h 6858000"/>
              <a:gd name="connsiteX25" fmla="*/ 10618683 w 12192000"/>
              <a:gd name="connsiteY25" fmla="*/ 1871257 h 6858000"/>
              <a:gd name="connsiteX26" fmla="*/ 10624714 w 12192000"/>
              <a:gd name="connsiteY26" fmla="*/ 1886736 h 6858000"/>
              <a:gd name="connsiteX27" fmla="*/ 10619474 w 12192000"/>
              <a:gd name="connsiteY27" fmla="*/ 1873843 h 6858000"/>
              <a:gd name="connsiteX28" fmla="*/ 10876250 w 12192000"/>
              <a:gd name="connsiteY28" fmla="*/ 1272810 h 6858000"/>
              <a:gd name="connsiteX29" fmla="*/ 10688960 w 12192000"/>
              <a:gd name="connsiteY29" fmla="*/ 1316720 h 6858000"/>
              <a:gd name="connsiteX30" fmla="*/ 10569319 w 12192000"/>
              <a:gd name="connsiteY30" fmla="*/ 1768805 h 6858000"/>
              <a:gd name="connsiteX31" fmla="*/ 10602553 w 12192000"/>
              <a:gd name="connsiteY31" fmla="*/ 1834803 h 6858000"/>
              <a:gd name="connsiteX32" fmla="*/ 10614756 w 12192000"/>
              <a:gd name="connsiteY32" fmla="*/ 1862234 h 6858000"/>
              <a:gd name="connsiteX33" fmla="*/ 10619474 w 12192000"/>
              <a:gd name="connsiteY33" fmla="*/ 1873843 h 6858000"/>
              <a:gd name="connsiteX34" fmla="*/ 10662373 w 12192000"/>
              <a:gd name="connsiteY34" fmla="*/ 1986599 h 6858000"/>
              <a:gd name="connsiteX35" fmla="*/ 10752104 w 12192000"/>
              <a:gd name="connsiteY35" fmla="*/ 2303389 h 6858000"/>
              <a:gd name="connsiteX36" fmla="*/ 10818572 w 12192000"/>
              <a:gd name="connsiteY36" fmla="*/ 2672976 h 6858000"/>
              <a:gd name="connsiteX37" fmla="*/ 10818156 w 12192000"/>
              <a:gd name="connsiteY37" fmla="*/ 2665964 h 6858000"/>
              <a:gd name="connsiteX38" fmla="*/ 10816560 w 12192000"/>
              <a:gd name="connsiteY38" fmla="*/ 2655045 h 6858000"/>
              <a:gd name="connsiteX39" fmla="*/ 10821895 w 12192000"/>
              <a:gd name="connsiteY39" fmla="*/ 2689475 h 6858000"/>
              <a:gd name="connsiteX40" fmla="*/ 10831865 w 12192000"/>
              <a:gd name="connsiteY40" fmla="*/ 2778573 h 6858000"/>
              <a:gd name="connsiteX41" fmla="*/ 10848482 w 12192000"/>
              <a:gd name="connsiteY41" fmla="*/ 2979866 h 6858000"/>
              <a:gd name="connsiteX42" fmla="*/ 10855129 w 12192000"/>
              <a:gd name="connsiteY42" fmla="*/ 3775140 h 6858000"/>
              <a:gd name="connsiteX43" fmla="*/ 10821895 w 12192000"/>
              <a:gd name="connsiteY43" fmla="*/ 4171127 h 6858000"/>
              <a:gd name="connsiteX44" fmla="*/ 10821247 w 12192000"/>
              <a:gd name="connsiteY44" fmla="*/ 4174668 h 6858000"/>
              <a:gd name="connsiteX45" fmla="*/ 10821324 w 12192000"/>
              <a:gd name="connsiteY45" fmla="*/ 4174014 h 6858000"/>
              <a:gd name="connsiteX46" fmla="*/ 10821019 w 12192000"/>
              <a:gd name="connsiteY46" fmla="*/ 4174581 h 6858000"/>
              <a:gd name="connsiteX47" fmla="*/ 10819927 w 12192000"/>
              <a:gd name="connsiteY47" fmla="*/ 4181875 h 6858000"/>
              <a:gd name="connsiteX48" fmla="*/ 10815248 w 12192000"/>
              <a:gd name="connsiteY48" fmla="*/ 4207426 h 6858000"/>
              <a:gd name="connsiteX49" fmla="*/ 10814363 w 12192000"/>
              <a:gd name="connsiteY49" fmla="*/ 4218088 h 6858000"/>
              <a:gd name="connsiteX50" fmla="*/ 10805278 w 12192000"/>
              <a:gd name="connsiteY50" fmla="*/ 4276723 h 6858000"/>
              <a:gd name="connsiteX51" fmla="*/ 10772044 w 12192000"/>
              <a:gd name="connsiteY51" fmla="*/ 4461518 h 6858000"/>
              <a:gd name="connsiteX52" fmla="*/ 10675667 w 12192000"/>
              <a:gd name="connsiteY52" fmla="*/ 4834405 h 6858000"/>
              <a:gd name="connsiteX53" fmla="*/ 10612523 w 12192000"/>
              <a:gd name="connsiteY53" fmla="*/ 5006000 h 6858000"/>
              <a:gd name="connsiteX54" fmla="*/ 10608800 w 12192000"/>
              <a:gd name="connsiteY54" fmla="*/ 5016694 h 6858000"/>
              <a:gd name="connsiteX55" fmla="*/ 10569319 w 12192000"/>
              <a:gd name="connsiteY55" fmla="*/ 5095097 h 6858000"/>
              <a:gd name="connsiteX56" fmla="*/ 10688960 w 12192000"/>
              <a:gd name="connsiteY56" fmla="*/ 5547182 h 6858000"/>
              <a:gd name="connsiteX57" fmla="*/ 11144261 w 12192000"/>
              <a:gd name="connsiteY57" fmla="*/ 5428386 h 6858000"/>
              <a:gd name="connsiteX58" fmla="*/ 11513155 w 12192000"/>
              <a:gd name="connsiteY58" fmla="*/ 3893936 h 6858000"/>
              <a:gd name="connsiteX59" fmla="*/ 11410130 w 12192000"/>
              <a:gd name="connsiteY59" fmla="*/ 2210991 h 6858000"/>
              <a:gd name="connsiteX60" fmla="*/ 11144261 w 12192000"/>
              <a:gd name="connsiteY60" fmla="*/ 1435517 h 6858000"/>
              <a:gd name="connsiteX61" fmla="*/ 10876250 w 12192000"/>
              <a:gd name="connsiteY61" fmla="*/ 1272810 h 6858000"/>
              <a:gd name="connsiteX62" fmla="*/ 0 w 12192000"/>
              <a:gd name="connsiteY62" fmla="*/ 0 h 6858000"/>
              <a:gd name="connsiteX63" fmla="*/ 8422296 w 12192000"/>
              <a:gd name="connsiteY63" fmla="*/ 0 h 6858000"/>
              <a:gd name="connsiteX64" fmla="*/ 10892244 w 12192000"/>
              <a:gd name="connsiteY64" fmla="*/ 0 h 6858000"/>
              <a:gd name="connsiteX65" fmla="*/ 11118899 w 12192000"/>
              <a:gd name="connsiteY65" fmla="*/ 259866 h 6858000"/>
              <a:gd name="connsiteX66" fmla="*/ 12192000 w 12192000"/>
              <a:gd name="connsiteY66" fmla="*/ 3425351 h 6858000"/>
              <a:gd name="connsiteX67" fmla="*/ 11118899 w 12192000"/>
              <a:gd name="connsiteY67" fmla="*/ 6590836 h 6858000"/>
              <a:gd name="connsiteX68" fmla="*/ 10885879 w 12192000"/>
              <a:gd name="connsiteY68" fmla="*/ 6858000 h 6858000"/>
              <a:gd name="connsiteX69" fmla="*/ 8422296 w 12192000"/>
              <a:gd name="connsiteY69" fmla="*/ 6858000 h 6858000"/>
              <a:gd name="connsiteX70" fmla="*/ 0 w 12192000"/>
              <a:gd name="connsiteY7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2192000" h="6858000">
                <a:moveTo>
                  <a:pt x="10603216" y="5031419"/>
                </a:moveTo>
                <a:lnTo>
                  <a:pt x="10602137" y="5034050"/>
                </a:lnTo>
                <a:cubicBezTo>
                  <a:pt x="10602034" y="5034256"/>
                  <a:pt x="10602319" y="5033533"/>
                  <a:pt x="10603144" y="5031587"/>
                </a:cubicBezTo>
                <a:close/>
                <a:moveTo>
                  <a:pt x="10629140" y="4973001"/>
                </a:moveTo>
                <a:cubicBezTo>
                  <a:pt x="10618339" y="4996925"/>
                  <a:pt x="10611484" y="5012394"/>
                  <a:pt x="10607382" y="5021778"/>
                </a:cubicBezTo>
                <a:lnTo>
                  <a:pt x="10603216" y="5031419"/>
                </a:lnTo>
                <a:lnTo>
                  <a:pt x="10606240" y="5024046"/>
                </a:lnTo>
                <a:lnTo>
                  <a:pt x="10608800" y="5016694"/>
                </a:lnTo>
                <a:lnTo>
                  <a:pt x="10609200" y="5015899"/>
                </a:lnTo>
                <a:cubicBezTo>
                  <a:pt x="10615846" y="5002700"/>
                  <a:pt x="10622493" y="4986201"/>
                  <a:pt x="10629140" y="4973001"/>
                </a:cubicBezTo>
                <a:close/>
                <a:moveTo>
                  <a:pt x="10821247" y="4174668"/>
                </a:moveTo>
                <a:lnTo>
                  <a:pt x="10820149" y="4183965"/>
                </a:lnTo>
                <a:cubicBezTo>
                  <a:pt x="10817890" y="4201909"/>
                  <a:pt x="10813450" y="4233877"/>
                  <a:pt x="10813891" y="4223772"/>
                </a:cubicBezTo>
                <a:lnTo>
                  <a:pt x="10814363" y="4218088"/>
                </a:lnTo>
                <a:lnTo>
                  <a:pt x="10818572" y="4190926"/>
                </a:lnTo>
                <a:lnTo>
                  <a:pt x="10819927" y="4181875"/>
                </a:lnTo>
                <a:close/>
                <a:moveTo>
                  <a:pt x="10813891" y="2637018"/>
                </a:moveTo>
                <a:cubicBezTo>
                  <a:pt x="10813781" y="2636175"/>
                  <a:pt x="10813976" y="2637425"/>
                  <a:pt x="10814365" y="2640029"/>
                </a:cubicBezTo>
                <a:lnTo>
                  <a:pt x="10816560" y="2655045"/>
                </a:lnTo>
                <a:lnTo>
                  <a:pt x="10815248" y="2646577"/>
                </a:lnTo>
                <a:cubicBezTo>
                  <a:pt x="10814417" y="2640803"/>
                  <a:pt x="10814002" y="2637863"/>
                  <a:pt x="10813891" y="2637018"/>
                </a:cubicBezTo>
                <a:close/>
                <a:moveTo>
                  <a:pt x="10624714" y="1886736"/>
                </a:moveTo>
                <a:lnTo>
                  <a:pt x="10625401" y="1888426"/>
                </a:lnTo>
                <a:cubicBezTo>
                  <a:pt x="10627686" y="1894202"/>
                  <a:pt x="10628205" y="1895645"/>
                  <a:pt x="10625453" y="1888633"/>
                </a:cubicBezTo>
                <a:close/>
                <a:moveTo>
                  <a:pt x="10605876" y="1838103"/>
                </a:moveTo>
                <a:cubicBezTo>
                  <a:pt x="10611277" y="1852128"/>
                  <a:pt x="10615483" y="1863007"/>
                  <a:pt x="10618683" y="1871257"/>
                </a:cubicBezTo>
                <a:lnTo>
                  <a:pt x="10624714" y="1886736"/>
                </a:lnTo>
                <a:lnTo>
                  <a:pt x="10619474" y="1873843"/>
                </a:lnTo>
                <a:close/>
                <a:moveTo>
                  <a:pt x="10876250" y="1272810"/>
                </a:moveTo>
                <a:cubicBezTo>
                  <a:pt x="10810315" y="1268305"/>
                  <a:pt x="10743796" y="1282071"/>
                  <a:pt x="10688960" y="1316720"/>
                </a:cubicBezTo>
                <a:cubicBezTo>
                  <a:pt x="10532762" y="1419017"/>
                  <a:pt x="10486235" y="1603811"/>
                  <a:pt x="10569319" y="1768805"/>
                </a:cubicBezTo>
                <a:cubicBezTo>
                  <a:pt x="10582613" y="1788605"/>
                  <a:pt x="10592583" y="1811704"/>
                  <a:pt x="10602553" y="1834803"/>
                </a:cubicBezTo>
                <a:cubicBezTo>
                  <a:pt x="10605876" y="1841403"/>
                  <a:pt x="10610446" y="1851922"/>
                  <a:pt x="10614756" y="1862234"/>
                </a:cubicBezTo>
                <a:lnTo>
                  <a:pt x="10619474" y="1873843"/>
                </a:lnTo>
                <a:lnTo>
                  <a:pt x="10662373" y="1986599"/>
                </a:lnTo>
                <a:cubicBezTo>
                  <a:pt x="10695607" y="2092195"/>
                  <a:pt x="10725517" y="2197792"/>
                  <a:pt x="10752104" y="2303389"/>
                </a:cubicBezTo>
                <a:cubicBezTo>
                  <a:pt x="10778691" y="2425484"/>
                  <a:pt x="10798631" y="2550880"/>
                  <a:pt x="10818572" y="2672976"/>
                </a:cubicBezTo>
                <a:cubicBezTo>
                  <a:pt x="10823557" y="2704325"/>
                  <a:pt x="10821064" y="2686176"/>
                  <a:pt x="10818156" y="2665964"/>
                </a:cubicBezTo>
                <a:lnTo>
                  <a:pt x="10816560" y="2655045"/>
                </a:lnTo>
                <a:lnTo>
                  <a:pt x="10821895" y="2689475"/>
                </a:lnTo>
                <a:cubicBezTo>
                  <a:pt x="10825218" y="2719175"/>
                  <a:pt x="10828542" y="2748873"/>
                  <a:pt x="10831865" y="2778573"/>
                </a:cubicBezTo>
                <a:cubicBezTo>
                  <a:pt x="10838512" y="2844570"/>
                  <a:pt x="10845159" y="2910568"/>
                  <a:pt x="10848482" y="2979866"/>
                </a:cubicBezTo>
                <a:cubicBezTo>
                  <a:pt x="10868422" y="3243858"/>
                  <a:pt x="10868422" y="3507848"/>
                  <a:pt x="10855129" y="3775140"/>
                </a:cubicBezTo>
                <a:cubicBezTo>
                  <a:pt x="10848482" y="3907136"/>
                  <a:pt x="10838512" y="4039131"/>
                  <a:pt x="10821895" y="4171127"/>
                </a:cubicBezTo>
                <a:lnTo>
                  <a:pt x="10821247" y="4174668"/>
                </a:lnTo>
                <a:lnTo>
                  <a:pt x="10821324" y="4174014"/>
                </a:lnTo>
                <a:cubicBezTo>
                  <a:pt x="10821506" y="4172158"/>
                  <a:pt x="10821441" y="4172055"/>
                  <a:pt x="10821019" y="4174581"/>
                </a:cubicBezTo>
                <a:lnTo>
                  <a:pt x="10819927" y="4181875"/>
                </a:lnTo>
                <a:lnTo>
                  <a:pt x="10815248" y="4207426"/>
                </a:lnTo>
                <a:lnTo>
                  <a:pt x="10814363" y="4218088"/>
                </a:lnTo>
                <a:lnTo>
                  <a:pt x="10805278" y="4276723"/>
                </a:lnTo>
                <a:cubicBezTo>
                  <a:pt x="10795308" y="4339423"/>
                  <a:pt x="10785338" y="4398821"/>
                  <a:pt x="10772044" y="4461518"/>
                </a:cubicBezTo>
                <a:cubicBezTo>
                  <a:pt x="10745458" y="4586914"/>
                  <a:pt x="10715547" y="4712310"/>
                  <a:pt x="10675667" y="4834405"/>
                </a:cubicBezTo>
                <a:cubicBezTo>
                  <a:pt x="10655727" y="4890504"/>
                  <a:pt x="10635786" y="4949902"/>
                  <a:pt x="10612523" y="5006000"/>
                </a:cubicBezTo>
                <a:lnTo>
                  <a:pt x="10608800" y="5016694"/>
                </a:lnTo>
                <a:lnTo>
                  <a:pt x="10569319" y="5095097"/>
                </a:lnTo>
                <a:cubicBezTo>
                  <a:pt x="10492882" y="5246892"/>
                  <a:pt x="10526115" y="5458086"/>
                  <a:pt x="10688960" y="5547182"/>
                </a:cubicBezTo>
                <a:cubicBezTo>
                  <a:pt x="10841835" y="5626380"/>
                  <a:pt x="11061177" y="5593380"/>
                  <a:pt x="11144261" y="5428386"/>
                </a:cubicBezTo>
                <a:cubicBezTo>
                  <a:pt x="11386867" y="4956501"/>
                  <a:pt x="11473274" y="4415321"/>
                  <a:pt x="11513155" y="3893936"/>
                </a:cubicBezTo>
                <a:cubicBezTo>
                  <a:pt x="11553035" y="3332954"/>
                  <a:pt x="11523125" y="2762073"/>
                  <a:pt x="11410130" y="2210991"/>
                </a:cubicBezTo>
                <a:cubicBezTo>
                  <a:pt x="11353633" y="1943700"/>
                  <a:pt x="11270549" y="1679708"/>
                  <a:pt x="11144261" y="1435517"/>
                </a:cubicBezTo>
                <a:cubicBezTo>
                  <a:pt x="11094411" y="1338582"/>
                  <a:pt x="10986142" y="1280319"/>
                  <a:pt x="10876250" y="1272810"/>
                </a:cubicBezTo>
                <a:close/>
                <a:moveTo>
                  <a:pt x="0" y="0"/>
                </a:moveTo>
                <a:lnTo>
                  <a:pt x="8422296" y="0"/>
                </a:lnTo>
                <a:lnTo>
                  <a:pt x="10892244" y="0"/>
                </a:lnTo>
                <a:lnTo>
                  <a:pt x="11118899" y="259866"/>
                </a:lnTo>
                <a:cubicBezTo>
                  <a:pt x="11785635" y="1095929"/>
                  <a:pt x="12192000" y="2206554"/>
                  <a:pt x="12192000" y="3425351"/>
                </a:cubicBezTo>
                <a:cubicBezTo>
                  <a:pt x="12192000" y="4644149"/>
                  <a:pt x="11785635" y="5754774"/>
                  <a:pt x="11118899" y="6590836"/>
                </a:cubicBezTo>
                <a:lnTo>
                  <a:pt x="10885879" y="6858000"/>
                </a:lnTo>
                <a:lnTo>
                  <a:pt x="8422296" y="6858000"/>
                </a:lnTo>
                <a:lnTo>
                  <a:pt x="0" y="6858000"/>
                </a:lnTo>
                <a:close/>
              </a:path>
            </a:pathLst>
          </a:custGeom>
          <a:solidFill>
            <a:srgbClr val="002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ym typeface="Arial" panose="020B0604020202020204" pitchFamily="34" charset="0"/>
            </a:endParaRPr>
          </a:p>
        </p:txBody>
      </p:sp>
    </p:spTree>
    <p:extLst>
      <p:ext uri="{BB962C8B-B14F-4D97-AF65-F5344CB8AC3E}">
        <p14:creationId xmlns:p14="http://schemas.microsoft.com/office/powerpoint/2010/main" val="3985393162"/>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4305300" y="3714750"/>
            <a:ext cx="7886701" cy="3143250"/>
          </a:xfrm>
          <a:custGeom>
            <a:avLst/>
            <a:gdLst>
              <a:gd name="connsiteX0" fmla="*/ 0 w 7886701"/>
              <a:gd name="connsiteY0" fmla="*/ 0 h 3143250"/>
              <a:gd name="connsiteX1" fmla="*/ 7886701 w 7886701"/>
              <a:gd name="connsiteY1" fmla="*/ 0 h 3143250"/>
              <a:gd name="connsiteX2" fmla="*/ 7886701 w 7886701"/>
              <a:gd name="connsiteY2" fmla="*/ 3143250 h 3143250"/>
              <a:gd name="connsiteX3" fmla="*/ 0 w 7886701"/>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7886701" h="3143250">
                <a:moveTo>
                  <a:pt x="0" y="0"/>
                </a:moveTo>
                <a:lnTo>
                  <a:pt x="7886701" y="0"/>
                </a:lnTo>
                <a:lnTo>
                  <a:pt x="7886701" y="3143250"/>
                </a:lnTo>
                <a:lnTo>
                  <a:pt x="0" y="31432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108348267"/>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2" name="矩形 1"/>
          <p:cNvSpPr/>
          <p:nvPr userDrawn="1"/>
        </p:nvSpPr>
        <p:spPr>
          <a:xfrm>
            <a:off x="0" y="-53598"/>
            <a:ext cx="12192000" cy="6911598"/>
          </a:xfrm>
          <a:prstGeom prst="rect">
            <a:avLst/>
          </a:prstGeom>
          <a:solidFill>
            <a:srgbClr val="75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1"/>
          </p:nvPr>
        </p:nvSpPr>
        <p:spPr>
          <a:xfrm>
            <a:off x="6640459" y="4731008"/>
            <a:ext cx="630292" cy="630292"/>
          </a:xfrm>
          <a:custGeom>
            <a:avLst/>
            <a:gdLst>
              <a:gd name="connsiteX0" fmla="*/ 315146 w 630292"/>
              <a:gd name="connsiteY0" fmla="*/ 0 h 630292"/>
              <a:gd name="connsiteX1" fmla="*/ 630292 w 630292"/>
              <a:gd name="connsiteY1" fmla="*/ 315146 h 630292"/>
              <a:gd name="connsiteX2" fmla="*/ 315146 w 630292"/>
              <a:gd name="connsiteY2" fmla="*/ 630292 h 630292"/>
              <a:gd name="connsiteX3" fmla="*/ 0 w 630292"/>
              <a:gd name="connsiteY3" fmla="*/ 315146 h 630292"/>
              <a:gd name="connsiteX4" fmla="*/ 315146 w 630292"/>
              <a:gd name="connsiteY4" fmla="*/ 0 h 63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92" h="630292">
                <a:moveTo>
                  <a:pt x="315146" y="0"/>
                </a:moveTo>
                <a:cubicBezTo>
                  <a:pt x="489196" y="0"/>
                  <a:pt x="630292" y="141096"/>
                  <a:pt x="630292" y="315146"/>
                </a:cubicBezTo>
                <a:cubicBezTo>
                  <a:pt x="630292" y="489196"/>
                  <a:pt x="489196" y="630292"/>
                  <a:pt x="315146" y="630292"/>
                </a:cubicBezTo>
                <a:cubicBezTo>
                  <a:pt x="141096" y="630292"/>
                  <a:pt x="0" y="489196"/>
                  <a:pt x="0" y="315146"/>
                </a:cubicBezTo>
                <a:cubicBezTo>
                  <a:pt x="0" y="141096"/>
                  <a:pt x="141096" y="0"/>
                  <a:pt x="315146" y="0"/>
                </a:cubicBezTo>
                <a:close/>
              </a:path>
            </a:pathLst>
          </a:custGeom>
        </p:spPr>
        <p:txBody>
          <a:bodyPr wrap="square">
            <a:noAutofit/>
          </a:bodyPr>
          <a:lstStyle/>
          <a:p>
            <a:endParaRPr lang="zh-CN" altLang="en-US"/>
          </a:p>
        </p:txBody>
      </p:sp>
      <p:sp>
        <p:nvSpPr>
          <p:cNvPr id="7" name="图片占位符 6"/>
          <p:cNvSpPr>
            <a:spLocks noGrp="1"/>
          </p:cNvSpPr>
          <p:nvPr>
            <p:ph type="pic" sz="quarter" idx="10"/>
          </p:nvPr>
        </p:nvSpPr>
        <p:spPr>
          <a:xfrm>
            <a:off x="2620909" y="4731008"/>
            <a:ext cx="630292" cy="630292"/>
          </a:xfrm>
          <a:custGeom>
            <a:avLst/>
            <a:gdLst>
              <a:gd name="connsiteX0" fmla="*/ 315146 w 630292"/>
              <a:gd name="connsiteY0" fmla="*/ 0 h 630292"/>
              <a:gd name="connsiteX1" fmla="*/ 630292 w 630292"/>
              <a:gd name="connsiteY1" fmla="*/ 315146 h 630292"/>
              <a:gd name="connsiteX2" fmla="*/ 315146 w 630292"/>
              <a:gd name="connsiteY2" fmla="*/ 630292 h 630292"/>
              <a:gd name="connsiteX3" fmla="*/ 0 w 630292"/>
              <a:gd name="connsiteY3" fmla="*/ 315146 h 630292"/>
              <a:gd name="connsiteX4" fmla="*/ 315146 w 630292"/>
              <a:gd name="connsiteY4" fmla="*/ 0 h 63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92" h="630292">
                <a:moveTo>
                  <a:pt x="315146" y="0"/>
                </a:moveTo>
                <a:cubicBezTo>
                  <a:pt x="489196" y="0"/>
                  <a:pt x="630292" y="141096"/>
                  <a:pt x="630292" y="315146"/>
                </a:cubicBezTo>
                <a:cubicBezTo>
                  <a:pt x="630292" y="489196"/>
                  <a:pt x="489196" y="630292"/>
                  <a:pt x="315146" y="630292"/>
                </a:cubicBezTo>
                <a:cubicBezTo>
                  <a:pt x="141096" y="630292"/>
                  <a:pt x="0" y="489196"/>
                  <a:pt x="0" y="315146"/>
                </a:cubicBezTo>
                <a:cubicBezTo>
                  <a:pt x="0" y="141096"/>
                  <a:pt x="141096" y="0"/>
                  <a:pt x="31514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55776870"/>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2198370" y="2454910"/>
            <a:ext cx="1835150" cy="3229610"/>
          </a:xfrm>
          <a:custGeom>
            <a:avLst/>
            <a:gdLst>
              <a:gd name="connsiteX0" fmla="*/ 14296 w 1835150"/>
              <a:gd name="connsiteY0" fmla="*/ 0 h 3229610"/>
              <a:gd name="connsiteX1" fmla="*/ 1820854 w 1835150"/>
              <a:gd name="connsiteY1" fmla="*/ 0 h 3229610"/>
              <a:gd name="connsiteX2" fmla="*/ 1835150 w 1835150"/>
              <a:gd name="connsiteY2" fmla="*/ 14296 h 3229610"/>
              <a:gd name="connsiteX3" fmla="*/ 1835150 w 1835150"/>
              <a:gd name="connsiteY3" fmla="*/ 3215314 h 3229610"/>
              <a:gd name="connsiteX4" fmla="*/ 1820854 w 1835150"/>
              <a:gd name="connsiteY4" fmla="*/ 3229610 h 3229610"/>
              <a:gd name="connsiteX5" fmla="*/ 14296 w 1835150"/>
              <a:gd name="connsiteY5" fmla="*/ 3229610 h 3229610"/>
              <a:gd name="connsiteX6" fmla="*/ 0 w 1835150"/>
              <a:gd name="connsiteY6" fmla="*/ 3215314 h 3229610"/>
              <a:gd name="connsiteX7" fmla="*/ 0 w 1835150"/>
              <a:gd name="connsiteY7" fmla="*/ 14296 h 3229610"/>
              <a:gd name="connsiteX8" fmla="*/ 14296 w 1835150"/>
              <a:gd name="connsiteY8" fmla="*/ 0 h 322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150" h="3229610">
                <a:moveTo>
                  <a:pt x="14296" y="0"/>
                </a:moveTo>
                <a:lnTo>
                  <a:pt x="1820854" y="0"/>
                </a:lnTo>
                <a:cubicBezTo>
                  <a:pt x="1828749" y="0"/>
                  <a:pt x="1835150" y="6401"/>
                  <a:pt x="1835150" y="14296"/>
                </a:cubicBezTo>
                <a:lnTo>
                  <a:pt x="1835150" y="3215314"/>
                </a:lnTo>
                <a:cubicBezTo>
                  <a:pt x="1835150" y="3223209"/>
                  <a:pt x="1828749" y="3229610"/>
                  <a:pt x="1820854" y="3229610"/>
                </a:cubicBezTo>
                <a:lnTo>
                  <a:pt x="14296" y="3229610"/>
                </a:lnTo>
                <a:cubicBezTo>
                  <a:pt x="6401" y="3229610"/>
                  <a:pt x="0" y="3223209"/>
                  <a:pt x="0" y="3215314"/>
                </a:cubicBezTo>
                <a:lnTo>
                  <a:pt x="0" y="14296"/>
                </a:lnTo>
                <a:cubicBezTo>
                  <a:pt x="0" y="6401"/>
                  <a:pt x="6401" y="0"/>
                  <a:pt x="1429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02979116"/>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6357257" y="1549853"/>
            <a:ext cx="4862286" cy="4107816"/>
          </a:xfrm>
          <a:custGeom>
            <a:avLst/>
            <a:gdLst>
              <a:gd name="connsiteX0" fmla="*/ 0 w 4862286"/>
              <a:gd name="connsiteY0" fmla="*/ 0 h 4107816"/>
              <a:gd name="connsiteX1" fmla="*/ 4862286 w 4862286"/>
              <a:gd name="connsiteY1" fmla="*/ 0 h 4107816"/>
              <a:gd name="connsiteX2" fmla="*/ 4862286 w 4862286"/>
              <a:gd name="connsiteY2" fmla="*/ 4107816 h 4107816"/>
              <a:gd name="connsiteX3" fmla="*/ 0 w 4862286"/>
              <a:gd name="connsiteY3" fmla="*/ 4107816 h 4107816"/>
            </a:gdLst>
            <a:ahLst/>
            <a:cxnLst>
              <a:cxn ang="0">
                <a:pos x="connsiteX0" y="connsiteY0"/>
              </a:cxn>
              <a:cxn ang="0">
                <a:pos x="connsiteX1" y="connsiteY1"/>
              </a:cxn>
              <a:cxn ang="0">
                <a:pos x="connsiteX2" y="connsiteY2"/>
              </a:cxn>
              <a:cxn ang="0">
                <a:pos x="connsiteX3" y="connsiteY3"/>
              </a:cxn>
            </a:cxnLst>
            <a:rect l="l" t="t" r="r" b="b"/>
            <a:pathLst>
              <a:path w="4862286" h="4107816">
                <a:moveTo>
                  <a:pt x="0" y="0"/>
                </a:moveTo>
                <a:lnTo>
                  <a:pt x="4862286" y="0"/>
                </a:lnTo>
                <a:lnTo>
                  <a:pt x="4862286" y="4107816"/>
                </a:lnTo>
                <a:lnTo>
                  <a:pt x="0" y="410781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27944323"/>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mp; Subtitl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3606" y="1991759"/>
            <a:ext cx="6081044" cy="2656239"/>
          </a:xfrm>
          <a:custGeom>
            <a:avLst/>
            <a:gdLst>
              <a:gd name="connsiteX0" fmla="*/ 0 w 6081044"/>
              <a:gd name="connsiteY0" fmla="*/ 0 h 2656239"/>
              <a:gd name="connsiteX1" fmla="*/ 6081044 w 6081044"/>
              <a:gd name="connsiteY1" fmla="*/ 0 h 2656239"/>
              <a:gd name="connsiteX2" fmla="*/ 6081044 w 6081044"/>
              <a:gd name="connsiteY2" fmla="*/ 2656239 h 2656239"/>
              <a:gd name="connsiteX3" fmla="*/ 0 w 6081044"/>
              <a:gd name="connsiteY3" fmla="*/ 2656239 h 2656239"/>
            </a:gdLst>
            <a:ahLst/>
            <a:cxnLst>
              <a:cxn ang="0">
                <a:pos x="connsiteX0" y="connsiteY0"/>
              </a:cxn>
              <a:cxn ang="0">
                <a:pos x="connsiteX1" y="connsiteY1"/>
              </a:cxn>
              <a:cxn ang="0">
                <a:pos x="connsiteX2" y="connsiteY2"/>
              </a:cxn>
              <a:cxn ang="0">
                <a:pos x="connsiteX3" y="connsiteY3"/>
              </a:cxn>
            </a:cxnLst>
            <a:rect l="l" t="t" r="r" b="b"/>
            <a:pathLst>
              <a:path w="6081044" h="2656239">
                <a:moveTo>
                  <a:pt x="0" y="0"/>
                </a:moveTo>
                <a:lnTo>
                  <a:pt x="6081044" y="0"/>
                </a:lnTo>
                <a:lnTo>
                  <a:pt x="6081044" y="2656239"/>
                </a:lnTo>
                <a:lnTo>
                  <a:pt x="0" y="26562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07916556"/>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0270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4" r:id="rId11"/>
    <p:sldLayoutId id="2147483676" r:id="rId12"/>
    <p:sldLayoutId id="2147483677" r:id="rId13"/>
    <p:sldLayoutId id="2147483681" r:id="rId14"/>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2.xml.rels><?xml version="1.0" encoding="UTF-8" standalone="yes"?>
<Relationships xmlns="http://schemas.openxmlformats.org/package/2006/relationships"><Relationship Id="rId8" Type="http://schemas.openxmlformats.org/officeDocument/2006/relationships/image" Target="https://lh5.googleusercontent.com/Lbg-BON-Y-XGm0HfvY5WnH8QiTtC3Q_kHcMkYewDDRyQVmXh3mDqByaAfnmxsl6_N4gCudQUHvAjkai4j-1foewwM3ZsdD0gjYloYSTS0lPBLJcmvMJbzA93abc6JzeeoXgI7K8K" TargetMode="External"/><Relationship Id="rId3" Type="http://schemas.openxmlformats.org/officeDocument/2006/relationships/image" Target="../media/image28.tiff"/><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https://lh5.googleusercontent.com/eoU-VuXIBrB5OKlA48kMNGYatZ6RGFsANOL49qqpI5_x5zWKvqWsrz_vGgXYzcGyLnVzrMbN4IpIXt1YB1PP819slsXLdPptHAdf1BspT40TQekYnVOJpVodnWlOqe8j2bBi3BBq" TargetMode="External"/><Relationship Id="rId5" Type="http://schemas.openxmlformats.org/officeDocument/2006/relationships/image" Target="../media/image30.png"/><Relationship Id="rId4" Type="http://schemas.openxmlformats.org/officeDocument/2006/relationships/image" Target="../media/image29.tiff"/></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tiff"/><Relationship Id="rId7"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rot="5400000">
            <a:off x="397002" y="4602283"/>
            <a:ext cx="1525822" cy="1525822"/>
          </a:xfrm>
          <a:prstGeom prst="ellipse">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7" name="椭圆 26"/>
          <p:cNvSpPr/>
          <p:nvPr/>
        </p:nvSpPr>
        <p:spPr>
          <a:xfrm rot="2211141">
            <a:off x="-933336" y="-1943815"/>
            <a:ext cx="5907660" cy="604811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3" name="文本框 12"/>
          <p:cNvSpPr txBox="1"/>
          <p:nvPr/>
        </p:nvSpPr>
        <p:spPr>
          <a:xfrm>
            <a:off x="9428166" y="4576775"/>
            <a:ext cx="2122573" cy="461665"/>
          </a:xfrm>
          <a:prstGeom prst="rect">
            <a:avLst/>
          </a:prstGeom>
          <a:noFill/>
        </p:spPr>
        <p:txBody>
          <a:bodyPr wrap="square" rtlCol="0">
            <a:spAutoFit/>
          </a:bodyPr>
          <a:lstStyle/>
          <a:p>
            <a:pPr algn="r"/>
            <a:r>
              <a:rPr lang="en-US" altLang="zh-CN" sz="2400" b="1" dirty="0">
                <a:solidFill>
                  <a:srgbClr val="23AC23"/>
                </a:solidFill>
                <a:latin typeface="Athelas" panose="02000503000000020003" pitchFamily="2" charset="77"/>
                <a:ea typeface="微软雅黑" panose="020B0503020204020204" pitchFamily="34" charset="-122"/>
                <a:cs typeface="+mn-ea"/>
                <a:sym typeface="Segoe UI" panose="020B0502040204020203" pitchFamily="34" charset="0"/>
              </a:rPr>
              <a:t>Project Report</a:t>
            </a:r>
            <a:endParaRPr lang="zh-CN" altLang="en-US" sz="2400" b="1" dirty="0">
              <a:solidFill>
                <a:srgbClr val="23AC23"/>
              </a:solidFill>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4" name="文本框 13"/>
          <p:cNvSpPr txBox="1"/>
          <p:nvPr/>
        </p:nvSpPr>
        <p:spPr>
          <a:xfrm>
            <a:off x="4636260" y="4975555"/>
            <a:ext cx="6940248" cy="707886"/>
          </a:xfrm>
          <a:prstGeom prst="rect">
            <a:avLst/>
          </a:prstGeom>
          <a:noFill/>
        </p:spPr>
        <p:txBody>
          <a:bodyPr wrap="square" rtlCol="0">
            <a:spAutoFit/>
          </a:bodyPr>
          <a:lstStyle/>
          <a:p>
            <a:pPr algn="r"/>
            <a:r>
              <a:rPr lang="en-US" altLang="zh-CN" sz="4000" b="1" dirty="0">
                <a:latin typeface="Segoe UI" panose="020B0502040204020203" pitchFamily="34" charset="0"/>
                <a:ea typeface="微软雅黑" panose="020B0503020204020204" pitchFamily="34" charset="-122"/>
                <a:cs typeface="+mn-ea"/>
                <a:sym typeface="Segoe UI" panose="020B0502040204020203" pitchFamily="34" charset="0"/>
              </a:rPr>
              <a:t>PROGRAMMING DATA SCIENCE</a:t>
            </a:r>
            <a:endParaRPr lang="zh-CN" altLang="en-US" sz="4000" b="1"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5" name="文本框 14"/>
          <p:cNvSpPr txBox="1"/>
          <p:nvPr/>
        </p:nvSpPr>
        <p:spPr>
          <a:xfrm>
            <a:off x="5600485" y="5674573"/>
            <a:ext cx="5958094" cy="338554"/>
          </a:xfrm>
          <a:prstGeom prst="rect">
            <a:avLst/>
          </a:prstGeom>
          <a:noFill/>
        </p:spPr>
        <p:txBody>
          <a:bodyPr wrap="square" rtlCol="0">
            <a:spAutoFit/>
          </a:bodyPr>
          <a:lstStyle/>
          <a:p>
            <a:pPr algn="r"/>
            <a:r>
              <a:rPr lang="en-US" altLang="zh-CN" sz="1600" dirty="0">
                <a:latin typeface="Segoe UI" panose="020B0502040204020203" pitchFamily="34" charset="0"/>
                <a:ea typeface="微软雅黑" panose="020B0503020204020204" pitchFamily="34" charset="-122"/>
                <a:cs typeface="+mn-ea"/>
                <a:sym typeface="Segoe UI" panose="020B0502040204020203" pitchFamily="34" charset="0"/>
              </a:rPr>
              <a:t>University of Cologne – Manuel Gassner, Long Le, Irene(Jiaying) Xu </a:t>
            </a:r>
            <a:endParaRPr lang="zh-CN" altLang="en-US" sz="1600" dirty="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8" name="椭圆 27"/>
          <p:cNvSpPr/>
          <p:nvPr/>
        </p:nvSpPr>
        <p:spPr>
          <a:xfrm rot="5400000">
            <a:off x="6594973" y="-1358738"/>
            <a:ext cx="2711237" cy="2711237"/>
          </a:xfrm>
          <a:prstGeom prst="ellipse">
            <a:avLst/>
          </a:prstGeom>
          <a:solidFill>
            <a:srgbClr val="084A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9" name="任意多边形: 形状 28"/>
          <p:cNvSpPr/>
          <p:nvPr/>
        </p:nvSpPr>
        <p:spPr>
          <a:xfrm rot="2095359" flipH="1" flipV="1">
            <a:off x="5322813" y="-1655748"/>
            <a:ext cx="3181970" cy="9548139"/>
          </a:xfrm>
          <a:custGeom>
            <a:avLst/>
            <a:gdLst>
              <a:gd name="connsiteX0" fmla="*/ 0 w 5699124"/>
              <a:gd name="connsiteY0" fmla="*/ 0 h 6858000"/>
              <a:gd name="connsiteX1" fmla="*/ 5487975 w 5699124"/>
              <a:gd name="connsiteY1" fmla="*/ 0 h 6858000"/>
              <a:gd name="connsiteX2" fmla="*/ 5596391 w 5699124"/>
              <a:gd name="connsiteY2" fmla="*/ 521777 h 6858000"/>
              <a:gd name="connsiteX3" fmla="*/ 5699124 w 5699124"/>
              <a:gd name="connsiteY3" fmla="*/ 1775431 h 6858000"/>
              <a:gd name="connsiteX4" fmla="*/ 3812730 w 5699124"/>
              <a:gd name="connsiteY4" fmla="*/ 6791831 h 6858000"/>
              <a:gd name="connsiteX5" fmla="*/ 3752409 w 5699124"/>
              <a:gd name="connsiteY5" fmla="*/ 6858000 h 6858000"/>
              <a:gd name="connsiteX6" fmla="*/ 0 w 5699124"/>
              <a:gd name="connsiteY6" fmla="*/ 685800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6" fmla="*/ 0 w 5699124"/>
              <a:gd name="connsiteY6" fmla="*/ 0 h 6858000"/>
              <a:gd name="connsiteX7" fmla="*/ 5579415 w 5699124"/>
              <a:gd name="connsiteY7" fmla="*/ 9144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6" fmla="*/ 0 w 5699124"/>
              <a:gd name="connsiteY6" fmla="*/ 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0" fmla="*/ 1735566 w 1946715"/>
              <a:gd name="connsiteY0" fmla="*/ 0 h 6858000"/>
              <a:gd name="connsiteX1" fmla="*/ 1843982 w 1946715"/>
              <a:gd name="connsiteY1" fmla="*/ 521777 h 6858000"/>
              <a:gd name="connsiteX2" fmla="*/ 1946715 w 1946715"/>
              <a:gd name="connsiteY2" fmla="*/ 1775431 h 6858000"/>
              <a:gd name="connsiteX3" fmla="*/ 60321 w 1946715"/>
              <a:gd name="connsiteY3" fmla="*/ 6791831 h 6858000"/>
              <a:gd name="connsiteX4" fmla="*/ 0 w 194671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715" h="6858000">
                <a:moveTo>
                  <a:pt x="1735566" y="0"/>
                </a:moveTo>
                <a:lnTo>
                  <a:pt x="1843982" y="521777"/>
                </a:lnTo>
                <a:cubicBezTo>
                  <a:pt x="1911559" y="929626"/>
                  <a:pt x="1946715" y="1348423"/>
                  <a:pt x="1946715" y="1775431"/>
                </a:cubicBezTo>
                <a:cubicBezTo>
                  <a:pt x="1946715" y="3696969"/>
                  <a:pt x="1234791" y="5452228"/>
                  <a:pt x="60321" y="6791831"/>
                </a:cubicBezTo>
                <a:lnTo>
                  <a:pt x="0" y="6858000"/>
                </a:lnTo>
              </a:path>
            </a:pathLst>
          </a:custGeom>
          <a:noFill/>
          <a:ln w="3175">
            <a:solidFill>
              <a:srgbClr val="2D308F">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0" name="任意多边形: 形状 19"/>
          <p:cNvSpPr/>
          <p:nvPr/>
        </p:nvSpPr>
        <p:spPr>
          <a:xfrm rot="3505965" flipH="1" flipV="1">
            <a:off x="5774470" y="-1298427"/>
            <a:ext cx="3091671" cy="9827014"/>
          </a:xfrm>
          <a:custGeom>
            <a:avLst/>
            <a:gdLst>
              <a:gd name="connsiteX0" fmla="*/ 0 w 5699124"/>
              <a:gd name="connsiteY0" fmla="*/ 0 h 6858000"/>
              <a:gd name="connsiteX1" fmla="*/ 5487975 w 5699124"/>
              <a:gd name="connsiteY1" fmla="*/ 0 h 6858000"/>
              <a:gd name="connsiteX2" fmla="*/ 5596391 w 5699124"/>
              <a:gd name="connsiteY2" fmla="*/ 521777 h 6858000"/>
              <a:gd name="connsiteX3" fmla="*/ 5699124 w 5699124"/>
              <a:gd name="connsiteY3" fmla="*/ 1775431 h 6858000"/>
              <a:gd name="connsiteX4" fmla="*/ 3812730 w 5699124"/>
              <a:gd name="connsiteY4" fmla="*/ 6791831 h 6858000"/>
              <a:gd name="connsiteX5" fmla="*/ 3752409 w 5699124"/>
              <a:gd name="connsiteY5" fmla="*/ 6858000 h 6858000"/>
              <a:gd name="connsiteX6" fmla="*/ 0 w 5699124"/>
              <a:gd name="connsiteY6" fmla="*/ 685800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6" fmla="*/ 0 w 5699124"/>
              <a:gd name="connsiteY6" fmla="*/ 0 h 6858000"/>
              <a:gd name="connsiteX7" fmla="*/ 5579415 w 5699124"/>
              <a:gd name="connsiteY7" fmla="*/ 9144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6" fmla="*/ 0 w 5699124"/>
              <a:gd name="connsiteY6" fmla="*/ 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0" fmla="*/ 1735566 w 1946715"/>
              <a:gd name="connsiteY0" fmla="*/ 0 h 6858000"/>
              <a:gd name="connsiteX1" fmla="*/ 1843982 w 1946715"/>
              <a:gd name="connsiteY1" fmla="*/ 521777 h 6858000"/>
              <a:gd name="connsiteX2" fmla="*/ 1946715 w 1946715"/>
              <a:gd name="connsiteY2" fmla="*/ 1775431 h 6858000"/>
              <a:gd name="connsiteX3" fmla="*/ 60321 w 1946715"/>
              <a:gd name="connsiteY3" fmla="*/ 6791831 h 6858000"/>
              <a:gd name="connsiteX4" fmla="*/ 0 w 194671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715" h="6858000">
                <a:moveTo>
                  <a:pt x="1735566" y="0"/>
                </a:moveTo>
                <a:lnTo>
                  <a:pt x="1843982" y="521777"/>
                </a:lnTo>
                <a:cubicBezTo>
                  <a:pt x="1911559" y="929626"/>
                  <a:pt x="1946715" y="1348423"/>
                  <a:pt x="1946715" y="1775431"/>
                </a:cubicBezTo>
                <a:cubicBezTo>
                  <a:pt x="1946715" y="3696969"/>
                  <a:pt x="1234791" y="5452228"/>
                  <a:pt x="60321" y="6791831"/>
                </a:cubicBezTo>
                <a:lnTo>
                  <a:pt x="0" y="6858000"/>
                </a:lnTo>
              </a:path>
            </a:pathLst>
          </a:custGeom>
          <a:noFill/>
          <a:ln w="3175">
            <a:solidFill>
              <a:srgbClr val="2D308F">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7" name="任意多边形: 形状 16"/>
          <p:cNvSpPr/>
          <p:nvPr/>
        </p:nvSpPr>
        <p:spPr>
          <a:xfrm rot="3505965" flipH="1" flipV="1">
            <a:off x="5739273" y="-954449"/>
            <a:ext cx="2449925" cy="9190080"/>
          </a:xfrm>
          <a:custGeom>
            <a:avLst/>
            <a:gdLst>
              <a:gd name="connsiteX0" fmla="*/ 0 w 5241355"/>
              <a:gd name="connsiteY0" fmla="*/ 0 h 6858000"/>
              <a:gd name="connsiteX1" fmla="*/ 3359727 w 5241355"/>
              <a:gd name="connsiteY1" fmla="*/ 0 h 6858000"/>
              <a:gd name="connsiteX2" fmla="*/ 3488409 w 5241355"/>
              <a:gd name="connsiteY2" fmla="*/ 143724 h 6858000"/>
              <a:gd name="connsiteX3" fmla="*/ 5241355 w 5241355"/>
              <a:gd name="connsiteY3" fmla="*/ 5003723 h 6858000"/>
              <a:gd name="connsiteX4" fmla="*/ 5030162 w 5241355"/>
              <a:gd name="connsiteY4" fmla="*/ 6791899 h 6858000"/>
              <a:gd name="connsiteX5" fmla="*/ 5012881 w 5241355"/>
              <a:gd name="connsiteY5" fmla="*/ 6858000 h 6858000"/>
              <a:gd name="connsiteX6" fmla="*/ 0 w 5241355"/>
              <a:gd name="connsiteY6" fmla="*/ 6858000 h 6858000"/>
              <a:gd name="connsiteX0" fmla="*/ 3359727 w 5241355"/>
              <a:gd name="connsiteY0" fmla="*/ 0 h 6858000"/>
              <a:gd name="connsiteX1" fmla="*/ 3488409 w 5241355"/>
              <a:gd name="connsiteY1" fmla="*/ 143724 h 6858000"/>
              <a:gd name="connsiteX2" fmla="*/ 5241355 w 5241355"/>
              <a:gd name="connsiteY2" fmla="*/ 5003723 h 6858000"/>
              <a:gd name="connsiteX3" fmla="*/ 5030162 w 5241355"/>
              <a:gd name="connsiteY3" fmla="*/ 6791899 h 6858000"/>
              <a:gd name="connsiteX4" fmla="*/ 5012881 w 5241355"/>
              <a:gd name="connsiteY4" fmla="*/ 6858000 h 6858000"/>
              <a:gd name="connsiteX5" fmla="*/ 0 w 5241355"/>
              <a:gd name="connsiteY5" fmla="*/ 6858000 h 6858000"/>
              <a:gd name="connsiteX6" fmla="*/ 0 w 5241355"/>
              <a:gd name="connsiteY6" fmla="*/ 0 h 6858000"/>
              <a:gd name="connsiteX7" fmla="*/ 3451167 w 5241355"/>
              <a:gd name="connsiteY7" fmla="*/ 91440 h 6858000"/>
              <a:gd name="connsiteX0" fmla="*/ 3359727 w 5241355"/>
              <a:gd name="connsiteY0" fmla="*/ 0 h 6858000"/>
              <a:gd name="connsiteX1" fmla="*/ 3488409 w 5241355"/>
              <a:gd name="connsiteY1" fmla="*/ 143724 h 6858000"/>
              <a:gd name="connsiteX2" fmla="*/ 5241355 w 5241355"/>
              <a:gd name="connsiteY2" fmla="*/ 5003723 h 6858000"/>
              <a:gd name="connsiteX3" fmla="*/ 5030162 w 5241355"/>
              <a:gd name="connsiteY3" fmla="*/ 6791899 h 6858000"/>
              <a:gd name="connsiteX4" fmla="*/ 5012881 w 5241355"/>
              <a:gd name="connsiteY4" fmla="*/ 6858000 h 6858000"/>
              <a:gd name="connsiteX5" fmla="*/ 0 w 5241355"/>
              <a:gd name="connsiteY5" fmla="*/ 6858000 h 6858000"/>
              <a:gd name="connsiteX6" fmla="*/ 0 w 5241355"/>
              <a:gd name="connsiteY6" fmla="*/ 0 h 6858000"/>
              <a:gd name="connsiteX0" fmla="*/ 3359727 w 5241355"/>
              <a:gd name="connsiteY0" fmla="*/ 0 h 6858000"/>
              <a:gd name="connsiteX1" fmla="*/ 3488409 w 5241355"/>
              <a:gd name="connsiteY1" fmla="*/ 143724 h 6858000"/>
              <a:gd name="connsiteX2" fmla="*/ 5241355 w 5241355"/>
              <a:gd name="connsiteY2" fmla="*/ 5003723 h 6858000"/>
              <a:gd name="connsiteX3" fmla="*/ 5030162 w 5241355"/>
              <a:gd name="connsiteY3" fmla="*/ 6791899 h 6858000"/>
              <a:gd name="connsiteX4" fmla="*/ 5012881 w 5241355"/>
              <a:gd name="connsiteY4" fmla="*/ 6858000 h 6858000"/>
              <a:gd name="connsiteX5" fmla="*/ 0 w 5241355"/>
              <a:gd name="connsiteY5" fmla="*/ 6858000 h 6858000"/>
              <a:gd name="connsiteX0" fmla="*/ 0 w 1881628"/>
              <a:gd name="connsiteY0" fmla="*/ 0 h 6858000"/>
              <a:gd name="connsiteX1" fmla="*/ 128682 w 1881628"/>
              <a:gd name="connsiteY1" fmla="*/ 143724 h 6858000"/>
              <a:gd name="connsiteX2" fmla="*/ 1881628 w 1881628"/>
              <a:gd name="connsiteY2" fmla="*/ 5003723 h 6858000"/>
              <a:gd name="connsiteX3" fmla="*/ 1670435 w 1881628"/>
              <a:gd name="connsiteY3" fmla="*/ 6791899 h 6858000"/>
              <a:gd name="connsiteX4" fmla="*/ 1653154 w 188162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28" h="6858000">
                <a:moveTo>
                  <a:pt x="0" y="0"/>
                </a:moveTo>
                <a:lnTo>
                  <a:pt x="128682" y="143724"/>
                </a:lnTo>
                <a:cubicBezTo>
                  <a:pt x="1223415" y="1462192"/>
                  <a:pt x="1881628" y="3156091"/>
                  <a:pt x="1881628" y="5003723"/>
                </a:cubicBezTo>
                <a:cubicBezTo>
                  <a:pt x="1881628" y="5619600"/>
                  <a:pt x="1808493" y="6218396"/>
                  <a:pt x="1670435" y="6791899"/>
                </a:cubicBezTo>
                <a:lnTo>
                  <a:pt x="1653154" y="6858000"/>
                </a:lnTo>
              </a:path>
            </a:pathLst>
          </a:custGeom>
          <a:noFill/>
          <a:ln w="3175">
            <a:solidFill>
              <a:srgbClr val="2D308F">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8" name="任意多边形: 形状 17"/>
          <p:cNvSpPr/>
          <p:nvPr/>
        </p:nvSpPr>
        <p:spPr>
          <a:xfrm rot="3505965" flipH="1" flipV="1">
            <a:off x="5448901" y="-2160262"/>
            <a:ext cx="1500898" cy="9190080"/>
          </a:xfrm>
          <a:custGeom>
            <a:avLst/>
            <a:gdLst>
              <a:gd name="connsiteX0" fmla="*/ 0 w 6211843"/>
              <a:gd name="connsiteY0" fmla="*/ 0 h 6858000"/>
              <a:gd name="connsiteX1" fmla="*/ 5059101 w 6211843"/>
              <a:gd name="connsiteY1" fmla="*/ 0 h 6858000"/>
              <a:gd name="connsiteX2" fmla="*/ 5203245 w 6211843"/>
              <a:gd name="connsiteY2" fmla="*/ 238857 h 6858000"/>
              <a:gd name="connsiteX3" fmla="*/ 6211843 w 6211843"/>
              <a:gd name="connsiteY3" fmla="*/ 4028141 h 6858000"/>
              <a:gd name="connsiteX4" fmla="*/ 5749904 w 6211843"/>
              <a:gd name="connsiteY4" fmla="*/ 6645651 h 6858000"/>
              <a:gd name="connsiteX5" fmla="*/ 5666929 w 6211843"/>
              <a:gd name="connsiteY5" fmla="*/ 6858000 h 6858000"/>
              <a:gd name="connsiteX6" fmla="*/ 0 w 6211843"/>
              <a:gd name="connsiteY6" fmla="*/ 6858000 h 6858000"/>
              <a:gd name="connsiteX0" fmla="*/ 5059101 w 6211843"/>
              <a:gd name="connsiteY0" fmla="*/ 0 h 6858000"/>
              <a:gd name="connsiteX1" fmla="*/ 5203245 w 6211843"/>
              <a:gd name="connsiteY1" fmla="*/ 238857 h 6858000"/>
              <a:gd name="connsiteX2" fmla="*/ 6211843 w 6211843"/>
              <a:gd name="connsiteY2" fmla="*/ 4028141 h 6858000"/>
              <a:gd name="connsiteX3" fmla="*/ 5749904 w 6211843"/>
              <a:gd name="connsiteY3" fmla="*/ 6645651 h 6858000"/>
              <a:gd name="connsiteX4" fmla="*/ 5666929 w 6211843"/>
              <a:gd name="connsiteY4" fmla="*/ 6858000 h 6858000"/>
              <a:gd name="connsiteX5" fmla="*/ 0 w 6211843"/>
              <a:gd name="connsiteY5" fmla="*/ 6858000 h 6858000"/>
              <a:gd name="connsiteX6" fmla="*/ 0 w 6211843"/>
              <a:gd name="connsiteY6" fmla="*/ 0 h 6858000"/>
              <a:gd name="connsiteX7" fmla="*/ 5150541 w 6211843"/>
              <a:gd name="connsiteY7" fmla="*/ 91440 h 6858000"/>
              <a:gd name="connsiteX0" fmla="*/ 5059101 w 6211843"/>
              <a:gd name="connsiteY0" fmla="*/ 0 h 6858000"/>
              <a:gd name="connsiteX1" fmla="*/ 5203245 w 6211843"/>
              <a:gd name="connsiteY1" fmla="*/ 238857 h 6858000"/>
              <a:gd name="connsiteX2" fmla="*/ 6211843 w 6211843"/>
              <a:gd name="connsiteY2" fmla="*/ 4028141 h 6858000"/>
              <a:gd name="connsiteX3" fmla="*/ 5749904 w 6211843"/>
              <a:gd name="connsiteY3" fmla="*/ 6645651 h 6858000"/>
              <a:gd name="connsiteX4" fmla="*/ 5666929 w 6211843"/>
              <a:gd name="connsiteY4" fmla="*/ 6858000 h 6858000"/>
              <a:gd name="connsiteX5" fmla="*/ 0 w 6211843"/>
              <a:gd name="connsiteY5" fmla="*/ 6858000 h 6858000"/>
              <a:gd name="connsiteX6" fmla="*/ 0 w 6211843"/>
              <a:gd name="connsiteY6" fmla="*/ 0 h 6858000"/>
              <a:gd name="connsiteX0" fmla="*/ 5059101 w 6211843"/>
              <a:gd name="connsiteY0" fmla="*/ 0 h 6858000"/>
              <a:gd name="connsiteX1" fmla="*/ 5203245 w 6211843"/>
              <a:gd name="connsiteY1" fmla="*/ 238857 h 6858000"/>
              <a:gd name="connsiteX2" fmla="*/ 6211843 w 6211843"/>
              <a:gd name="connsiteY2" fmla="*/ 4028141 h 6858000"/>
              <a:gd name="connsiteX3" fmla="*/ 5749904 w 6211843"/>
              <a:gd name="connsiteY3" fmla="*/ 6645651 h 6858000"/>
              <a:gd name="connsiteX4" fmla="*/ 5666929 w 6211843"/>
              <a:gd name="connsiteY4" fmla="*/ 6858000 h 6858000"/>
              <a:gd name="connsiteX5" fmla="*/ 0 w 6211843"/>
              <a:gd name="connsiteY5" fmla="*/ 6858000 h 6858000"/>
              <a:gd name="connsiteX0" fmla="*/ 0 w 1152742"/>
              <a:gd name="connsiteY0" fmla="*/ 0 h 6858000"/>
              <a:gd name="connsiteX1" fmla="*/ 144144 w 1152742"/>
              <a:gd name="connsiteY1" fmla="*/ 238857 h 6858000"/>
              <a:gd name="connsiteX2" fmla="*/ 1152742 w 1152742"/>
              <a:gd name="connsiteY2" fmla="*/ 4028141 h 6858000"/>
              <a:gd name="connsiteX3" fmla="*/ 690803 w 1152742"/>
              <a:gd name="connsiteY3" fmla="*/ 6645651 h 6858000"/>
              <a:gd name="connsiteX4" fmla="*/ 607828 w 115274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742" h="6858000">
                <a:moveTo>
                  <a:pt x="0" y="0"/>
                </a:moveTo>
                <a:lnTo>
                  <a:pt x="144144" y="238857"/>
                </a:lnTo>
                <a:cubicBezTo>
                  <a:pt x="785780" y="1354719"/>
                  <a:pt x="1152742" y="2648576"/>
                  <a:pt x="1152742" y="4028141"/>
                </a:cubicBezTo>
                <a:cubicBezTo>
                  <a:pt x="1152742" y="4947852"/>
                  <a:pt x="989647" y="5829470"/>
                  <a:pt x="690803" y="6645651"/>
                </a:cubicBezTo>
                <a:lnTo>
                  <a:pt x="607828" y="6858000"/>
                </a:lnTo>
              </a:path>
            </a:pathLst>
          </a:custGeom>
          <a:noFill/>
          <a:ln w="3175">
            <a:solidFill>
              <a:srgbClr val="2D308F">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9" name="任意多边形: 形状 18"/>
          <p:cNvSpPr/>
          <p:nvPr/>
        </p:nvSpPr>
        <p:spPr>
          <a:xfrm rot="3505965" flipH="1" flipV="1">
            <a:off x="6167394" y="-1055258"/>
            <a:ext cx="1092819" cy="9868506"/>
          </a:xfrm>
          <a:custGeom>
            <a:avLst/>
            <a:gdLst>
              <a:gd name="connsiteX0" fmla="*/ 0 w 4665598"/>
              <a:gd name="connsiteY0" fmla="*/ 0 h 6857999"/>
              <a:gd name="connsiteX1" fmla="*/ 3869243 w 4665598"/>
              <a:gd name="connsiteY1" fmla="*/ 0 h 6857999"/>
              <a:gd name="connsiteX2" fmla="*/ 3914902 w 4665598"/>
              <a:gd name="connsiteY2" fmla="*/ 89147 h 6857999"/>
              <a:gd name="connsiteX3" fmla="*/ 4665598 w 4665598"/>
              <a:gd name="connsiteY3" fmla="*/ 3389577 h 6857999"/>
              <a:gd name="connsiteX4" fmla="*/ 3914902 w 4665598"/>
              <a:gd name="connsiteY4" fmla="*/ 6690006 h 6857999"/>
              <a:gd name="connsiteX5" fmla="*/ 3826275 w 4665598"/>
              <a:gd name="connsiteY5" fmla="*/ 6857999 h 6857999"/>
              <a:gd name="connsiteX6" fmla="*/ 0 w 4665598"/>
              <a:gd name="connsiteY6" fmla="*/ 6857999 h 6857999"/>
              <a:gd name="connsiteX0" fmla="*/ 3869243 w 4665598"/>
              <a:gd name="connsiteY0" fmla="*/ 0 h 6857999"/>
              <a:gd name="connsiteX1" fmla="*/ 3914902 w 4665598"/>
              <a:gd name="connsiteY1" fmla="*/ 89147 h 6857999"/>
              <a:gd name="connsiteX2" fmla="*/ 4665598 w 4665598"/>
              <a:gd name="connsiteY2" fmla="*/ 3389577 h 6857999"/>
              <a:gd name="connsiteX3" fmla="*/ 3914902 w 4665598"/>
              <a:gd name="connsiteY3" fmla="*/ 6690006 h 6857999"/>
              <a:gd name="connsiteX4" fmla="*/ 3826275 w 4665598"/>
              <a:gd name="connsiteY4" fmla="*/ 6857999 h 6857999"/>
              <a:gd name="connsiteX5" fmla="*/ 0 w 4665598"/>
              <a:gd name="connsiteY5" fmla="*/ 6857999 h 6857999"/>
              <a:gd name="connsiteX6" fmla="*/ 0 w 4665598"/>
              <a:gd name="connsiteY6" fmla="*/ 0 h 6857999"/>
              <a:gd name="connsiteX7" fmla="*/ 3960683 w 4665598"/>
              <a:gd name="connsiteY7" fmla="*/ 91440 h 6857999"/>
              <a:gd name="connsiteX0" fmla="*/ 3869243 w 4665598"/>
              <a:gd name="connsiteY0" fmla="*/ 0 h 6857999"/>
              <a:gd name="connsiteX1" fmla="*/ 3914902 w 4665598"/>
              <a:gd name="connsiteY1" fmla="*/ 89147 h 6857999"/>
              <a:gd name="connsiteX2" fmla="*/ 4665598 w 4665598"/>
              <a:gd name="connsiteY2" fmla="*/ 3389577 h 6857999"/>
              <a:gd name="connsiteX3" fmla="*/ 3914902 w 4665598"/>
              <a:gd name="connsiteY3" fmla="*/ 6690006 h 6857999"/>
              <a:gd name="connsiteX4" fmla="*/ 3826275 w 4665598"/>
              <a:gd name="connsiteY4" fmla="*/ 6857999 h 6857999"/>
              <a:gd name="connsiteX5" fmla="*/ 0 w 4665598"/>
              <a:gd name="connsiteY5" fmla="*/ 6857999 h 6857999"/>
              <a:gd name="connsiteX6" fmla="*/ 0 w 4665598"/>
              <a:gd name="connsiteY6" fmla="*/ 0 h 6857999"/>
              <a:gd name="connsiteX0" fmla="*/ 3869243 w 4665598"/>
              <a:gd name="connsiteY0" fmla="*/ 0 h 6857999"/>
              <a:gd name="connsiteX1" fmla="*/ 3914902 w 4665598"/>
              <a:gd name="connsiteY1" fmla="*/ 89147 h 6857999"/>
              <a:gd name="connsiteX2" fmla="*/ 4665598 w 4665598"/>
              <a:gd name="connsiteY2" fmla="*/ 3389577 h 6857999"/>
              <a:gd name="connsiteX3" fmla="*/ 3914902 w 4665598"/>
              <a:gd name="connsiteY3" fmla="*/ 6690006 h 6857999"/>
              <a:gd name="connsiteX4" fmla="*/ 3826275 w 4665598"/>
              <a:gd name="connsiteY4" fmla="*/ 6857999 h 6857999"/>
              <a:gd name="connsiteX5" fmla="*/ 0 w 4665598"/>
              <a:gd name="connsiteY5" fmla="*/ 6857999 h 6857999"/>
              <a:gd name="connsiteX0" fmla="*/ 42968 w 839323"/>
              <a:gd name="connsiteY0" fmla="*/ 0 h 6857999"/>
              <a:gd name="connsiteX1" fmla="*/ 88627 w 839323"/>
              <a:gd name="connsiteY1" fmla="*/ 89147 h 6857999"/>
              <a:gd name="connsiteX2" fmla="*/ 839323 w 839323"/>
              <a:gd name="connsiteY2" fmla="*/ 3389577 h 6857999"/>
              <a:gd name="connsiteX3" fmla="*/ 88627 w 839323"/>
              <a:gd name="connsiteY3" fmla="*/ 6690006 h 6857999"/>
              <a:gd name="connsiteX4" fmla="*/ 0 w 83932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323" h="6857999">
                <a:moveTo>
                  <a:pt x="42968" y="0"/>
                </a:moveTo>
                <a:lnTo>
                  <a:pt x="88627" y="89147"/>
                </a:lnTo>
                <a:cubicBezTo>
                  <a:pt x="569719" y="1087576"/>
                  <a:pt x="839323" y="2207092"/>
                  <a:pt x="839323" y="3389577"/>
                </a:cubicBezTo>
                <a:cubicBezTo>
                  <a:pt x="839323" y="4572062"/>
                  <a:pt x="569719" y="5691577"/>
                  <a:pt x="88627" y="6690006"/>
                </a:cubicBezTo>
                <a:lnTo>
                  <a:pt x="0" y="6857999"/>
                </a:lnTo>
              </a:path>
            </a:pathLst>
          </a:custGeom>
          <a:noFill/>
          <a:ln w="3175">
            <a:solidFill>
              <a:srgbClr val="2D308F">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1" name="椭圆 20"/>
          <p:cNvSpPr/>
          <p:nvPr/>
        </p:nvSpPr>
        <p:spPr>
          <a:xfrm rot="3505965" flipH="1" flipV="1">
            <a:off x="4933704" y="4308032"/>
            <a:ext cx="201699" cy="207590"/>
          </a:xfrm>
          <a:prstGeom prst="ellipse">
            <a:avLst/>
          </a:prstGeom>
          <a:solidFill>
            <a:srgbClr val="0B59B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2" name="椭圆 21"/>
          <p:cNvSpPr/>
          <p:nvPr/>
        </p:nvSpPr>
        <p:spPr>
          <a:xfrm rot="3505965" flipH="1" flipV="1">
            <a:off x="3227760" y="4274049"/>
            <a:ext cx="201699" cy="20759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3" name="椭圆 22"/>
          <p:cNvSpPr/>
          <p:nvPr/>
        </p:nvSpPr>
        <p:spPr>
          <a:xfrm rot="3505965" flipH="1" flipV="1">
            <a:off x="6578793" y="2435866"/>
            <a:ext cx="201699" cy="207590"/>
          </a:xfrm>
          <a:prstGeom prst="ellipse">
            <a:avLst/>
          </a:prstGeom>
          <a:solidFill>
            <a:srgbClr val="23AC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4" name="椭圆 23"/>
          <p:cNvSpPr/>
          <p:nvPr/>
        </p:nvSpPr>
        <p:spPr>
          <a:xfrm rot="3505965" flipH="1" flipV="1">
            <a:off x="9526360" y="1958898"/>
            <a:ext cx="201699" cy="207590"/>
          </a:xfrm>
          <a:prstGeom prst="ellipse">
            <a:avLst/>
          </a:prstGeom>
          <a:solidFill>
            <a:schemeClr val="accent3">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30" name="椭圆 29"/>
          <p:cNvSpPr/>
          <p:nvPr/>
        </p:nvSpPr>
        <p:spPr>
          <a:xfrm rot="3505965" flipH="1" flipV="1">
            <a:off x="4842021" y="3159244"/>
            <a:ext cx="201699" cy="207590"/>
          </a:xfrm>
          <a:prstGeom prst="ellipse">
            <a:avLst/>
          </a:prstGeom>
          <a:solidFill>
            <a:schemeClr val="accent6">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grpSp>
        <p:nvGrpSpPr>
          <p:cNvPr id="44" name="组合 43"/>
          <p:cNvGrpSpPr/>
          <p:nvPr/>
        </p:nvGrpSpPr>
        <p:grpSpPr>
          <a:xfrm>
            <a:off x="9221440" y="4686495"/>
            <a:ext cx="201739" cy="207384"/>
            <a:chOff x="4915008" y="1750596"/>
            <a:chExt cx="219309" cy="225445"/>
          </a:xfrm>
        </p:grpSpPr>
        <p:sp>
          <p:nvSpPr>
            <p:cNvPr id="45" name="椭圆 44"/>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6" name="椭圆 45"/>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7" name="椭圆 46"/>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3AC23"/>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grpSp>
      <p:sp>
        <p:nvSpPr>
          <p:cNvPr id="8" name="Rectangle 7">
            <a:extLst>
              <a:ext uri="{FF2B5EF4-FFF2-40B4-BE49-F238E27FC236}">
                <a16:creationId xmlns:a16="http://schemas.microsoft.com/office/drawing/2014/main" id="{FFB1799E-98D9-CF4F-9F8F-1F555EE6DDB8}"/>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982924467"/>
      </p:ext>
    </p:extLst>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文本框 28">
            <a:extLst>
              <a:ext uri="{FF2B5EF4-FFF2-40B4-BE49-F238E27FC236}">
                <a16:creationId xmlns:a16="http://schemas.microsoft.com/office/drawing/2014/main" id="{977352B7-AB25-2741-929D-56AB114ACA5E}"/>
              </a:ext>
            </a:extLst>
          </p:cNvPr>
          <p:cNvSpPr txBox="1"/>
          <p:nvPr/>
        </p:nvSpPr>
        <p:spPr>
          <a:xfrm>
            <a:off x="2993309" y="-155675"/>
            <a:ext cx="4082909" cy="1126462"/>
          </a:xfrm>
          <a:prstGeom prst="rect">
            <a:avLst/>
          </a:prstGeom>
          <a:noFill/>
        </p:spPr>
        <p:txBody>
          <a:bodyPr wrap="square" rtlCol="0">
            <a:spAutoFit/>
          </a:bodyPr>
          <a:lstStyle/>
          <a:p>
            <a:pPr algn="r">
              <a:lnSpc>
                <a:spcPct val="120000"/>
              </a:lnSpc>
            </a:pPr>
            <a:r>
              <a:rPr lang="en-US" altLang="zh-CN" sz="6000" b="1" dirty="0">
                <a:solidFill>
                  <a:srgbClr val="E6E6E6"/>
                </a:solidFill>
                <a:latin typeface="Segoe UI" panose="020B0502040204020203" pitchFamily="34" charset="0"/>
                <a:ea typeface="微软雅黑" panose="020B0503020204020204" pitchFamily="34" charset="-122"/>
                <a:cs typeface="+mn-ea"/>
                <a:sym typeface="Segoe UI" panose="020B0502040204020203" pitchFamily="34" charset="0"/>
              </a:rPr>
              <a:t>MONTHLY</a:t>
            </a:r>
            <a:endParaRPr lang="zh-CN" altLang="en-US" sz="6000" b="1" dirty="0">
              <a:solidFill>
                <a:srgbClr val="E6E6E6"/>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7" name="Rectangle 26">
            <a:extLst>
              <a:ext uri="{FF2B5EF4-FFF2-40B4-BE49-F238E27FC236}">
                <a16:creationId xmlns:a16="http://schemas.microsoft.com/office/drawing/2014/main" id="{8F1ECF40-E5BE-9048-81F7-AC0E2DD4954F}"/>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34" name="Group 33">
            <a:extLst>
              <a:ext uri="{FF2B5EF4-FFF2-40B4-BE49-F238E27FC236}">
                <a16:creationId xmlns:a16="http://schemas.microsoft.com/office/drawing/2014/main" id="{7C024D0C-2EB5-BB4D-B6EB-6128BC934352}"/>
              </a:ext>
            </a:extLst>
          </p:cNvPr>
          <p:cNvGrpSpPr/>
          <p:nvPr/>
        </p:nvGrpSpPr>
        <p:grpSpPr>
          <a:xfrm>
            <a:off x="899901" y="394097"/>
            <a:ext cx="6230996" cy="506229"/>
            <a:chOff x="5050917" y="567583"/>
            <a:chExt cx="6230996" cy="506229"/>
          </a:xfrm>
        </p:grpSpPr>
        <p:sp>
          <p:nvSpPr>
            <p:cNvPr id="35" name="文本框 30">
              <a:extLst>
                <a:ext uri="{FF2B5EF4-FFF2-40B4-BE49-F238E27FC236}">
                  <a16:creationId xmlns:a16="http://schemas.microsoft.com/office/drawing/2014/main" id="{EDF760D7-BBBA-5243-9A8F-6ECF7D2A790E}"/>
                </a:ext>
              </a:extLst>
            </p:cNvPr>
            <p:cNvSpPr txBox="1"/>
            <p:nvPr/>
          </p:nvSpPr>
          <p:spPr>
            <a:xfrm>
              <a:off x="5199259" y="567583"/>
              <a:ext cx="6082654"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Descriptive Analysis – Aggregate Statistics </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38" name="组合 31">
              <a:extLst>
                <a:ext uri="{FF2B5EF4-FFF2-40B4-BE49-F238E27FC236}">
                  <a16:creationId xmlns:a16="http://schemas.microsoft.com/office/drawing/2014/main" id="{595ACD25-8353-9942-BD8F-D702DA1E77B7}"/>
                </a:ext>
              </a:extLst>
            </p:cNvPr>
            <p:cNvGrpSpPr/>
            <p:nvPr/>
          </p:nvGrpSpPr>
          <p:grpSpPr>
            <a:xfrm rot="1717908">
              <a:off x="5050917" y="684661"/>
              <a:ext cx="269006" cy="276532"/>
              <a:chOff x="4915008" y="1750596"/>
              <a:chExt cx="219309" cy="225445"/>
            </a:xfrm>
          </p:grpSpPr>
          <p:sp>
            <p:nvSpPr>
              <p:cNvPr id="39" name="椭圆 32">
                <a:extLst>
                  <a:ext uri="{FF2B5EF4-FFF2-40B4-BE49-F238E27FC236}">
                    <a16:creationId xmlns:a16="http://schemas.microsoft.com/office/drawing/2014/main" id="{7F5DE970-094E-FD43-82BD-F9F3C7734379}"/>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0" name="椭圆 33">
                <a:extLst>
                  <a:ext uri="{FF2B5EF4-FFF2-40B4-BE49-F238E27FC236}">
                    <a16:creationId xmlns:a16="http://schemas.microsoft.com/office/drawing/2014/main" id="{5372CB04-0F0F-D842-AC0B-902108D4F55A}"/>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1" name="椭圆 35">
                <a:extLst>
                  <a:ext uri="{FF2B5EF4-FFF2-40B4-BE49-F238E27FC236}">
                    <a16:creationId xmlns:a16="http://schemas.microsoft.com/office/drawing/2014/main" id="{0B1685EB-2F1C-C24D-B7EB-1304D56AA7C0}"/>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grpSp>
        <p:nvGrpSpPr>
          <p:cNvPr id="7" name="Group 6">
            <a:extLst>
              <a:ext uri="{FF2B5EF4-FFF2-40B4-BE49-F238E27FC236}">
                <a16:creationId xmlns:a16="http://schemas.microsoft.com/office/drawing/2014/main" id="{4329B685-93D2-D144-AC50-06616149B2BD}"/>
              </a:ext>
            </a:extLst>
          </p:cNvPr>
          <p:cNvGrpSpPr/>
          <p:nvPr/>
        </p:nvGrpSpPr>
        <p:grpSpPr>
          <a:xfrm>
            <a:off x="588245" y="1115892"/>
            <a:ext cx="7272995" cy="5586337"/>
            <a:chOff x="4923750" y="900326"/>
            <a:chExt cx="6975975" cy="5425047"/>
          </a:xfrm>
        </p:grpSpPr>
        <p:grpSp>
          <p:nvGrpSpPr>
            <p:cNvPr id="6" name="Group 5">
              <a:extLst>
                <a:ext uri="{FF2B5EF4-FFF2-40B4-BE49-F238E27FC236}">
                  <a16:creationId xmlns:a16="http://schemas.microsoft.com/office/drawing/2014/main" id="{8B75EA93-D562-244C-83F2-F8C76AE9E7EB}"/>
                </a:ext>
              </a:extLst>
            </p:cNvPr>
            <p:cNvGrpSpPr/>
            <p:nvPr/>
          </p:nvGrpSpPr>
          <p:grpSpPr>
            <a:xfrm>
              <a:off x="4923750" y="900326"/>
              <a:ext cx="3663335" cy="5251924"/>
              <a:chOff x="5387819" y="1310621"/>
              <a:chExt cx="3166203" cy="4841629"/>
            </a:xfrm>
          </p:grpSpPr>
          <p:pic>
            <p:nvPicPr>
              <p:cNvPr id="29" name="Picture 28">
                <a:extLst>
                  <a:ext uri="{FF2B5EF4-FFF2-40B4-BE49-F238E27FC236}">
                    <a16:creationId xmlns:a16="http://schemas.microsoft.com/office/drawing/2014/main" id="{917D7B63-03D1-F54B-810B-7E88AAB6B156}"/>
                  </a:ext>
                </a:extLst>
              </p:cNvPr>
              <p:cNvPicPr>
                <a:picLocks noChangeAspect="1"/>
              </p:cNvPicPr>
              <p:nvPr/>
            </p:nvPicPr>
            <p:blipFill>
              <a:blip r:embed="rId3"/>
              <a:stretch>
                <a:fillRect/>
              </a:stretch>
            </p:blipFill>
            <p:spPr>
              <a:xfrm>
                <a:off x="5387819" y="1310621"/>
                <a:ext cx="3155702" cy="1623808"/>
              </a:xfrm>
              <a:prstGeom prst="rect">
                <a:avLst/>
              </a:prstGeom>
            </p:spPr>
          </p:pic>
          <p:pic>
            <p:nvPicPr>
              <p:cNvPr id="30" name="Picture 29">
                <a:extLst>
                  <a:ext uri="{FF2B5EF4-FFF2-40B4-BE49-F238E27FC236}">
                    <a16:creationId xmlns:a16="http://schemas.microsoft.com/office/drawing/2014/main" id="{67BA7BF6-CC4A-654D-B44B-8A0CCBC4D554}"/>
                  </a:ext>
                </a:extLst>
              </p:cNvPr>
              <p:cNvPicPr>
                <a:picLocks noChangeAspect="1"/>
              </p:cNvPicPr>
              <p:nvPr/>
            </p:nvPicPr>
            <p:blipFill>
              <a:blip r:embed="rId4"/>
              <a:stretch>
                <a:fillRect/>
              </a:stretch>
            </p:blipFill>
            <p:spPr>
              <a:xfrm>
                <a:off x="5459593" y="2919531"/>
                <a:ext cx="3094428" cy="1623809"/>
              </a:xfrm>
              <a:prstGeom prst="rect">
                <a:avLst/>
              </a:prstGeom>
            </p:spPr>
          </p:pic>
          <p:pic>
            <p:nvPicPr>
              <p:cNvPr id="31" name="Picture 30">
                <a:extLst>
                  <a:ext uri="{FF2B5EF4-FFF2-40B4-BE49-F238E27FC236}">
                    <a16:creationId xmlns:a16="http://schemas.microsoft.com/office/drawing/2014/main" id="{A91A53CE-D292-B447-8EFE-FEE1BF5B6429}"/>
                  </a:ext>
                </a:extLst>
              </p:cNvPr>
              <p:cNvPicPr>
                <a:picLocks noChangeAspect="1"/>
              </p:cNvPicPr>
              <p:nvPr/>
            </p:nvPicPr>
            <p:blipFill>
              <a:blip r:embed="rId5"/>
              <a:stretch>
                <a:fillRect/>
              </a:stretch>
            </p:blipFill>
            <p:spPr>
              <a:xfrm>
                <a:off x="5459593" y="4528441"/>
                <a:ext cx="3094429" cy="1623809"/>
              </a:xfrm>
              <a:prstGeom prst="rect">
                <a:avLst/>
              </a:prstGeom>
            </p:spPr>
          </p:pic>
        </p:grpSp>
        <p:pic>
          <p:nvPicPr>
            <p:cNvPr id="32" name="Picture 31">
              <a:extLst>
                <a:ext uri="{FF2B5EF4-FFF2-40B4-BE49-F238E27FC236}">
                  <a16:creationId xmlns:a16="http://schemas.microsoft.com/office/drawing/2014/main" id="{540D78C4-DDF4-3A45-885B-5D53A4D88AF9}"/>
                </a:ext>
              </a:extLst>
            </p:cNvPr>
            <p:cNvPicPr>
              <a:picLocks noChangeAspect="1"/>
            </p:cNvPicPr>
            <p:nvPr/>
          </p:nvPicPr>
          <p:blipFill>
            <a:blip r:embed="rId6"/>
            <a:stretch>
              <a:fillRect/>
            </a:stretch>
          </p:blipFill>
          <p:spPr>
            <a:xfrm>
              <a:off x="8620147" y="900326"/>
              <a:ext cx="3279578" cy="1831184"/>
            </a:xfrm>
            <a:prstGeom prst="rect">
              <a:avLst/>
            </a:prstGeom>
          </p:spPr>
        </p:pic>
        <p:pic>
          <p:nvPicPr>
            <p:cNvPr id="33" name="Picture 32">
              <a:extLst>
                <a:ext uri="{FF2B5EF4-FFF2-40B4-BE49-F238E27FC236}">
                  <a16:creationId xmlns:a16="http://schemas.microsoft.com/office/drawing/2014/main" id="{92146127-2F1E-CE4B-80D4-2A85BEBC1D2F}"/>
                </a:ext>
              </a:extLst>
            </p:cNvPr>
            <p:cNvPicPr>
              <a:picLocks noChangeAspect="1"/>
            </p:cNvPicPr>
            <p:nvPr/>
          </p:nvPicPr>
          <p:blipFill>
            <a:blip r:embed="rId7"/>
            <a:stretch>
              <a:fillRect/>
            </a:stretch>
          </p:blipFill>
          <p:spPr>
            <a:xfrm>
              <a:off x="8680623" y="4493280"/>
              <a:ext cx="3219102" cy="1832093"/>
            </a:xfrm>
            <a:prstGeom prst="rect">
              <a:avLst/>
            </a:prstGeom>
          </p:spPr>
        </p:pic>
        <p:pic>
          <p:nvPicPr>
            <p:cNvPr id="36" name="Picture 35">
              <a:extLst>
                <a:ext uri="{FF2B5EF4-FFF2-40B4-BE49-F238E27FC236}">
                  <a16:creationId xmlns:a16="http://schemas.microsoft.com/office/drawing/2014/main" id="{499BAD69-8016-FE42-9318-4DC0EC07833B}"/>
                </a:ext>
              </a:extLst>
            </p:cNvPr>
            <p:cNvPicPr>
              <a:picLocks noChangeAspect="1"/>
            </p:cNvPicPr>
            <p:nvPr/>
          </p:nvPicPr>
          <p:blipFill>
            <a:blip r:embed="rId8"/>
            <a:stretch>
              <a:fillRect/>
            </a:stretch>
          </p:blipFill>
          <p:spPr>
            <a:xfrm>
              <a:off x="8680623" y="2696348"/>
              <a:ext cx="3219102" cy="1832093"/>
            </a:xfrm>
            <a:prstGeom prst="rect">
              <a:avLst/>
            </a:prstGeom>
          </p:spPr>
        </p:pic>
      </p:grpSp>
      <p:sp>
        <p:nvSpPr>
          <p:cNvPr id="55" name="矩形 2">
            <a:extLst>
              <a:ext uri="{FF2B5EF4-FFF2-40B4-BE49-F238E27FC236}">
                <a16:creationId xmlns:a16="http://schemas.microsoft.com/office/drawing/2014/main" id="{DDFB8439-2768-D84B-A1F5-36D69CDA0D19}"/>
              </a:ext>
            </a:extLst>
          </p:cNvPr>
          <p:cNvSpPr/>
          <p:nvPr/>
        </p:nvSpPr>
        <p:spPr>
          <a:xfrm>
            <a:off x="8304756" y="-48333"/>
            <a:ext cx="3899770" cy="69276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sym typeface="Segoe UI" panose="020B0502040204020203" pitchFamily="34" charset="0"/>
            </a:endParaRPr>
          </a:p>
        </p:txBody>
      </p:sp>
      <p:grpSp>
        <p:nvGrpSpPr>
          <p:cNvPr id="56" name="组合 38">
            <a:extLst>
              <a:ext uri="{FF2B5EF4-FFF2-40B4-BE49-F238E27FC236}">
                <a16:creationId xmlns:a16="http://schemas.microsoft.com/office/drawing/2014/main" id="{7B812E69-3E17-B543-A46F-F2BCF206C386}"/>
              </a:ext>
            </a:extLst>
          </p:cNvPr>
          <p:cNvGrpSpPr/>
          <p:nvPr/>
        </p:nvGrpSpPr>
        <p:grpSpPr>
          <a:xfrm>
            <a:off x="8615483" y="1574420"/>
            <a:ext cx="3238314" cy="1583475"/>
            <a:chOff x="823474" y="1648655"/>
            <a:chExt cx="3548012" cy="1583475"/>
          </a:xfrm>
        </p:grpSpPr>
        <p:sp>
          <p:nvSpPr>
            <p:cNvPr id="57" name="Text Placeholder 7">
              <a:extLst>
                <a:ext uri="{FF2B5EF4-FFF2-40B4-BE49-F238E27FC236}">
                  <a16:creationId xmlns:a16="http://schemas.microsoft.com/office/drawing/2014/main" id="{47735A6F-9D0C-6543-985E-6830B0D05D7E}"/>
                </a:ext>
              </a:extLst>
            </p:cNvPr>
            <p:cNvSpPr txBox="1">
              <a:spLocks/>
            </p:cNvSpPr>
            <p:nvPr/>
          </p:nvSpPr>
          <p:spPr>
            <a:xfrm>
              <a:off x="823474" y="1952433"/>
              <a:ext cx="3548012" cy="1279697"/>
            </a:xfrm>
            <a:prstGeom prst="rect">
              <a:avLst/>
            </a:prstGeom>
            <a:noFill/>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3200" b="1" kern="1200" baseline="0">
                  <a:solidFill>
                    <a:schemeClr val="accent2"/>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00" b="0" dirty="0">
                  <a:solidFill>
                    <a:schemeClr val="bg1"/>
                  </a:solidFill>
                  <a:latin typeface="Athelas" panose="02000503000000020003" pitchFamily="2" charset="77"/>
                </a:rPr>
                <a:t>More trips in summer month (June, July, August) than winter month (Dec, Jan, Feb)</a:t>
              </a:r>
              <a:r>
                <a:rPr lang="en-GB" sz="1400" b="0" spc="50"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a:t>
              </a:r>
            </a:p>
            <a:p>
              <a:pPr algn="l">
                <a:lnSpc>
                  <a:spcPct val="100000"/>
                </a:lnSpc>
              </a:pPr>
              <a:r>
                <a:rPr lang="en-US" sz="1200" b="0" dirty="0">
                  <a:solidFill>
                    <a:schemeClr val="bg1"/>
                  </a:solidFill>
                  <a:latin typeface="Athelas" panose="02000503000000020003" pitchFamily="2" charset="77"/>
                </a:rPr>
                <a:t>Lower demand for bike sharing services in winter month.</a:t>
              </a:r>
              <a:endParaRPr lang="en-GB" sz="1200" b="0" spc="50"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a:p>
              <a:pPr algn="l">
                <a:lnSpc>
                  <a:spcPct val="110000"/>
                </a:lnSpc>
              </a:pPr>
              <a:endParaRPr lang="en-GB" sz="1400" b="0" dirty="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8" name="Rectangle 14">
              <a:extLst>
                <a:ext uri="{FF2B5EF4-FFF2-40B4-BE49-F238E27FC236}">
                  <a16:creationId xmlns:a16="http://schemas.microsoft.com/office/drawing/2014/main" id="{BD3E3DE3-44AF-4140-B434-F9557816E20F}"/>
                </a:ext>
              </a:extLst>
            </p:cNvPr>
            <p:cNvSpPr/>
            <p:nvPr/>
          </p:nvSpPr>
          <p:spPr>
            <a:xfrm>
              <a:off x="1211730" y="1648655"/>
              <a:ext cx="1509652" cy="307777"/>
            </a:xfrm>
            <a:prstGeom prst="rect">
              <a:avLst/>
            </a:prstGeom>
          </p:spPr>
          <p:txBody>
            <a:bodyPr wrap="none">
              <a:spAutoFit/>
            </a:bodyPr>
            <a:lstStyle/>
            <a:p>
              <a:r>
                <a:rPr lang="en-US"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Seasonal Trend</a:t>
              </a:r>
              <a:endParaRPr lang="en-GB"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59" name="Freeform 5">
              <a:extLst>
                <a:ext uri="{FF2B5EF4-FFF2-40B4-BE49-F238E27FC236}">
                  <a16:creationId xmlns:a16="http://schemas.microsoft.com/office/drawing/2014/main" id="{EF87E4CE-A18E-8345-8ED1-7A8CBE4B972F}"/>
                </a:ext>
              </a:extLst>
            </p:cNvPr>
            <p:cNvSpPr>
              <a:spLocks/>
            </p:cNvSpPr>
            <p:nvPr/>
          </p:nvSpPr>
          <p:spPr bwMode="auto">
            <a:xfrm>
              <a:off x="845229" y="1648656"/>
              <a:ext cx="355129" cy="265678"/>
            </a:xfrm>
            <a:custGeom>
              <a:avLst/>
              <a:gdLst>
                <a:gd name="T0" fmla="*/ 1122 w 3328"/>
                <a:gd name="T1" fmla="*/ 2394 h 2495"/>
                <a:gd name="T2" fmla="*/ 101 w 3328"/>
                <a:gd name="T3" fmla="*/ 1411 h 2495"/>
                <a:gd name="T4" fmla="*/ 89 w 3328"/>
                <a:gd name="T5" fmla="*/ 1058 h 2495"/>
                <a:gd name="T6" fmla="*/ 89 w 3328"/>
                <a:gd name="T7" fmla="*/ 1058 h 2495"/>
                <a:gd name="T8" fmla="*/ 442 w 3328"/>
                <a:gd name="T9" fmla="*/ 1046 h 2495"/>
                <a:gd name="T10" fmla="*/ 1273 w 3328"/>
                <a:gd name="T11" fmla="*/ 1852 h 2495"/>
                <a:gd name="T12" fmla="*/ 2861 w 3328"/>
                <a:gd name="T13" fmla="*/ 113 h 2495"/>
                <a:gd name="T14" fmla="*/ 3214 w 3328"/>
                <a:gd name="T15" fmla="*/ 101 h 2495"/>
                <a:gd name="T16" fmla="*/ 3214 w 3328"/>
                <a:gd name="T17" fmla="*/ 101 h 2495"/>
                <a:gd name="T18" fmla="*/ 3227 w 3328"/>
                <a:gd name="T19" fmla="*/ 453 h 2495"/>
                <a:gd name="T20" fmla="*/ 1488 w 3328"/>
                <a:gd name="T21" fmla="*/ 2382 h 2495"/>
                <a:gd name="T22" fmla="*/ 1122 w 3328"/>
                <a:gd name="T23" fmla="*/ 2394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28" h="2495">
                  <a:moveTo>
                    <a:pt x="1122" y="2394"/>
                  </a:moveTo>
                  <a:cubicBezTo>
                    <a:pt x="101" y="1411"/>
                    <a:pt x="101" y="1411"/>
                    <a:pt x="101" y="1411"/>
                  </a:cubicBezTo>
                  <a:cubicBezTo>
                    <a:pt x="0" y="1311"/>
                    <a:pt x="0" y="1159"/>
                    <a:pt x="89" y="1058"/>
                  </a:cubicBezTo>
                  <a:cubicBezTo>
                    <a:pt x="89" y="1058"/>
                    <a:pt x="89" y="1058"/>
                    <a:pt x="89" y="1058"/>
                  </a:cubicBezTo>
                  <a:cubicBezTo>
                    <a:pt x="189" y="958"/>
                    <a:pt x="341" y="958"/>
                    <a:pt x="442" y="1046"/>
                  </a:cubicBezTo>
                  <a:cubicBezTo>
                    <a:pt x="1273" y="1852"/>
                    <a:pt x="1273" y="1852"/>
                    <a:pt x="1273" y="1852"/>
                  </a:cubicBezTo>
                  <a:cubicBezTo>
                    <a:pt x="2861" y="113"/>
                    <a:pt x="2861" y="113"/>
                    <a:pt x="2861" y="113"/>
                  </a:cubicBezTo>
                  <a:cubicBezTo>
                    <a:pt x="2950" y="12"/>
                    <a:pt x="3113" y="0"/>
                    <a:pt x="3214" y="101"/>
                  </a:cubicBezTo>
                  <a:cubicBezTo>
                    <a:pt x="3214" y="101"/>
                    <a:pt x="3214" y="101"/>
                    <a:pt x="3214" y="101"/>
                  </a:cubicBezTo>
                  <a:cubicBezTo>
                    <a:pt x="3315" y="189"/>
                    <a:pt x="3328" y="353"/>
                    <a:pt x="3227" y="453"/>
                  </a:cubicBezTo>
                  <a:cubicBezTo>
                    <a:pt x="1488" y="2382"/>
                    <a:pt x="1488" y="2382"/>
                    <a:pt x="1488" y="2382"/>
                  </a:cubicBezTo>
                  <a:cubicBezTo>
                    <a:pt x="1387" y="2495"/>
                    <a:pt x="1223" y="2495"/>
                    <a:pt x="1122" y="23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Segoe UI" panose="020B0502040204020203" pitchFamily="34" charset="0"/>
                <a:ea typeface="微软雅黑" panose="020B0503020204020204" pitchFamily="34" charset="-122"/>
                <a:sym typeface="Segoe UI" panose="020B0502040204020203" pitchFamily="34" charset="0"/>
              </a:endParaRPr>
            </a:p>
          </p:txBody>
        </p:sp>
      </p:grpSp>
      <p:grpSp>
        <p:nvGrpSpPr>
          <p:cNvPr id="75" name="组合 38">
            <a:extLst>
              <a:ext uri="{FF2B5EF4-FFF2-40B4-BE49-F238E27FC236}">
                <a16:creationId xmlns:a16="http://schemas.microsoft.com/office/drawing/2014/main" id="{1336B843-D10D-3641-A16E-A1DAB6529BE4}"/>
              </a:ext>
            </a:extLst>
          </p:cNvPr>
          <p:cNvGrpSpPr/>
          <p:nvPr/>
        </p:nvGrpSpPr>
        <p:grpSpPr>
          <a:xfrm>
            <a:off x="8619659" y="3094242"/>
            <a:ext cx="3238314" cy="969288"/>
            <a:chOff x="823474" y="1285401"/>
            <a:chExt cx="3548012" cy="969288"/>
          </a:xfrm>
        </p:grpSpPr>
        <p:sp>
          <p:nvSpPr>
            <p:cNvPr id="76" name="Text Placeholder 7">
              <a:extLst>
                <a:ext uri="{FF2B5EF4-FFF2-40B4-BE49-F238E27FC236}">
                  <a16:creationId xmlns:a16="http://schemas.microsoft.com/office/drawing/2014/main" id="{33EBE725-8D20-6446-AB42-A1510DB2DBBF}"/>
                </a:ext>
              </a:extLst>
            </p:cNvPr>
            <p:cNvSpPr txBox="1">
              <a:spLocks/>
            </p:cNvSpPr>
            <p:nvPr/>
          </p:nvSpPr>
          <p:spPr>
            <a:xfrm>
              <a:off x="823474" y="1589179"/>
              <a:ext cx="3548012" cy="665510"/>
            </a:xfrm>
            <a:prstGeom prst="rect">
              <a:avLst/>
            </a:prstGeom>
            <a:noFill/>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3200" b="1" kern="1200" baseline="0">
                  <a:solidFill>
                    <a:schemeClr val="accent2"/>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00" b="0" dirty="0">
                  <a:solidFill>
                    <a:schemeClr val="bg1"/>
                  </a:solidFill>
                  <a:latin typeface="Athelas" panose="02000503000000020003" pitchFamily="2" charset="77"/>
                </a:rPr>
                <a:t>(Except winter month), longer trip duration on weekends; shorter trip duration on weekdays.</a:t>
              </a:r>
            </a:p>
            <a:p>
              <a:pPr algn="l">
                <a:lnSpc>
                  <a:spcPct val="100000"/>
                </a:lnSpc>
              </a:pPr>
              <a:r>
                <a:rPr lang="en-US" sz="1200" b="0" dirty="0">
                  <a:solidFill>
                    <a:schemeClr val="bg1"/>
                  </a:solidFill>
                  <a:latin typeface="Athelas" panose="02000503000000020003" pitchFamily="2" charset="77"/>
                </a:rPr>
                <a:t>More trips occurred on weekdays ; less trips occurred on weekends. </a:t>
              </a:r>
            </a:p>
            <a:p>
              <a:pPr algn="l">
                <a:lnSpc>
                  <a:spcPct val="100000"/>
                </a:lnSpc>
              </a:pPr>
              <a:endParaRPr lang="en-US" sz="1200" b="0" dirty="0">
                <a:solidFill>
                  <a:schemeClr val="bg1"/>
                </a:solidFill>
                <a:latin typeface="Athelas" panose="02000503000000020003" pitchFamily="2" charset="77"/>
              </a:endParaRPr>
            </a:p>
            <a:p>
              <a:pPr algn="l">
                <a:lnSpc>
                  <a:spcPct val="100000"/>
                </a:lnSpc>
                <a:spcBef>
                  <a:spcPts val="0"/>
                </a:spcBef>
              </a:pPr>
              <a:endParaRPr lang="en-US" sz="1200" b="0" dirty="0">
                <a:solidFill>
                  <a:schemeClr val="bg1"/>
                </a:solidFill>
                <a:latin typeface="Athelas" panose="02000503000000020003" pitchFamily="2" charset="77"/>
              </a:endParaRPr>
            </a:p>
            <a:p>
              <a:pPr algn="l">
                <a:lnSpc>
                  <a:spcPct val="100000"/>
                </a:lnSpc>
                <a:spcBef>
                  <a:spcPts val="0"/>
                </a:spcBef>
              </a:pPr>
              <a:r>
                <a:rPr lang="en-US" sz="1400" dirty="0">
                  <a:solidFill>
                    <a:schemeClr val="bg1"/>
                  </a:solidFill>
                  <a:latin typeface="Athelas" panose="02000503000000020003" pitchFamily="2" charset="77"/>
                </a:rPr>
                <a:t>Possible travel patterns</a:t>
              </a:r>
              <a:r>
                <a:rPr lang="en-US" altLang="zh-CN" sz="1400" dirty="0">
                  <a:solidFill>
                    <a:schemeClr val="bg1"/>
                  </a:solidFill>
                  <a:latin typeface="Athelas" panose="02000503000000020003" pitchFamily="2" charset="77"/>
                </a:rPr>
                <a:t>:</a:t>
              </a:r>
              <a:endParaRPr lang="en-US" sz="1200" b="0" dirty="0">
                <a:solidFill>
                  <a:schemeClr val="bg1"/>
                </a:solidFill>
                <a:latin typeface="Athelas" panose="02000503000000020003" pitchFamily="2" charset="77"/>
              </a:endParaRPr>
            </a:p>
            <a:p>
              <a:pPr algn="l">
                <a:lnSpc>
                  <a:spcPct val="100000"/>
                </a:lnSpc>
              </a:pPr>
              <a:r>
                <a:rPr lang="en-US" sz="1200" b="0" dirty="0">
                  <a:solidFill>
                    <a:schemeClr val="bg1"/>
                  </a:solidFill>
                  <a:latin typeface="Athelas" panose="02000503000000020003" pitchFamily="2" charset="77"/>
                </a:rPr>
                <a:t>In general, the weekday bike travel is more in favor compared to weekend bike travel when there’s a commuting need. </a:t>
              </a:r>
            </a:p>
            <a:p>
              <a:pPr algn="l"/>
              <a:endParaRPr lang="en-US" sz="1200" b="0" dirty="0">
                <a:solidFill>
                  <a:schemeClr val="bg1"/>
                </a:solidFill>
                <a:latin typeface="Athelas" panose="02000503000000020003" pitchFamily="2" charset="77"/>
              </a:endParaRPr>
            </a:p>
            <a:p>
              <a:pPr algn="l"/>
              <a:endParaRPr lang="en-US" sz="1400" b="0" dirty="0">
                <a:solidFill>
                  <a:schemeClr val="bg1"/>
                </a:solidFill>
                <a:latin typeface="Athelas" panose="02000503000000020003" pitchFamily="2" charset="77"/>
              </a:endParaRPr>
            </a:p>
            <a:p>
              <a:pPr algn="l">
                <a:lnSpc>
                  <a:spcPct val="110000"/>
                </a:lnSpc>
              </a:pPr>
              <a:endParaRPr lang="en-GB" sz="1400" b="0" dirty="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7" name="Rectangle 14">
              <a:extLst>
                <a:ext uri="{FF2B5EF4-FFF2-40B4-BE49-F238E27FC236}">
                  <a16:creationId xmlns:a16="http://schemas.microsoft.com/office/drawing/2014/main" id="{A8A8FDE2-C325-7F4D-9944-3BB8535A9D97}"/>
                </a:ext>
              </a:extLst>
            </p:cNvPr>
            <p:cNvSpPr/>
            <p:nvPr/>
          </p:nvSpPr>
          <p:spPr>
            <a:xfrm>
              <a:off x="1211730" y="1285401"/>
              <a:ext cx="2209293" cy="307777"/>
            </a:xfrm>
            <a:prstGeom prst="rect">
              <a:avLst/>
            </a:prstGeom>
          </p:spPr>
          <p:txBody>
            <a:bodyPr wrap="none">
              <a:spAutoFit/>
            </a:bodyPr>
            <a:lstStyle/>
            <a:p>
              <a:r>
                <a:rPr lang="en-US"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Weekends vs. Weekdays</a:t>
              </a:r>
              <a:endParaRPr lang="en-GB"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78" name="Freeform 5">
              <a:extLst>
                <a:ext uri="{FF2B5EF4-FFF2-40B4-BE49-F238E27FC236}">
                  <a16:creationId xmlns:a16="http://schemas.microsoft.com/office/drawing/2014/main" id="{626E9742-DAF1-9840-B404-F86378943740}"/>
                </a:ext>
              </a:extLst>
            </p:cNvPr>
            <p:cNvSpPr>
              <a:spLocks/>
            </p:cNvSpPr>
            <p:nvPr/>
          </p:nvSpPr>
          <p:spPr bwMode="auto">
            <a:xfrm>
              <a:off x="845229" y="1285402"/>
              <a:ext cx="355130" cy="265678"/>
            </a:xfrm>
            <a:custGeom>
              <a:avLst/>
              <a:gdLst>
                <a:gd name="T0" fmla="*/ 1122 w 3328"/>
                <a:gd name="T1" fmla="*/ 2394 h 2495"/>
                <a:gd name="T2" fmla="*/ 101 w 3328"/>
                <a:gd name="T3" fmla="*/ 1411 h 2495"/>
                <a:gd name="T4" fmla="*/ 89 w 3328"/>
                <a:gd name="T5" fmla="*/ 1058 h 2495"/>
                <a:gd name="T6" fmla="*/ 89 w 3328"/>
                <a:gd name="T7" fmla="*/ 1058 h 2495"/>
                <a:gd name="T8" fmla="*/ 442 w 3328"/>
                <a:gd name="T9" fmla="*/ 1046 h 2495"/>
                <a:gd name="T10" fmla="*/ 1273 w 3328"/>
                <a:gd name="T11" fmla="*/ 1852 h 2495"/>
                <a:gd name="T12" fmla="*/ 2861 w 3328"/>
                <a:gd name="T13" fmla="*/ 113 h 2495"/>
                <a:gd name="T14" fmla="*/ 3214 w 3328"/>
                <a:gd name="T15" fmla="*/ 101 h 2495"/>
                <a:gd name="T16" fmla="*/ 3214 w 3328"/>
                <a:gd name="T17" fmla="*/ 101 h 2495"/>
                <a:gd name="T18" fmla="*/ 3227 w 3328"/>
                <a:gd name="T19" fmla="*/ 453 h 2495"/>
                <a:gd name="T20" fmla="*/ 1488 w 3328"/>
                <a:gd name="T21" fmla="*/ 2382 h 2495"/>
                <a:gd name="T22" fmla="*/ 1122 w 3328"/>
                <a:gd name="T23" fmla="*/ 2394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28" h="2495">
                  <a:moveTo>
                    <a:pt x="1122" y="2394"/>
                  </a:moveTo>
                  <a:cubicBezTo>
                    <a:pt x="101" y="1411"/>
                    <a:pt x="101" y="1411"/>
                    <a:pt x="101" y="1411"/>
                  </a:cubicBezTo>
                  <a:cubicBezTo>
                    <a:pt x="0" y="1311"/>
                    <a:pt x="0" y="1159"/>
                    <a:pt x="89" y="1058"/>
                  </a:cubicBezTo>
                  <a:cubicBezTo>
                    <a:pt x="89" y="1058"/>
                    <a:pt x="89" y="1058"/>
                    <a:pt x="89" y="1058"/>
                  </a:cubicBezTo>
                  <a:cubicBezTo>
                    <a:pt x="189" y="958"/>
                    <a:pt x="341" y="958"/>
                    <a:pt x="442" y="1046"/>
                  </a:cubicBezTo>
                  <a:cubicBezTo>
                    <a:pt x="1273" y="1852"/>
                    <a:pt x="1273" y="1852"/>
                    <a:pt x="1273" y="1852"/>
                  </a:cubicBezTo>
                  <a:cubicBezTo>
                    <a:pt x="2861" y="113"/>
                    <a:pt x="2861" y="113"/>
                    <a:pt x="2861" y="113"/>
                  </a:cubicBezTo>
                  <a:cubicBezTo>
                    <a:pt x="2950" y="12"/>
                    <a:pt x="3113" y="0"/>
                    <a:pt x="3214" y="101"/>
                  </a:cubicBezTo>
                  <a:cubicBezTo>
                    <a:pt x="3214" y="101"/>
                    <a:pt x="3214" y="101"/>
                    <a:pt x="3214" y="101"/>
                  </a:cubicBezTo>
                  <a:cubicBezTo>
                    <a:pt x="3315" y="189"/>
                    <a:pt x="3328" y="353"/>
                    <a:pt x="3227" y="453"/>
                  </a:cubicBezTo>
                  <a:cubicBezTo>
                    <a:pt x="1488" y="2382"/>
                    <a:pt x="1488" y="2382"/>
                    <a:pt x="1488" y="2382"/>
                  </a:cubicBezTo>
                  <a:cubicBezTo>
                    <a:pt x="1387" y="2495"/>
                    <a:pt x="1223" y="2495"/>
                    <a:pt x="1122" y="23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Segoe UI" panose="020B0502040204020203" pitchFamily="34" charset="0"/>
                <a:ea typeface="微软雅黑" panose="020B0503020204020204" pitchFamily="34" charset="-122"/>
                <a:sym typeface="Segoe UI" panose="020B0502040204020203" pitchFamily="34" charset="0"/>
              </a:endParaRPr>
            </a:p>
          </p:txBody>
        </p:sp>
      </p:grpSp>
      <p:sp>
        <p:nvSpPr>
          <p:cNvPr id="79" name="Shape 498">
            <a:extLst>
              <a:ext uri="{FF2B5EF4-FFF2-40B4-BE49-F238E27FC236}">
                <a16:creationId xmlns:a16="http://schemas.microsoft.com/office/drawing/2014/main" id="{C14AF773-EAD9-0E41-9BAD-4BE87D41D110}"/>
              </a:ext>
            </a:extLst>
          </p:cNvPr>
          <p:cNvSpPr/>
          <p:nvPr/>
        </p:nvSpPr>
        <p:spPr>
          <a:xfrm flipV="1">
            <a:off x="8699657" y="4610915"/>
            <a:ext cx="2861865" cy="5276"/>
          </a:xfrm>
          <a:prstGeom prst="line">
            <a:avLst/>
          </a:prstGeom>
          <a:ln w="25400">
            <a:solidFill>
              <a:schemeClr val="bg1"/>
            </a:solidFill>
            <a:miter lim="400000"/>
          </a:ln>
        </p:spPr>
        <p:txBody>
          <a:bodyPr lIns="0" tIns="0" rIns="0" bIns="0" anchor="ctr"/>
          <a:lstStyle/>
          <a:p>
            <a:pPr defTabSz="228600">
              <a:defRPr sz="1200">
                <a:latin typeface="Helvetica"/>
                <a:ea typeface="Helvetica"/>
                <a:cs typeface="Helvetica"/>
                <a:sym typeface="Helvetica"/>
              </a:defRPr>
            </a:pPr>
            <a:endParaRPr sz="6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8" name="Rectangle 27">
            <a:extLst>
              <a:ext uri="{FF2B5EF4-FFF2-40B4-BE49-F238E27FC236}">
                <a16:creationId xmlns:a16="http://schemas.microsoft.com/office/drawing/2014/main" id="{02B1F39E-6912-8845-85F6-B48809EA8C32}"/>
              </a:ext>
            </a:extLst>
          </p:cNvPr>
          <p:cNvSpPr/>
          <p:nvPr/>
        </p:nvSpPr>
        <p:spPr>
          <a:xfrm>
            <a:off x="857923" y="6536549"/>
            <a:ext cx="6096000" cy="246221"/>
          </a:xfrm>
          <a:prstGeom prst="rect">
            <a:avLst/>
          </a:prstGeom>
        </p:spPr>
        <p:txBody>
          <a:bodyPr>
            <a:spAutoFit/>
          </a:bodyPr>
          <a:lstStyle/>
          <a:p>
            <a:r>
              <a:rPr lang="en-US" sz="1000" dirty="0">
                <a:solidFill>
                  <a:srgbClr val="000000"/>
                </a:solidFill>
                <a:latin typeface="Athelas" panose="02000503000000020003" pitchFamily="2" charset="77"/>
              </a:rPr>
              <a:t>Figure 7: Monthly aggregate statistics</a:t>
            </a:r>
            <a:endParaRPr lang="en-CN" sz="1000" dirty="0">
              <a:latin typeface="Athelas" panose="02000503000000020003" pitchFamily="2" charset="77"/>
            </a:endParaRPr>
          </a:p>
        </p:txBody>
      </p:sp>
    </p:spTree>
    <p:extLst>
      <p:ext uri="{BB962C8B-B14F-4D97-AF65-F5344CB8AC3E}">
        <p14:creationId xmlns:p14="http://schemas.microsoft.com/office/powerpoint/2010/main" val="2740872476"/>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文本框 28">
            <a:extLst>
              <a:ext uri="{FF2B5EF4-FFF2-40B4-BE49-F238E27FC236}">
                <a16:creationId xmlns:a16="http://schemas.microsoft.com/office/drawing/2014/main" id="{977352B7-AB25-2741-929D-56AB114ACA5E}"/>
              </a:ext>
            </a:extLst>
          </p:cNvPr>
          <p:cNvSpPr txBox="1"/>
          <p:nvPr/>
        </p:nvSpPr>
        <p:spPr>
          <a:xfrm>
            <a:off x="732835" y="-169134"/>
            <a:ext cx="6303640" cy="1126462"/>
          </a:xfrm>
          <a:prstGeom prst="rect">
            <a:avLst/>
          </a:prstGeom>
          <a:noFill/>
        </p:spPr>
        <p:txBody>
          <a:bodyPr wrap="square" rtlCol="0">
            <a:spAutoFit/>
          </a:bodyPr>
          <a:lstStyle/>
          <a:p>
            <a:pPr algn="r">
              <a:lnSpc>
                <a:spcPct val="120000"/>
              </a:lnSpc>
            </a:pPr>
            <a:r>
              <a:rPr lang="en-US" altLang="zh-CN" sz="6000" b="1" dirty="0">
                <a:solidFill>
                  <a:srgbClr val="E6E6E6"/>
                </a:solidFill>
                <a:latin typeface="Segoe UI" panose="020B0502040204020203" pitchFamily="34" charset="0"/>
                <a:ea typeface="微软雅黑" panose="020B0503020204020204" pitchFamily="34" charset="-122"/>
                <a:cs typeface="+mn-ea"/>
                <a:sym typeface="Segoe UI" panose="020B0502040204020203" pitchFamily="34" charset="0"/>
              </a:rPr>
              <a:t>WEEKLY</a:t>
            </a:r>
            <a:endParaRPr lang="zh-CN" altLang="en-US" sz="6000" b="1" dirty="0">
              <a:solidFill>
                <a:srgbClr val="E6E6E6"/>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7" name="Rectangle 26">
            <a:extLst>
              <a:ext uri="{FF2B5EF4-FFF2-40B4-BE49-F238E27FC236}">
                <a16:creationId xmlns:a16="http://schemas.microsoft.com/office/drawing/2014/main" id="{8F1ECF40-E5BE-9048-81F7-AC0E2DD4954F}"/>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34" name="Group 33">
            <a:extLst>
              <a:ext uri="{FF2B5EF4-FFF2-40B4-BE49-F238E27FC236}">
                <a16:creationId xmlns:a16="http://schemas.microsoft.com/office/drawing/2014/main" id="{7C024D0C-2EB5-BB4D-B6EB-6128BC934352}"/>
              </a:ext>
            </a:extLst>
          </p:cNvPr>
          <p:cNvGrpSpPr/>
          <p:nvPr/>
        </p:nvGrpSpPr>
        <p:grpSpPr>
          <a:xfrm>
            <a:off x="899901" y="394097"/>
            <a:ext cx="6230996" cy="506229"/>
            <a:chOff x="5050917" y="567583"/>
            <a:chExt cx="6230996" cy="506229"/>
          </a:xfrm>
        </p:grpSpPr>
        <p:sp>
          <p:nvSpPr>
            <p:cNvPr id="35" name="文本框 30">
              <a:extLst>
                <a:ext uri="{FF2B5EF4-FFF2-40B4-BE49-F238E27FC236}">
                  <a16:creationId xmlns:a16="http://schemas.microsoft.com/office/drawing/2014/main" id="{EDF760D7-BBBA-5243-9A8F-6ECF7D2A790E}"/>
                </a:ext>
              </a:extLst>
            </p:cNvPr>
            <p:cNvSpPr txBox="1"/>
            <p:nvPr/>
          </p:nvSpPr>
          <p:spPr>
            <a:xfrm>
              <a:off x="5199259" y="567583"/>
              <a:ext cx="6082654"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Descriptive Analysis – Aggregate Statistics </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38" name="组合 31">
              <a:extLst>
                <a:ext uri="{FF2B5EF4-FFF2-40B4-BE49-F238E27FC236}">
                  <a16:creationId xmlns:a16="http://schemas.microsoft.com/office/drawing/2014/main" id="{595ACD25-8353-9942-BD8F-D702DA1E77B7}"/>
                </a:ext>
              </a:extLst>
            </p:cNvPr>
            <p:cNvGrpSpPr/>
            <p:nvPr/>
          </p:nvGrpSpPr>
          <p:grpSpPr>
            <a:xfrm rot="1717908">
              <a:off x="5050917" y="684661"/>
              <a:ext cx="269006" cy="276532"/>
              <a:chOff x="4915008" y="1750596"/>
              <a:chExt cx="219309" cy="225445"/>
            </a:xfrm>
          </p:grpSpPr>
          <p:sp>
            <p:nvSpPr>
              <p:cNvPr id="39" name="椭圆 32">
                <a:extLst>
                  <a:ext uri="{FF2B5EF4-FFF2-40B4-BE49-F238E27FC236}">
                    <a16:creationId xmlns:a16="http://schemas.microsoft.com/office/drawing/2014/main" id="{7F5DE970-094E-FD43-82BD-F9F3C7734379}"/>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0" name="椭圆 33">
                <a:extLst>
                  <a:ext uri="{FF2B5EF4-FFF2-40B4-BE49-F238E27FC236}">
                    <a16:creationId xmlns:a16="http://schemas.microsoft.com/office/drawing/2014/main" id="{5372CB04-0F0F-D842-AC0B-902108D4F55A}"/>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1" name="椭圆 35">
                <a:extLst>
                  <a:ext uri="{FF2B5EF4-FFF2-40B4-BE49-F238E27FC236}">
                    <a16:creationId xmlns:a16="http://schemas.microsoft.com/office/drawing/2014/main" id="{0B1685EB-2F1C-C24D-B7EB-1304D56AA7C0}"/>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grpSp>
        <p:nvGrpSpPr>
          <p:cNvPr id="4" name="Group 3">
            <a:extLst>
              <a:ext uri="{FF2B5EF4-FFF2-40B4-BE49-F238E27FC236}">
                <a16:creationId xmlns:a16="http://schemas.microsoft.com/office/drawing/2014/main" id="{2E6AC362-4BC9-D744-9A81-2DEFC19EBCC2}"/>
              </a:ext>
            </a:extLst>
          </p:cNvPr>
          <p:cNvGrpSpPr/>
          <p:nvPr/>
        </p:nvGrpSpPr>
        <p:grpSpPr>
          <a:xfrm>
            <a:off x="795465" y="1561795"/>
            <a:ext cx="6707644" cy="4483189"/>
            <a:chOff x="870622" y="1140997"/>
            <a:chExt cx="5277175" cy="3527106"/>
          </a:xfrm>
        </p:grpSpPr>
        <p:grpSp>
          <p:nvGrpSpPr>
            <p:cNvPr id="2" name="Group 1">
              <a:extLst>
                <a:ext uri="{FF2B5EF4-FFF2-40B4-BE49-F238E27FC236}">
                  <a16:creationId xmlns:a16="http://schemas.microsoft.com/office/drawing/2014/main" id="{1BFD158D-ACDF-6349-BA40-34998929F842}"/>
                </a:ext>
              </a:extLst>
            </p:cNvPr>
            <p:cNvGrpSpPr/>
            <p:nvPr/>
          </p:nvGrpSpPr>
          <p:grpSpPr>
            <a:xfrm>
              <a:off x="870622" y="1140997"/>
              <a:ext cx="5277175" cy="3527106"/>
              <a:chOff x="870623" y="1140997"/>
              <a:chExt cx="4937085" cy="3299800"/>
            </a:xfrm>
          </p:grpSpPr>
          <p:pic>
            <p:nvPicPr>
              <p:cNvPr id="28" name="Picture 27">
                <a:extLst>
                  <a:ext uri="{FF2B5EF4-FFF2-40B4-BE49-F238E27FC236}">
                    <a16:creationId xmlns:a16="http://schemas.microsoft.com/office/drawing/2014/main" id="{F41D6136-EAE1-8E4F-8B4A-AB2ECEC7C336}"/>
                  </a:ext>
                </a:extLst>
              </p:cNvPr>
              <p:cNvPicPr>
                <a:picLocks noChangeAspect="1"/>
              </p:cNvPicPr>
              <p:nvPr/>
            </p:nvPicPr>
            <p:blipFill>
              <a:blip r:embed="rId3"/>
              <a:stretch>
                <a:fillRect/>
              </a:stretch>
            </p:blipFill>
            <p:spPr>
              <a:xfrm>
                <a:off x="870623" y="1140997"/>
                <a:ext cx="2501900" cy="1574800"/>
              </a:xfrm>
              <a:prstGeom prst="rect">
                <a:avLst/>
              </a:prstGeom>
            </p:spPr>
          </p:pic>
          <p:pic>
            <p:nvPicPr>
              <p:cNvPr id="37" name="Picture 36">
                <a:extLst>
                  <a:ext uri="{FF2B5EF4-FFF2-40B4-BE49-F238E27FC236}">
                    <a16:creationId xmlns:a16="http://schemas.microsoft.com/office/drawing/2014/main" id="{63249F1A-2687-744F-839A-5483331E143C}"/>
                  </a:ext>
                </a:extLst>
              </p:cNvPr>
              <p:cNvPicPr>
                <a:picLocks noChangeAspect="1"/>
              </p:cNvPicPr>
              <p:nvPr/>
            </p:nvPicPr>
            <p:blipFill>
              <a:blip r:embed="rId4"/>
              <a:stretch>
                <a:fillRect/>
              </a:stretch>
            </p:blipFill>
            <p:spPr>
              <a:xfrm>
                <a:off x="943935" y="2865997"/>
                <a:ext cx="2425700" cy="1574800"/>
              </a:xfrm>
              <a:prstGeom prst="rect">
                <a:avLst/>
              </a:prstGeom>
            </p:spPr>
          </p:pic>
          <p:pic>
            <p:nvPicPr>
              <p:cNvPr id="42" name="Picture 41">
                <a:extLst>
                  <a:ext uri="{FF2B5EF4-FFF2-40B4-BE49-F238E27FC236}">
                    <a16:creationId xmlns:a16="http://schemas.microsoft.com/office/drawing/2014/main" id="{30C84D51-653C-5B40-8429-B24A318774DF}"/>
                  </a:ext>
                </a:extLst>
              </p:cNvPr>
              <p:cNvPicPr>
                <a:picLocks noChangeAspect="1"/>
              </p:cNvPicPr>
              <p:nvPr/>
            </p:nvPicPr>
            <p:blipFill>
              <a:blip r:embed="rId5"/>
              <a:stretch>
                <a:fillRect/>
              </a:stretch>
            </p:blipFill>
            <p:spPr>
              <a:xfrm>
                <a:off x="3382008" y="1140997"/>
                <a:ext cx="2425700" cy="1574800"/>
              </a:xfrm>
              <a:prstGeom prst="rect">
                <a:avLst/>
              </a:prstGeom>
            </p:spPr>
          </p:pic>
        </p:grpSp>
        <p:pic>
          <p:nvPicPr>
            <p:cNvPr id="3" name="Picture 2">
              <a:extLst>
                <a:ext uri="{FF2B5EF4-FFF2-40B4-BE49-F238E27FC236}">
                  <a16:creationId xmlns:a16="http://schemas.microsoft.com/office/drawing/2014/main" id="{006A3605-019B-3044-8028-6C5FAF68BADC}"/>
                </a:ext>
              </a:extLst>
            </p:cNvPr>
            <p:cNvPicPr>
              <a:picLocks noChangeAspect="1"/>
            </p:cNvPicPr>
            <p:nvPr/>
          </p:nvPicPr>
          <p:blipFill>
            <a:blip r:embed="rId6"/>
            <a:stretch>
              <a:fillRect/>
            </a:stretch>
          </p:blipFill>
          <p:spPr>
            <a:xfrm>
              <a:off x="3516726" y="3003855"/>
              <a:ext cx="2630584" cy="1664247"/>
            </a:xfrm>
            <a:prstGeom prst="rect">
              <a:avLst/>
            </a:prstGeom>
          </p:spPr>
        </p:pic>
      </p:grpSp>
      <p:sp>
        <p:nvSpPr>
          <p:cNvPr id="43" name="矩形 2">
            <a:extLst>
              <a:ext uri="{FF2B5EF4-FFF2-40B4-BE49-F238E27FC236}">
                <a16:creationId xmlns:a16="http://schemas.microsoft.com/office/drawing/2014/main" id="{11F35A23-5E15-F24B-BBCC-55D8E255887D}"/>
              </a:ext>
            </a:extLst>
          </p:cNvPr>
          <p:cNvSpPr/>
          <p:nvPr/>
        </p:nvSpPr>
        <p:spPr>
          <a:xfrm>
            <a:off x="8304756" y="-20625"/>
            <a:ext cx="3899770" cy="69276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sym typeface="Segoe UI" panose="020B0502040204020203" pitchFamily="34" charset="0"/>
            </a:endParaRPr>
          </a:p>
        </p:txBody>
      </p:sp>
      <p:grpSp>
        <p:nvGrpSpPr>
          <p:cNvPr id="48" name="组合 38">
            <a:extLst>
              <a:ext uri="{FF2B5EF4-FFF2-40B4-BE49-F238E27FC236}">
                <a16:creationId xmlns:a16="http://schemas.microsoft.com/office/drawing/2014/main" id="{C8ED66C2-D70F-8444-BF9F-3689A15D7508}"/>
              </a:ext>
            </a:extLst>
          </p:cNvPr>
          <p:cNvGrpSpPr/>
          <p:nvPr/>
        </p:nvGrpSpPr>
        <p:grpSpPr>
          <a:xfrm>
            <a:off x="8619659" y="2216083"/>
            <a:ext cx="3238314" cy="969288"/>
            <a:chOff x="823474" y="1285401"/>
            <a:chExt cx="3548012" cy="969288"/>
          </a:xfrm>
        </p:grpSpPr>
        <p:sp>
          <p:nvSpPr>
            <p:cNvPr id="49" name="Text Placeholder 7">
              <a:extLst>
                <a:ext uri="{FF2B5EF4-FFF2-40B4-BE49-F238E27FC236}">
                  <a16:creationId xmlns:a16="http://schemas.microsoft.com/office/drawing/2014/main" id="{6755419D-160F-6A47-8EA6-B09CBD346ABD}"/>
                </a:ext>
              </a:extLst>
            </p:cNvPr>
            <p:cNvSpPr txBox="1">
              <a:spLocks/>
            </p:cNvSpPr>
            <p:nvPr/>
          </p:nvSpPr>
          <p:spPr>
            <a:xfrm>
              <a:off x="823474" y="1589179"/>
              <a:ext cx="3548012" cy="665510"/>
            </a:xfrm>
            <a:prstGeom prst="rect">
              <a:avLst/>
            </a:prstGeom>
            <a:noFill/>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3200" b="1" kern="1200" baseline="0">
                  <a:solidFill>
                    <a:schemeClr val="accent2"/>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00" b="0" dirty="0">
                  <a:solidFill>
                    <a:schemeClr val="bg1"/>
                  </a:solidFill>
                  <a:latin typeface="Athelas" panose="02000503000000020003" pitchFamily="2" charset="77"/>
                </a:rPr>
                <a:t>Longer trip duration on weekends; shorter trip duration on weekdays.</a:t>
              </a:r>
            </a:p>
            <a:p>
              <a:pPr algn="l">
                <a:lnSpc>
                  <a:spcPct val="100000"/>
                </a:lnSpc>
              </a:pPr>
              <a:r>
                <a:rPr lang="en-US" sz="1200" b="0" dirty="0">
                  <a:solidFill>
                    <a:schemeClr val="bg1"/>
                  </a:solidFill>
                  <a:latin typeface="Athelas" panose="02000503000000020003" pitchFamily="2" charset="77"/>
                </a:rPr>
                <a:t>More trips occurred on weekdays (+Saturday); less trips occurred on Sunday.</a:t>
              </a:r>
            </a:p>
            <a:p>
              <a:pPr algn="l">
                <a:lnSpc>
                  <a:spcPct val="100000"/>
                </a:lnSpc>
                <a:spcBef>
                  <a:spcPts val="0"/>
                </a:spcBef>
              </a:pPr>
              <a:endParaRPr lang="en-US" sz="1200" b="0" dirty="0">
                <a:solidFill>
                  <a:schemeClr val="bg1"/>
                </a:solidFill>
                <a:latin typeface="Athelas" panose="02000503000000020003" pitchFamily="2" charset="77"/>
              </a:endParaRPr>
            </a:p>
            <a:p>
              <a:pPr algn="l">
                <a:lnSpc>
                  <a:spcPct val="100000"/>
                </a:lnSpc>
                <a:spcBef>
                  <a:spcPts val="0"/>
                </a:spcBef>
              </a:pPr>
              <a:endParaRPr lang="en-US" sz="1200" b="0" dirty="0">
                <a:solidFill>
                  <a:schemeClr val="bg1"/>
                </a:solidFill>
                <a:latin typeface="Athelas" panose="02000503000000020003" pitchFamily="2" charset="77"/>
              </a:endParaRPr>
            </a:p>
            <a:p>
              <a:pPr algn="l">
                <a:lnSpc>
                  <a:spcPct val="100000"/>
                </a:lnSpc>
                <a:spcBef>
                  <a:spcPts val="0"/>
                </a:spcBef>
              </a:pPr>
              <a:endParaRPr lang="en-US" sz="1200" b="0" dirty="0">
                <a:solidFill>
                  <a:schemeClr val="bg1"/>
                </a:solidFill>
                <a:latin typeface="Athelas" panose="02000503000000020003" pitchFamily="2" charset="77"/>
              </a:endParaRPr>
            </a:p>
            <a:p>
              <a:pPr algn="l">
                <a:lnSpc>
                  <a:spcPct val="100000"/>
                </a:lnSpc>
                <a:spcBef>
                  <a:spcPts val="0"/>
                </a:spcBef>
              </a:pPr>
              <a:endParaRPr lang="en-US" sz="1200" b="0" dirty="0">
                <a:solidFill>
                  <a:schemeClr val="bg1"/>
                </a:solidFill>
                <a:latin typeface="Athelas" panose="02000503000000020003" pitchFamily="2" charset="77"/>
              </a:endParaRPr>
            </a:p>
            <a:p>
              <a:pPr algn="l">
                <a:lnSpc>
                  <a:spcPct val="100000"/>
                </a:lnSpc>
                <a:spcBef>
                  <a:spcPts val="0"/>
                </a:spcBef>
              </a:pPr>
              <a:r>
                <a:rPr lang="en-US" sz="1400" dirty="0">
                  <a:solidFill>
                    <a:schemeClr val="bg1"/>
                  </a:solidFill>
                  <a:latin typeface="Athelas" panose="02000503000000020003" pitchFamily="2" charset="77"/>
                </a:rPr>
                <a:t>Possible travel patterns</a:t>
              </a:r>
              <a:r>
                <a:rPr lang="en-US" altLang="zh-CN" sz="1400" dirty="0">
                  <a:solidFill>
                    <a:schemeClr val="bg1"/>
                  </a:solidFill>
                  <a:latin typeface="Athelas" panose="02000503000000020003" pitchFamily="2" charset="77"/>
                </a:rPr>
                <a:t>:</a:t>
              </a:r>
              <a:endParaRPr lang="en-US" sz="1200" b="0" dirty="0">
                <a:solidFill>
                  <a:schemeClr val="bg1"/>
                </a:solidFill>
                <a:latin typeface="Athelas" panose="02000503000000020003" pitchFamily="2" charset="77"/>
              </a:endParaRPr>
            </a:p>
            <a:p>
              <a:pPr algn="l"/>
              <a:r>
                <a:rPr lang="en-US" sz="1200" b="0" dirty="0">
                  <a:solidFill>
                    <a:schemeClr val="bg1"/>
                  </a:solidFill>
                  <a:latin typeface="Athelas" panose="02000503000000020003" pitchFamily="2" charset="77"/>
                </a:rPr>
                <a:t>Weekend travel behavior is different from the weekday travel behavior. </a:t>
              </a:r>
              <a:endParaRPr lang="en-US" sz="700" b="0" dirty="0">
                <a:solidFill>
                  <a:schemeClr val="bg1"/>
                </a:solidFill>
                <a:latin typeface="Athelas" panose="02000503000000020003" pitchFamily="2" charset="77"/>
              </a:endParaRPr>
            </a:p>
            <a:p>
              <a:br>
                <a:rPr lang="en-US" sz="1400" dirty="0"/>
              </a:br>
              <a:endParaRPr lang="en-US" sz="1400" b="0" dirty="0">
                <a:solidFill>
                  <a:schemeClr val="bg1"/>
                </a:solidFill>
                <a:latin typeface="Athelas" panose="02000503000000020003" pitchFamily="2" charset="77"/>
              </a:endParaRPr>
            </a:p>
            <a:p>
              <a:pPr algn="l">
                <a:lnSpc>
                  <a:spcPct val="110000"/>
                </a:lnSpc>
              </a:pPr>
              <a:endParaRPr lang="en-GB" sz="1400" b="0" dirty="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0" name="Rectangle 14">
              <a:extLst>
                <a:ext uri="{FF2B5EF4-FFF2-40B4-BE49-F238E27FC236}">
                  <a16:creationId xmlns:a16="http://schemas.microsoft.com/office/drawing/2014/main" id="{9E37A14C-0033-3046-9AE7-989844A70748}"/>
                </a:ext>
              </a:extLst>
            </p:cNvPr>
            <p:cNvSpPr/>
            <p:nvPr/>
          </p:nvSpPr>
          <p:spPr>
            <a:xfrm>
              <a:off x="1211730" y="1285401"/>
              <a:ext cx="2209293" cy="307777"/>
            </a:xfrm>
            <a:prstGeom prst="rect">
              <a:avLst/>
            </a:prstGeom>
          </p:spPr>
          <p:txBody>
            <a:bodyPr wrap="none">
              <a:spAutoFit/>
            </a:bodyPr>
            <a:lstStyle/>
            <a:p>
              <a:r>
                <a:rPr lang="en-US"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Weekends vs. Weekdays</a:t>
              </a:r>
              <a:endParaRPr lang="en-GB"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51" name="Freeform 5">
              <a:extLst>
                <a:ext uri="{FF2B5EF4-FFF2-40B4-BE49-F238E27FC236}">
                  <a16:creationId xmlns:a16="http://schemas.microsoft.com/office/drawing/2014/main" id="{72BD79D6-A7D7-2A4D-925C-9317A272F491}"/>
                </a:ext>
              </a:extLst>
            </p:cNvPr>
            <p:cNvSpPr>
              <a:spLocks/>
            </p:cNvSpPr>
            <p:nvPr/>
          </p:nvSpPr>
          <p:spPr bwMode="auto">
            <a:xfrm>
              <a:off x="845229" y="1285402"/>
              <a:ext cx="355130" cy="265678"/>
            </a:xfrm>
            <a:custGeom>
              <a:avLst/>
              <a:gdLst>
                <a:gd name="T0" fmla="*/ 1122 w 3328"/>
                <a:gd name="T1" fmla="*/ 2394 h 2495"/>
                <a:gd name="T2" fmla="*/ 101 w 3328"/>
                <a:gd name="T3" fmla="*/ 1411 h 2495"/>
                <a:gd name="T4" fmla="*/ 89 w 3328"/>
                <a:gd name="T5" fmla="*/ 1058 h 2495"/>
                <a:gd name="T6" fmla="*/ 89 w 3328"/>
                <a:gd name="T7" fmla="*/ 1058 h 2495"/>
                <a:gd name="T8" fmla="*/ 442 w 3328"/>
                <a:gd name="T9" fmla="*/ 1046 h 2495"/>
                <a:gd name="T10" fmla="*/ 1273 w 3328"/>
                <a:gd name="T11" fmla="*/ 1852 h 2495"/>
                <a:gd name="T12" fmla="*/ 2861 w 3328"/>
                <a:gd name="T13" fmla="*/ 113 h 2495"/>
                <a:gd name="T14" fmla="*/ 3214 w 3328"/>
                <a:gd name="T15" fmla="*/ 101 h 2495"/>
                <a:gd name="T16" fmla="*/ 3214 w 3328"/>
                <a:gd name="T17" fmla="*/ 101 h 2495"/>
                <a:gd name="T18" fmla="*/ 3227 w 3328"/>
                <a:gd name="T19" fmla="*/ 453 h 2495"/>
                <a:gd name="T20" fmla="*/ 1488 w 3328"/>
                <a:gd name="T21" fmla="*/ 2382 h 2495"/>
                <a:gd name="T22" fmla="*/ 1122 w 3328"/>
                <a:gd name="T23" fmla="*/ 2394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28" h="2495">
                  <a:moveTo>
                    <a:pt x="1122" y="2394"/>
                  </a:moveTo>
                  <a:cubicBezTo>
                    <a:pt x="101" y="1411"/>
                    <a:pt x="101" y="1411"/>
                    <a:pt x="101" y="1411"/>
                  </a:cubicBezTo>
                  <a:cubicBezTo>
                    <a:pt x="0" y="1311"/>
                    <a:pt x="0" y="1159"/>
                    <a:pt x="89" y="1058"/>
                  </a:cubicBezTo>
                  <a:cubicBezTo>
                    <a:pt x="89" y="1058"/>
                    <a:pt x="89" y="1058"/>
                    <a:pt x="89" y="1058"/>
                  </a:cubicBezTo>
                  <a:cubicBezTo>
                    <a:pt x="189" y="958"/>
                    <a:pt x="341" y="958"/>
                    <a:pt x="442" y="1046"/>
                  </a:cubicBezTo>
                  <a:cubicBezTo>
                    <a:pt x="1273" y="1852"/>
                    <a:pt x="1273" y="1852"/>
                    <a:pt x="1273" y="1852"/>
                  </a:cubicBezTo>
                  <a:cubicBezTo>
                    <a:pt x="2861" y="113"/>
                    <a:pt x="2861" y="113"/>
                    <a:pt x="2861" y="113"/>
                  </a:cubicBezTo>
                  <a:cubicBezTo>
                    <a:pt x="2950" y="12"/>
                    <a:pt x="3113" y="0"/>
                    <a:pt x="3214" y="101"/>
                  </a:cubicBezTo>
                  <a:cubicBezTo>
                    <a:pt x="3214" y="101"/>
                    <a:pt x="3214" y="101"/>
                    <a:pt x="3214" y="101"/>
                  </a:cubicBezTo>
                  <a:cubicBezTo>
                    <a:pt x="3315" y="189"/>
                    <a:pt x="3328" y="353"/>
                    <a:pt x="3227" y="453"/>
                  </a:cubicBezTo>
                  <a:cubicBezTo>
                    <a:pt x="1488" y="2382"/>
                    <a:pt x="1488" y="2382"/>
                    <a:pt x="1488" y="2382"/>
                  </a:cubicBezTo>
                  <a:cubicBezTo>
                    <a:pt x="1387" y="2495"/>
                    <a:pt x="1223" y="2495"/>
                    <a:pt x="1122" y="23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Segoe UI" panose="020B0502040204020203" pitchFamily="34" charset="0"/>
                <a:ea typeface="微软雅黑" panose="020B0503020204020204" pitchFamily="34" charset="-122"/>
                <a:sym typeface="Segoe UI" panose="020B0502040204020203" pitchFamily="34" charset="0"/>
              </a:endParaRPr>
            </a:p>
          </p:txBody>
        </p:sp>
      </p:grpSp>
      <p:sp>
        <p:nvSpPr>
          <p:cNvPr id="52" name="Shape 498">
            <a:extLst>
              <a:ext uri="{FF2B5EF4-FFF2-40B4-BE49-F238E27FC236}">
                <a16:creationId xmlns:a16="http://schemas.microsoft.com/office/drawing/2014/main" id="{1A8C6E91-189A-B242-929C-2F920D1C083F}"/>
              </a:ext>
            </a:extLst>
          </p:cNvPr>
          <p:cNvSpPr/>
          <p:nvPr/>
        </p:nvSpPr>
        <p:spPr>
          <a:xfrm flipV="1">
            <a:off x="8676968" y="3746185"/>
            <a:ext cx="2861865" cy="5276"/>
          </a:xfrm>
          <a:prstGeom prst="line">
            <a:avLst/>
          </a:prstGeom>
          <a:ln w="25400">
            <a:solidFill>
              <a:schemeClr val="bg1"/>
            </a:solidFill>
            <a:miter lim="400000"/>
          </a:ln>
        </p:spPr>
        <p:txBody>
          <a:bodyPr lIns="0" tIns="0" rIns="0" bIns="0" anchor="ctr"/>
          <a:lstStyle/>
          <a:p>
            <a:pPr defTabSz="228600">
              <a:defRPr sz="1200">
                <a:latin typeface="Helvetica"/>
                <a:ea typeface="Helvetica"/>
                <a:cs typeface="Helvetica"/>
                <a:sym typeface="Helvetica"/>
              </a:defRPr>
            </a:pPr>
            <a:endParaRPr sz="6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2" name="Rectangle 21">
            <a:extLst>
              <a:ext uri="{FF2B5EF4-FFF2-40B4-BE49-F238E27FC236}">
                <a16:creationId xmlns:a16="http://schemas.microsoft.com/office/drawing/2014/main" id="{76482172-341A-3D46-B81B-5146028BFDB0}"/>
              </a:ext>
            </a:extLst>
          </p:cNvPr>
          <p:cNvSpPr/>
          <p:nvPr/>
        </p:nvSpPr>
        <p:spPr>
          <a:xfrm>
            <a:off x="1155214" y="5996240"/>
            <a:ext cx="6096000" cy="246221"/>
          </a:xfrm>
          <a:prstGeom prst="rect">
            <a:avLst/>
          </a:prstGeom>
        </p:spPr>
        <p:txBody>
          <a:bodyPr>
            <a:spAutoFit/>
          </a:bodyPr>
          <a:lstStyle/>
          <a:p>
            <a:r>
              <a:rPr lang="en-US" sz="1000" dirty="0">
                <a:solidFill>
                  <a:srgbClr val="000000"/>
                </a:solidFill>
                <a:latin typeface="Athelas" panose="02000503000000020003" pitchFamily="2" charset="77"/>
              </a:rPr>
              <a:t>Figure 8: Weekly aggregate statistics</a:t>
            </a:r>
            <a:endParaRPr lang="en-CN" sz="1000" dirty="0">
              <a:latin typeface="Athelas" panose="02000503000000020003" pitchFamily="2" charset="77"/>
            </a:endParaRPr>
          </a:p>
        </p:txBody>
      </p:sp>
    </p:spTree>
    <p:extLst>
      <p:ext uri="{BB962C8B-B14F-4D97-AF65-F5344CB8AC3E}">
        <p14:creationId xmlns:p14="http://schemas.microsoft.com/office/powerpoint/2010/main" val="2512257214"/>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文本框 28">
            <a:extLst>
              <a:ext uri="{FF2B5EF4-FFF2-40B4-BE49-F238E27FC236}">
                <a16:creationId xmlns:a16="http://schemas.microsoft.com/office/drawing/2014/main" id="{977352B7-AB25-2741-929D-56AB114ACA5E}"/>
              </a:ext>
            </a:extLst>
          </p:cNvPr>
          <p:cNvSpPr txBox="1"/>
          <p:nvPr/>
        </p:nvSpPr>
        <p:spPr>
          <a:xfrm>
            <a:off x="732835" y="-169134"/>
            <a:ext cx="6303640" cy="1126462"/>
          </a:xfrm>
          <a:prstGeom prst="rect">
            <a:avLst/>
          </a:prstGeom>
          <a:noFill/>
        </p:spPr>
        <p:txBody>
          <a:bodyPr wrap="square" rtlCol="0">
            <a:spAutoFit/>
          </a:bodyPr>
          <a:lstStyle/>
          <a:p>
            <a:pPr algn="r">
              <a:lnSpc>
                <a:spcPct val="120000"/>
              </a:lnSpc>
            </a:pPr>
            <a:r>
              <a:rPr lang="en-US" altLang="zh-CN" sz="6000" b="1" dirty="0">
                <a:solidFill>
                  <a:srgbClr val="E6E6E6"/>
                </a:solidFill>
                <a:latin typeface="Segoe UI" panose="020B0502040204020203" pitchFamily="34" charset="0"/>
                <a:ea typeface="微软雅黑" panose="020B0503020204020204" pitchFamily="34" charset="-122"/>
                <a:cs typeface="+mn-ea"/>
                <a:sym typeface="Segoe UI" panose="020B0502040204020203" pitchFamily="34" charset="0"/>
              </a:rPr>
              <a:t>HOURLY</a:t>
            </a:r>
            <a:endParaRPr lang="zh-CN" altLang="en-US" sz="6000" b="1" dirty="0">
              <a:solidFill>
                <a:srgbClr val="E6E6E6"/>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7" name="Rectangle 26">
            <a:extLst>
              <a:ext uri="{FF2B5EF4-FFF2-40B4-BE49-F238E27FC236}">
                <a16:creationId xmlns:a16="http://schemas.microsoft.com/office/drawing/2014/main" id="{8F1ECF40-E5BE-9048-81F7-AC0E2DD4954F}"/>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34" name="Group 33">
            <a:extLst>
              <a:ext uri="{FF2B5EF4-FFF2-40B4-BE49-F238E27FC236}">
                <a16:creationId xmlns:a16="http://schemas.microsoft.com/office/drawing/2014/main" id="{7C024D0C-2EB5-BB4D-B6EB-6128BC934352}"/>
              </a:ext>
            </a:extLst>
          </p:cNvPr>
          <p:cNvGrpSpPr/>
          <p:nvPr/>
        </p:nvGrpSpPr>
        <p:grpSpPr>
          <a:xfrm>
            <a:off x="899901" y="394097"/>
            <a:ext cx="6230996" cy="506229"/>
            <a:chOff x="5050917" y="567583"/>
            <a:chExt cx="6230996" cy="506229"/>
          </a:xfrm>
        </p:grpSpPr>
        <p:sp>
          <p:nvSpPr>
            <p:cNvPr id="35" name="文本框 30">
              <a:extLst>
                <a:ext uri="{FF2B5EF4-FFF2-40B4-BE49-F238E27FC236}">
                  <a16:creationId xmlns:a16="http://schemas.microsoft.com/office/drawing/2014/main" id="{EDF760D7-BBBA-5243-9A8F-6ECF7D2A790E}"/>
                </a:ext>
              </a:extLst>
            </p:cNvPr>
            <p:cNvSpPr txBox="1"/>
            <p:nvPr/>
          </p:nvSpPr>
          <p:spPr>
            <a:xfrm>
              <a:off x="5199259" y="567583"/>
              <a:ext cx="6082654"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Descriptive Analysis – Aggregate Statistics </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38" name="组合 31">
              <a:extLst>
                <a:ext uri="{FF2B5EF4-FFF2-40B4-BE49-F238E27FC236}">
                  <a16:creationId xmlns:a16="http://schemas.microsoft.com/office/drawing/2014/main" id="{595ACD25-8353-9942-BD8F-D702DA1E77B7}"/>
                </a:ext>
              </a:extLst>
            </p:cNvPr>
            <p:cNvGrpSpPr/>
            <p:nvPr/>
          </p:nvGrpSpPr>
          <p:grpSpPr>
            <a:xfrm rot="1717908">
              <a:off x="5050917" y="684661"/>
              <a:ext cx="269006" cy="276532"/>
              <a:chOff x="4915008" y="1750596"/>
              <a:chExt cx="219309" cy="225445"/>
            </a:xfrm>
          </p:grpSpPr>
          <p:sp>
            <p:nvSpPr>
              <p:cNvPr id="39" name="椭圆 32">
                <a:extLst>
                  <a:ext uri="{FF2B5EF4-FFF2-40B4-BE49-F238E27FC236}">
                    <a16:creationId xmlns:a16="http://schemas.microsoft.com/office/drawing/2014/main" id="{7F5DE970-094E-FD43-82BD-F9F3C7734379}"/>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0" name="椭圆 33">
                <a:extLst>
                  <a:ext uri="{FF2B5EF4-FFF2-40B4-BE49-F238E27FC236}">
                    <a16:creationId xmlns:a16="http://schemas.microsoft.com/office/drawing/2014/main" id="{5372CB04-0F0F-D842-AC0B-902108D4F55A}"/>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1" name="椭圆 35">
                <a:extLst>
                  <a:ext uri="{FF2B5EF4-FFF2-40B4-BE49-F238E27FC236}">
                    <a16:creationId xmlns:a16="http://schemas.microsoft.com/office/drawing/2014/main" id="{0B1685EB-2F1C-C24D-B7EB-1304D56AA7C0}"/>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22" name="矩形 2">
            <a:extLst>
              <a:ext uri="{FF2B5EF4-FFF2-40B4-BE49-F238E27FC236}">
                <a16:creationId xmlns:a16="http://schemas.microsoft.com/office/drawing/2014/main" id="{BBDE6C08-5870-DD48-B45A-BB5C3153FD7C}"/>
              </a:ext>
            </a:extLst>
          </p:cNvPr>
          <p:cNvSpPr/>
          <p:nvPr/>
        </p:nvSpPr>
        <p:spPr>
          <a:xfrm>
            <a:off x="8304756" y="-20625"/>
            <a:ext cx="3899770" cy="69276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sym typeface="Segoe UI" panose="020B0502040204020203" pitchFamily="34" charset="0"/>
            </a:endParaRPr>
          </a:p>
        </p:txBody>
      </p:sp>
      <p:grpSp>
        <p:nvGrpSpPr>
          <p:cNvPr id="23" name="组合 38">
            <a:extLst>
              <a:ext uri="{FF2B5EF4-FFF2-40B4-BE49-F238E27FC236}">
                <a16:creationId xmlns:a16="http://schemas.microsoft.com/office/drawing/2014/main" id="{68001384-569F-904E-9D86-072D66839633}"/>
              </a:ext>
            </a:extLst>
          </p:cNvPr>
          <p:cNvGrpSpPr/>
          <p:nvPr/>
        </p:nvGrpSpPr>
        <p:grpSpPr>
          <a:xfrm>
            <a:off x="8615483" y="1243057"/>
            <a:ext cx="3238314" cy="1583475"/>
            <a:chOff x="823474" y="1648655"/>
            <a:chExt cx="3548012" cy="1583475"/>
          </a:xfrm>
        </p:grpSpPr>
        <p:sp>
          <p:nvSpPr>
            <p:cNvPr id="24" name="Text Placeholder 7">
              <a:extLst>
                <a:ext uri="{FF2B5EF4-FFF2-40B4-BE49-F238E27FC236}">
                  <a16:creationId xmlns:a16="http://schemas.microsoft.com/office/drawing/2014/main" id="{4C340038-A3BA-7646-B87C-21598E41D89A}"/>
                </a:ext>
              </a:extLst>
            </p:cNvPr>
            <p:cNvSpPr txBox="1">
              <a:spLocks/>
            </p:cNvSpPr>
            <p:nvPr/>
          </p:nvSpPr>
          <p:spPr>
            <a:xfrm>
              <a:off x="823474" y="1952433"/>
              <a:ext cx="3548012" cy="1279697"/>
            </a:xfrm>
            <a:prstGeom prst="rect">
              <a:avLst/>
            </a:prstGeom>
            <a:noFill/>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3200" b="1" kern="1200" baseline="0">
                  <a:solidFill>
                    <a:schemeClr val="accent2"/>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00" b="0" dirty="0">
                  <a:solidFill>
                    <a:schemeClr val="bg1"/>
                  </a:solidFill>
                  <a:latin typeface="Athelas" panose="02000503000000020003" pitchFamily="2" charset="77"/>
                </a:rPr>
                <a:t>The average duration reaches </a:t>
              </a:r>
              <a:r>
                <a:rPr lang="en-US" altLang="zh-CN" sz="1200" b="0" dirty="0">
                  <a:solidFill>
                    <a:schemeClr val="bg1"/>
                  </a:solidFill>
                  <a:latin typeface="Athelas" panose="02000503000000020003" pitchFamily="2" charset="77"/>
                </a:rPr>
                <a:t>its</a:t>
              </a:r>
              <a:r>
                <a:rPr lang="en-US" sz="1200" b="0" dirty="0">
                  <a:solidFill>
                    <a:schemeClr val="bg1"/>
                  </a:solidFill>
                  <a:latin typeface="Athelas" panose="02000503000000020003" pitchFamily="2" charset="77"/>
                </a:rPr>
                <a:t> </a:t>
              </a:r>
              <a:r>
                <a:rPr lang="en-US" altLang="zh-CN" sz="1200" b="0" dirty="0">
                  <a:solidFill>
                    <a:schemeClr val="bg1"/>
                  </a:solidFill>
                  <a:latin typeface="Athelas" panose="02000503000000020003" pitchFamily="2" charset="77"/>
                </a:rPr>
                <a:t>peak</a:t>
              </a:r>
              <a:r>
                <a:rPr lang="zh-CN" altLang="en-US" sz="1200" b="0" dirty="0">
                  <a:solidFill>
                    <a:schemeClr val="bg1"/>
                  </a:solidFill>
                  <a:latin typeface="Athelas" panose="02000503000000020003" pitchFamily="2" charset="77"/>
                </a:rPr>
                <a:t> </a:t>
              </a:r>
              <a:r>
                <a:rPr lang="en-US" sz="1200" b="0" dirty="0">
                  <a:solidFill>
                    <a:schemeClr val="bg1"/>
                  </a:solidFill>
                  <a:latin typeface="Athelas" panose="02000503000000020003" pitchFamily="2" charset="77"/>
                </a:rPr>
                <a:t>in the morning commuting hours between 8-10 o’clock (go to work or go to school) and 12 o’clock (lunch hour), whereas the t</a:t>
              </a:r>
              <a:r>
                <a:rPr lang="en-US" altLang="zh-CN" sz="1200" b="0" dirty="0">
                  <a:solidFill>
                    <a:schemeClr val="bg1"/>
                  </a:solidFill>
                  <a:latin typeface="Athelas" panose="02000503000000020003" pitchFamily="2" charset="77"/>
                </a:rPr>
                <a:t>rough</a:t>
              </a:r>
              <a:r>
                <a:rPr lang="en-US" sz="1200" b="0" dirty="0">
                  <a:solidFill>
                    <a:schemeClr val="bg1"/>
                  </a:solidFill>
                  <a:latin typeface="Athelas" panose="02000503000000020003" pitchFamily="2" charset="77"/>
                </a:rPr>
                <a:t> is from midnight </a:t>
              </a:r>
              <a:r>
                <a:rPr lang="en-US" altLang="zh-CN" sz="1200" b="0" dirty="0">
                  <a:solidFill>
                    <a:schemeClr val="bg1"/>
                  </a:solidFill>
                  <a:latin typeface="Athelas" panose="02000503000000020003" pitchFamily="2" charset="77"/>
                </a:rPr>
                <a:t>to early morning</a:t>
              </a:r>
              <a:r>
                <a:rPr lang="en-US" sz="1200" b="0" dirty="0">
                  <a:solidFill>
                    <a:schemeClr val="bg1"/>
                  </a:solidFill>
                  <a:latin typeface="Athelas" panose="02000503000000020003" pitchFamily="2" charset="77"/>
                </a:rPr>
                <a:t>.</a:t>
              </a:r>
              <a:endParaRPr lang="en-GB" sz="600" b="0" spc="50"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a:p>
              <a:pPr algn="l">
                <a:lnSpc>
                  <a:spcPct val="110000"/>
                </a:lnSpc>
              </a:pPr>
              <a:endParaRPr lang="en-GB" sz="1400" b="0" dirty="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5" name="Rectangle 14">
              <a:extLst>
                <a:ext uri="{FF2B5EF4-FFF2-40B4-BE49-F238E27FC236}">
                  <a16:creationId xmlns:a16="http://schemas.microsoft.com/office/drawing/2014/main" id="{B60EADF7-2A06-F24C-B204-F4E0A1A089D2}"/>
                </a:ext>
              </a:extLst>
            </p:cNvPr>
            <p:cNvSpPr/>
            <p:nvPr/>
          </p:nvSpPr>
          <p:spPr>
            <a:xfrm>
              <a:off x="1211730" y="1648655"/>
              <a:ext cx="1798950" cy="307777"/>
            </a:xfrm>
            <a:prstGeom prst="rect">
              <a:avLst/>
            </a:prstGeom>
          </p:spPr>
          <p:txBody>
            <a:bodyPr wrap="none">
              <a:spAutoFit/>
            </a:bodyPr>
            <a:lstStyle/>
            <a:p>
              <a:r>
                <a:rPr lang="en-US"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Hourly Difference </a:t>
              </a:r>
              <a:endParaRPr lang="en-GB"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26" name="Freeform 5">
              <a:extLst>
                <a:ext uri="{FF2B5EF4-FFF2-40B4-BE49-F238E27FC236}">
                  <a16:creationId xmlns:a16="http://schemas.microsoft.com/office/drawing/2014/main" id="{B3981B5D-622B-9449-9DEF-5346F99A76C4}"/>
                </a:ext>
              </a:extLst>
            </p:cNvPr>
            <p:cNvSpPr>
              <a:spLocks/>
            </p:cNvSpPr>
            <p:nvPr/>
          </p:nvSpPr>
          <p:spPr bwMode="auto">
            <a:xfrm>
              <a:off x="845229" y="1648656"/>
              <a:ext cx="355129" cy="265678"/>
            </a:xfrm>
            <a:custGeom>
              <a:avLst/>
              <a:gdLst>
                <a:gd name="T0" fmla="*/ 1122 w 3328"/>
                <a:gd name="T1" fmla="*/ 2394 h 2495"/>
                <a:gd name="T2" fmla="*/ 101 w 3328"/>
                <a:gd name="T3" fmla="*/ 1411 h 2495"/>
                <a:gd name="T4" fmla="*/ 89 w 3328"/>
                <a:gd name="T5" fmla="*/ 1058 h 2495"/>
                <a:gd name="T6" fmla="*/ 89 w 3328"/>
                <a:gd name="T7" fmla="*/ 1058 h 2495"/>
                <a:gd name="T8" fmla="*/ 442 w 3328"/>
                <a:gd name="T9" fmla="*/ 1046 h 2495"/>
                <a:gd name="T10" fmla="*/ 1273 w 3328"/>
                <a:gd name="T11" fmla="*/ 1852 h 2495"/>
                <a:gd name="T12" fmla="*/ 2861 w 3328"/>
                <a:gd name="T13" fmla="*/ 113 h 2495"/>
                <a:gd name="T14" fmla="*/ 3214 w 3328"/>
                <a:gd name="T15" fmla="*/ 101 h 2495"/>
                <a:gd name="T16" fmla="*/ 3214 w 3328"/>
                <a:gd name="T17" fmla="*/ 101 h 2495"/>
                <a:gd name="T18" fmla="*/ 3227 w 3328"/>
                <a:gd name="T19" fmla="*/ 453 h 2495"/>
                <a:gd name="T20" fmla="*/ 1488 w 3328"/>
                <a:gd name="T21" fmla="*/ 2382 h 2495"/>
                <a:gd name="T22" fmla="*/ 1122 w 3328"/>
                <a:gd name="T23" fmla="*/ 2394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28" h="2495">
                  <a:moveTo>
                    <a:pt x="1122" y="2394"/>
                  </a:moveTo>
                  <a:cubicBezTo>
                    <a:pt x="101" y="1411"/>
                    <a:pt x="101" y="1411"/>
                    <a:pt x="101" y="1411"/>
                  </a:cubicBezTo>
                  <a:cubicBezTo>
                    <a:pt x="0" y="1311"/>
                    <a:pt x="0" y="1159"/>
                    <a:pt x="89" y="1058"/>
                  </a:cubicBezTo>
                  <a:cubicBezTo>
                    <a:pt x="89" y="1058"/>
                    <a:pt x="89" y="1058"/>
                    <a:pt x="89" y="1058"/>
                  </a:cubicBezTo>
                  <a:cubicBezTo>
                    <a:pt x="189" y="958"/>
                    <a:pt x="341" y="958"/>
                    <a:pt x="442" y="1046"/>
                  </a:cubicBezTo>
                  <a:cubicBezTo>
                    <a:pt x="1273" y="1852"/>
                    <a:pt x="1273" y="1852"/>
                    <a:pt x="1273" y="1852"/>
                  </a:cubicBezTo>
                  <a:cubicBezTo>
                    <a:pt x="2861" y="113"/>
                    <a:pt x="2861" y="113"/>
                    <a:pt x="2861" y="113"/>
                  </a:cubicBezTo>
                  <a:cubicBezTo>
                    <a:pt x="2950" y="12"/>
                    <a:pt x="3113" y="0"/>
                    <a:pt x="3214" y="101"/>
                  </a:cubicBezTo>
                  <a:cubicBezTo>
                    <a:pt x="3214" y="101"/>
                    <a:pt x="3214" y="101"/>
                    <a:pt x="3214" y="101"/>
                  </a:cubicBezTo>
                  <a:cubicBezTo>
                    <a:pt x="3315" y="189"/>
                    <a:pt x="3328" y="353"/>
                    <a:pt x="3227" y="453"/>
                  </a:cubicBezTo>
                  <a:cubicBezTo>
                    <a:pt x="1488" y="2382"/>
                    <a:pt x="1488" y="2382"/>
                    <a:pt x="1488" y="2382"/>
                  </a:cubicBezTo>
                  <a:cubicBezTo>
                    <a:pt x="1387" y="2495"/>
                    <a:pt x="1223" y="2495"/>
                    <a:pt x="1122" y="23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Segoe UI" panose="020B0502040204020203" pitchFamily="34" charset="0"/>
                <a:ea typeface="微软雅黑" panose="020B0503020204020204" pitchFamily="34" charset="-122"/>
                <a:sym typeface="Segoe UI" panose="020B0502040204020203" pitchFamily="34" charset="0"/>
              </a:endParaRPr>
            </a:p>
          </p:txBody>
        </p:sp>
      </p:grpSp>
      <p:grpSp>
        <p:nvGrpSpPr>
          <p:cNvPr id="29" name="组合 38">
            <a:extLst>
              <a:ext uri="{FF2B5EF4-FFF2-40B4-BE49-F238E27FC236}">
                <a16:creationId xmlns:a16="http://schemas.microsoft.com/office/drawing/2014/main" id="{3A3D7914-AA20-2342-9B52-089A01812D5F}"/>
              </a:ext>
            </a:extLst>
          </p:cNvPr>
          <p:cNvGrpSpPr/>
          <p:nvPr/>
        </p:nvGrpSpPr>
        <p:grpSpPr>
          <a:xfrm>
            <a:off x="8619659" y="3071486"/>
            <a:ext cx="3238314" cy="969288"/>
            <a:chOff x="823474" y="1285401"/>
            <a:chExt cx="3548012" cy="969288"/>
          </a:xfrm>
        </p:grpSpPr>
        <p:sp>
          <p:nvSpPr>
            <p:cNvPr id="30" name="Text Placeholder 7">
              <a:extLst>
                <a:ext uri="{FF2B5EF4-FFF2-40B4-BE49-F238E27FC236}">
                  <a16:creationId xmlns:a16="http://schemas.microsoft.com/office/drawing/2014/main" id="{03D3D1E8-88AC-6141-ADC5-43A646B08DF2}"/>
                </a:ext>
              </a:extLst>
            </p:cNvPr>
            <p:cNvSpPr txBox="1">
              <a:spLocks/>
            </p:cNvSpPr>
            <p:nvPr/>
          </p:nvSpPr>
          <p:spPr>
            <a:xfrm>
              <a:off x="823474" y="1589179"/>
              <a:ext cx="3548012" cy="665510"/>
            </a:xfrm>
            <a:prstGeom prst="rect">
              <a:avLst/>
            </a:prstGeom>
            <a:noFill/>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3200" b="1" kern="1200" baseline="0">
                  <a:solidFill>
                    <a:schemeClr val="accent2"/>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00" b="0" dirty="0">
                  <a:solidFill>
                    <a:schemeClr val="bg1"/>
                  </a:solidFill>
                  <a:latin typeface="Athelas" panose="02000503000000020003" pitchFamily="2" charset="77"/>
                </a:rPr>
                <a:t>People are more likely to use the shared bike in the afternoon (12-3pm) on weekends, and in the commuting hours (6am-8am) on weekdays.</a:t>
              </a:r>
            </a:p>
            <a:p>
              <a:pPr algn="l">
                <a:lnSpc>
                  <a:spcPct val="100000"/>
                </a:lnSpc>
              </a:pPr>
              <a:endParaRPr lang="en-US" sz="1200" b="0" dirty="0">
                <a:solidFill>
                  <a:schemeClr val="bg1"/>
                </a:solidFill>
                <a:latin typeface="Athelas" panose="02000503000000020003" pitchFamily="2" charset="77"/>
              </a:endParaRPr>
            </a:p>
            <a:p>
              <a:pPr algn="l">
                <a:lnSpc>
                  <a:spcPct val="100000"/>
                </a:lnSpc>
              </a:pPr>
              <a:endParaRPr lang="en-US" sz="100" b="0" dirty="0">
                <a:solidFill>
                  <a:schemeClr val="bg1"/>
                </a:solidFill>
                <a:latin typeface="Athelas" panose="02000503000000020003" pitchFamily="2" charset="77"/>
              </a:endParaRPr>
            </a:p>
            <a:p>
              <a:pPr algn="l">
                <a:lnSpc>
                  <a:spcPct val="100000"/>
                </a:lnSpc>
              </a:pPr>
              <a:endParaRPr lang="en-US" sz="600" b="0" dirty="0">
                <a:solidFill>
                  <a:schemeClr val="bg1"/>
                </a:solidFill>
                <a:latin typeface="Athelas" panose="02000503000000020003" pitchFamily="2" charset="77"/>
              </a:endParaRPr>
            </a:p>
            <a:p>
              <a:pPr algn="l">
                <a:lnSpc>
                  <a:spcPct val="100000"/>
                </a:lnSpc>
                <a:spcBef>
                  <a:spcPts val="0"/>
                </a:spcBef>
              </a:pPr>
              <a:r>
                <a:rPr lang="en-US" sz="1400" dirty="0">
                  <a:solidFill>
                    <a:schemeClr val="bg1"/>
                  </a:solidFill>
                  <a:latin typeface="Athelas" panose="02000503000000020003" pitchFamily="2" charset="77"/>
                </a:rPr>
                <a:t>Possible travel patterns</a:t>
              </a:r>
              <a:r>
                <a:rPr lang="en-US" altLang="zh-CN" sz="1400" dirty="0">
                  <a:solidFill>
                    <a:schemeClr val="bg1"/>
                  </a:solidFill>
                  <a:latin typeface="Athelas" panose="02000503000000020003" pitchFamily="2" charset="77"/>
                </a:rPr>
                <a:t>:</a:t>
              </a:r>
            </a:p>
            <a:p>
              <a:pPr algn="l">
                <a:lnSpc>
                  <a:spcPct val="100000"/>
                </a:lnSpc>
                <a:spcBef>
                  <a:spcPts val="0"/>
                </a:spcBef>
              </a:pPr>
              <a:r>
                <a:rPr lang="en-US" sz="1200" b="0" dirty="0">
                  <a:solidFill>
                    <a:schemeClr val="bg1"/>
                  </a:solidFill>
                  <a:latin typeface="Athelas" panose="02000503000000020003" pitchFamily="2" charset="77"/>
                </a:rPr>
                <a:t>Weekday bike travel is more in favor compared to weekend bike travel in commuting hours</a:t>
              </a:r>
              <a:endParaRPr lang="en-US" altLang="zh-CN" sz="1200" b="0" dirty="0">
                <a:solidFill>
                  <a:schemeClr val="bg1"/>
                </a:solidFill>
                <a:latin typeface="Athelas" panose="02000503000000020003" pitchFamily="2" charset="77"/>
              </a:endParaRPr>
            </a:p>
            <a:p>
              <a:pPr algn="l">
                <a:lnSpc>
                  <a:spcPct val="100000"/>
                </a:lnSpc>
                <a:spcBef>
                  <a:spcPts val="0"/>
                </a:spcBef>
              </a:pPr>
              <a:endParaRPr lang="en-US" sz="1200" b="0" dirty="0">
                <a:solidFill>
                  <a:schemeClr val="bg1"/>
                </a:solidFill>
                <a:latin typeface="Athelas" panose="02000503000000020003" pitchFamily="2" charset="77"/>
              </a:endParaRPr>
            </a:p>
            <a:p>
              <a:pPr algn="l">
                <a:lnSpc>
                  <a:spcPct val="100000"/>
                </a:lnSpc>
                <a:spcBef>
                  <a:spcPts val="0"/>
                </a:spcBef>
              </a:pPr>
              <a:r>
                <a:rPr lang="en-US" sz="1200" b="0" dirty="0">
                  <a:solidFill>
                    <a:schemeClr val="bg1"/>
                  </a:solidFill>
                  <a:latin typeface="Athelas" panose="02000503000000020003" pitchFamily="2" charset="77"/>
                </a:rPr>
                <a:t> </a:t>
              </a:r>
            </a:p>
            <a:p>
              <a:pPr algn="l"/>
              <a:endParaRPr lang="en-US" sz="1400" b="0" dirty="0">
                <a:solidFill>
                  <a:schemeClr val="bg1"/>
                </a:solidFill>
                <a:latin typeface="Athelas" panose="02000503000000020003" pitchFamily="2" charset="77"/>
              </a:endParaRPr>
            </a:p>
            <a:p>
              <a:pPr algn="l">
                <a:lnSpc>
                  <a:spcPct val="110000"/>
                </a:lnSpc>
              </a:pPr>
              <a:endParaRPr lang="en-GB" sz="1400" b="0" dirty="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31" name="Rectangle 14">
              <a:extLst>
                <a:ext uri="{FF2B5EF4-FFF2-40B4-BE49-F238E27FC236}">
                  <a16:creationId xmlns:a16="http://schemas.microsoft.com/office/drawing/2014/main" id="{9497188F-1473-434F-B40E-984F2015A498}"/>
                </a:ext>
              </a:extLst>
            </p:cNvPr>
            <p:cNvSpPr/>
            <p:nvPr/>
          </p:nvSpPr>
          <p:spPr>
            <a:xfrm>
              <a:off x="1211730" y="1285401"/>
              <a:ext cx="2209293" cy="307777"/>
            </a:xfrm>
            <a:prstGeom prst="rect">
              <a:avLst/>
            </a:prstGeom>
          </p:spPr>
          <p:txBody>
            <a:bodyPr wrap="none">
              <a:spAutoFit/>
            </a:bodyPr>
            <a:lstStyle/>
            <a:p>
              <a:r>
                <a:rPr lang="en-US"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Weekends vs. Weekdays</a:t>
              </a:r>
              <a:endParaRPr lang="en-GB" sz="14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32" name="Freeform 5">
              <a:extLst>
                <a:ext uri="{FF2B5EF4-FFF2-40B4-BE49-F238E27FC236}">
                  <a16:creationId xmlns:a16="http://schemas.microsoft.com/office/drawing/2014/main" id="{915D4D20-56E8-A64B-8E3E-DC0577100CC5}"/>
                </a:ext>
              </a:extLst>
            </p:cNvPr>
            <p:cNvSpPr>
              <a:spLocks/>
            </p:cNvSpPr>
            <p:nvPr/>
          </p:nvSpPr>
          <p:spPr bwMode="auto">
            <a:xfrm>
              <a:off x="845229" y="1285402"/>
              <a:ext cx="355130" cy="265678"/>
            </a:xfrm>
            <a:custGeom>
              <a:avLst/>
              <a:gdLst>
                <a:gd name="T0" fmla="*/ 1122 w 3328"/>
                <a:gd name="T1" fmla="*/ 2394 h 2495"/>
                <a:gd name="T2" fmla="*/ 101 w 3328"/>
                <a:gd name="T3" fmla="*/ 1411 h 2495"/>
                <a:gd name="T4" fmla="*/ 89 w 3328"/>
                <a:gd name="T5" fmla="*/ 1058 h 2495"/>
                <a:gd name="T6" fmla="*/ 89 w 3328"/>
                <a:gd name="T7" fmla="*/ 1058 h 2495"/>
                <a:gd name="T8" fmla="*/ 442 w 3328"/>
                <a:gd name="T9" fmla="*/ 1046 h 2495"/>
                <a:gd name="T10" fmla="*/ 1273 w 3328"/>
                <a:gd name="T11" fmla="*/ 1852 h 2495"/>
                <a:gd name="T12" fmla="*/ 2861 w 3328"/>
                <a:gd name="T13" fmla="*/ 113 h 2495"/>
                <a:gd name="T14" fmla="*/ 3214 w 3328"/>
                <a:gd name="T15" fmla="*/ 101 h 2495"/>
                <a:gd name="T16" fmla="*/ 3214 w 3328"/>
                <a:gd name="T17" fmla="*/ 101 h 2495"/>
                <a:gd name="T18" fmla="*/ 3227 w 3328"/>
                <a:gd name="T19" fmla="*/ 453 h 2495"/>
                <a:gd name="T20" fmla="*/ 1488 w 3328"/>
                <a:gd name="T21" fmla="*/ 2382 h 2495"/>
                <a:gd name="T22" fmla="*/ 1122 w 3328"/>
                <a:gd name="T23" fmla="*/ 2394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28" h="2495">
                  <a:moveTo>
                    <a:pt x="1122" y="2394"/>
                  </a:moveTo>
                  <a:cubicBezTo>
                    <a:pt x="101" y="1411"/>
                    <a:pt x="101" y="1411"/>
                    <a:pt x="101" y="1411"/>
                  </a:cubicBezTo>
                  <a:cubicBezTo>
                    <a:pt x="0" y="1311"/>
                    <a:pt x="0" y="1159"/>
                    <a:pt x="89" y="1058"/>
                  </a:cubicBezTo>
                  <a:cubicBezTo>
                    <a:pt x="89" y="1058"/>
                    <a:pt x="89" y="1058"/>
                    <a:pt x="89" y="1058"/>
                  </a:cubicBezTo>
                  <a:cubicBezTo>
                    <a:pt x="189" y="958"/>
                    <a:pt x="341" y="958"/>
                    <a:pt x="442" y="1046"/>
                  </a:cubicBezTo>
                  <a:cubicBezTo>
                    <a:pt x="1273" y="1852"/>
                    <a:pt x="1273" y="1852"/>
                    <a:pt x="1273" y="1852"/>
                  </a:cubicBezTo>
                  <a:cubicBezTo>
                    <a:pt x="2861" y="113"/>
                    <a:pt x="2861" y="113"/>
                    <a:pt x="2861" y="113"/>
                  </a:cubicBezTo>
                  <a:cubicBezTo>
                    <a:pt x="2950" y="12"/>
                    <a:pt x="3113" y="0"/>
                    <a:pt x="3214" y="101"/>
                  </a:cubicBezTo>
                  <a:cubicBezTo>
                    <a:pt x="3214" y="101"/>
                    <a:pt x="3214" y="101"/>
                    <a:pt x="3214" y="101"/>
                  </a:cubicBezTo>
                  <a:cubicBezTo>
                    <a:pt x="3315" y="189"/>
                    <a:pt x="3328" y="353"/>
                    <a:pt x="3227" y="453"/>
                  </a:cubicBezTo>
                  <a:cubicBezTo>
                    <a:pt x="1488" y="2382"/>
                    <a:pt x="1488" y="2382"/>
                    <a:pt x="1488" y="2382"/>
                  </a:cubicBezTo>
                  <a:cubicBezTo>
                    <a:pt x="1387" y="2495"/>
                    <a:pt x="1223" y="2495"/>
                    <a:pt x="1122" y="23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Segoe UI" panose="020B0502040204020203" pitchFamily="34" charset="0"/>
                <a:ea typeface="微软雅黑" panose="020B0503020204020204" pitchFamily="34" charset="-122"/>
                <a:sym typeface="Segoe UI" panose="020B0502040204020203" pitchFamily="34" charset="0"/>
              </a:endParaRPr>
            </a:p>
          </p:txBody>
        </p:sp>
      </p:grpSp>
      <p:sp>
        <p:nvSpPr>
          <p:cNvPr id="33" name="Shape 498">
            <a:extLst>
              <a:ext uri="{FF2B5EF4-FFF2-40B4-BE49-F238E27FC236}">
                <a16:creationId xmlns:a16="http://schemas.microsoft.com/office/drawing/2014/main" id="{AAB54064-5003-5948-9C4C-20F06F3262B4}"/>
              </a:ext>
            </a:extLst>
          </p:cNvPr>
          <p:cNvSpPr/>
          <p:nvPr/>
        </p:nvSpPr>
        <p:spPr>
          <a:xfrm flipV="1">
            <a:off x="8726322" y="4341913"/>
            <a:ext cx="2861865" cy="5276"/>
          </a:xfrm>
          <a:prstGeom prst="line">
            <a:avLst/>
          </a:prstGeom>
          <a:ln w="25400">
            <a:solidFill>
              <a:schemeClr val="bg1"/>
            </a:solidFill>
            <a:miter lim="400000"/>
          </a:ln>
        </p:spPr>
        <p:txBody>
          <a:bodyPr lIns="0" tIns="0" rIns="0" bIns="0" anchor="ctr"/>
          <a:lstStyle/>
          <a:p>
            <a:pPr defTabSz="228600">
              <a:defRPr sz="1200">
                <a:latin typeface="Helvetica"/>
                <a:ea typeface="Helvetica"/>
                <a:cs typeface="Helvetica"/>
                <a:sym typeface="Helvetica"/>
              </a:defRPr>
            </a:pPr>
            <a:endParaRPr sz="6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8" name="Rectangle 27">
            <a:extLst>
              <a:ext uri="{FF2B5EF4-FFF2-40B4-BE49-F238E27FC236}">
                <a16:creationId xmlns:a16="http://schemas.microsoft.com/office/drawing/2014/main" id="{6A25310B-5624-A247-B8E1-33D84AA98C40}"/>
              </a:ext>
            </a:extLst>
          </p:cNvPr>
          <p:cNvSpPr/>
          <p:nvPr/>
        </p:nvSpPr>
        <p:spPr>
          <a:xfrm>
            <a:off x="732835" y="5756181"/>
            <a:ext cx="6096000" cy="246221"/>
          </a:xfrm>
          <a:prstGeom prst="rect">
            <a:avLst/>
          </a:prstGeom>
        </p:spPr>
        <p:txBody>
          <a:bodyPr>
            <a:spAutoFit/>
          </a:bodyPr>
          <a:lstStyle/>
          <a:p>
            <a:r>
              <a:rPr lang="en-US" sz="1000" dirty="0">
                <a:solidFill>
                  <a:srgbClr val="000000"/>
                </a:solidFill>
                <a:latin typeface="Athelas" panose="02000503000000020003" pitchFamily="2" charset="77"/>
              </a:rPr>
              <a:t>Figure 9: Hourly aggregate statistics</a:t>
            </a:r>
            <a:endParaRPr lang="en-CN" sz="1000" dirty="0">
              <a:latin typeface="Athelas" panose="02000503000000020003" pitchFamily="2" charset="77"/>
            </a:endParaRPr>
          </a:p>
        </p:txBody>
      </p:sp>
      <p:sp>
        <p:nvSpPr>
          <p:cNvPr id="2" name="Rectangle 2">
            <a:extLst>
              <a:ext uri="{FF2B5EF4-FFF2-40B4-BE49-F238E27FC236}">
                <a16:creationId xmlns:a16="http://schemas.microsoft.com/office/drawing/2014/main" id="{EBFF2B94-F720-F147-8505-4BBB053EB939}"/>
              </a:ext>
            </a:extLst>
          </p:cNvPr>
          <p:cNvSpPr>
            <a:spLocks noChangeArrowheads="1"/>
          </p:cNvSpPr>
          <p:nvPr/>
        </p:nvSpPr>
        <p:spPr bwMode="auto">
          <a:xfrm>
            <a:off x="4386088" y="3633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sp>
        <p:nvSpPr>
          <p:cNvPr id="3" name="Rectangle 4">
            <a:extLst>
              <a:ext uri="{FF2B5EF4-FFF2-40B4-BE49-F238E27FC236}">
                <a16:creationId xmlns:a16="http://schemas.microsoft.com/office/drawing/2014/main" id="{3AA55F62-0B1D-D544-B4A6-83E5F90CF4D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grpSp>
        <p:nvGrpSpPr>
          <p:cNvPr id="4" name="Group 3">
            <a:extLst>
              <a:ext uri="{FF2B5EF4-FFF2-40B4-BE49-F238E27FC236}">
                <a16:creationId xmlns:a16="http://schemas.microsoft.com/office/drawing/2014/main" id="{2B63F146-3F92-5D44-9170-055A0B1099EE}"/>
              </a:ext>
            </a:extLst>
          </p:cNvPr>
          <p:cNvGrpSpPr/>
          <p:nvPr/>
        </p:nvGrpSpPr>
        <p:grpSpPr>
          <a:xfrm>
            <a:off x="480764" y="1190145"/>
            <a:ext cx="7096814" cy="4709944"/>
            <a:chOff x="438233" y="1396953"/>
            <a:chExt cx="7096814" cy="4709944"/>
          </a:xfrm>
        </p:grpSpPr>
        <p:grpSp>
          <p:nvGrpSpPr>
            <p:cNvPr id="10" name="Group 9">
              <a:extLst>
                <a:ext uri="{FF2B5EF4-FFF2-40B4-BE49-F238E27FC236}">
                  <a16:creationId xmlns:a16="http://schemas.microsoft.com/office/drawing/2014/main" id="{5ECD8B00-2CA5-DA46-9128-57A83996C087}"/>
                </a:ext>
              </a:extLst>
            </p:cNvPr>
            <p:cNvGrpSpPr/>
            <p:nvPr/>
          </p:nvGrpSpPr>
          <p:grpSpPr>
            <a:xfrm>
              <a:off x="438233" y="1535571"/>
              <a:ext cx="3737730" cy="4415315"/>
              <a:chOff x="1017246" y="1272644"/>
              <a:chExt cx="3924300" cy="4033822"/>
            </a:xfrm>
          </p:grpSpPr>
          <p:pic>
            <p:nvPicPr>
              <p:cNvPr id="5" name="Picture 4">
                <a:extLst>
                  <a:ext uri="{FF2B5EF4-FFF2-40B4-BE49-F238E27FC236}">
                    <a16:creationId xmlns:a16="http://schemas.microsoft.com/office/drawing/2014/main" id="{A71F2A8A-9896-334E-BD77-0DEB7E5D560E}"/>
                  </a:ext>
                </a:extLst>
              </p:cNvPr>
              <p:cNvPicPr>
                <a:picLocks noChangeAspect="1"/>
              </p:cNvPicPr>
              <p:nvPr/>
            </p:nvPicPr>
            <p:blipFill>
              <a:blip r:embed="rId3"/>
              <a:stretch>
                <a:fillRect/>
              </a:stretch>
            </p:blipFill>
            <p:spPr>
              <a:xfrm>
                <a:off x="1017246" y="1272644"/>
                <a:ext cx="3924300" cy="1917700"/>
              </a:xfrm>
              <a:prstGeom prst="rect">
                <a:avLst/>
              </a:prstGeom>
            </p:spPr>
          </p:pic>
          <p:pic>
            <p:nvPicPr>
              <p:cNvPr id="6" name="Picture 5">
                <a:extLst>
                  <a:ext uri="{FF2B5EF4-FFF2-40B4-BE49-F238E27FC236}">
                    <a16:creationId xmlns:a16="http://schemas.microsoft.com/office/drawing/2014/main" id="{07FC1FF4-65EF-464B-8AD6-A6AA88D5594D}"/>
                  </a:ext>
                </a:extLst>
              </p:cNvPr>
              <p:cNvPicPr>
                <a:picLocks noChangeAspect="1"/>
              </p:cNvPicPr>
              <p:nvPr/>
            </p:nvPicPr>
            <p:blipFill>
              <a:blip r:embed="rId4"/>
              <a:stretch>
                <a:fillRect/>
              </a:stretch>
            </p:blipFill>
            <p:spPr>
              <a:xfrm>
                <a:off x="1093446" y="3388766"/>
                <a:ext cx="3848100" cy="1917700"/>
              </a:xfrm>
              <a:prstGeom prst="rect">
                <a:avLst/>
              </a:prstGeom>
            </p:spPr>
          </p:pic>
        </p:grpSp>
        <p:pic>
          <p:nvPicPr>
            <p:cNvPr id="14337" name="Picture 75">
              <a:extLst>
                <a:ext uri="{FF2B5EF4-FFF2-40B4-BE49-F238E27FC236}">
                  <a16:creationId xmlns:a16="http://schemas.microsoft.com/office/drawing/2014/main" id="{45EEE765-DA75-5842-95C4-5540A866DDC0}"/>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175964" y="3713804"/>
              <a:ext cx="3354068" cy="2393093"/>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77">
              <a:extLst>
                <a:ext uri="{FF2B5EF4-FFF2-40B4-BE49-F238E27FC236}">
                  <a16:creationId xmlns:a16="http://schemas.microsoft.com/office/drawing/2014/main" id="{45E2049C-8C17-7E4F-A09F-2F0B5CA0E032}"/>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4162998" y="1396953"/>
              <a:ext cx="3372049" cy="23722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2449638"/>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608F21-A255-2A4D-B2DB-19EDC85158A1}"/>
              </a:ext>
            </a:extLst>
          </p:cNvPr>
          <p:cNvSpPr txBox="1"/>
          <p:nvPr/>
        </p:nvSpPr>
        <p:spPr>
          <a:xfrm>
            <a:off x="5980432" y="5760414"/>
            <a:ext cx="6393375" cy="246221"/>
          </a:xfrm>
          <a:prstGeom prst="rect">
            <a:avLst/>
          </a:prstGeom>
          <a:noFill/>
        </p:spPr>
        <p:txBody>
          <a:bodyPr wrap="square" rtlCol="0">
            <a:spAutoFit/>
          </a:bodyPr>
          <a:lstStyle/>
          <a:p>
            <a:r>
              <a:rPr lang="en-US" sz="1000" dirty="0">
                <a:latin typeface="Athelas" panose="02000503000000020003" pitchFamily="2" charset="77"/>
                <a:ea typeface="Segoe UI Symbol" panose="020B0502040204020203" pitchFamily="34" charset="0"/>
              </a:rPr>
              <a:t>Figure 10: Map of started trips by Postal Region in June, August, September, December, 2019</a:t>
            </a:r>
            <a:endParaRPr lang="en-CN" sz="1000" dirty="0">
              <a:latin typeface="Athelas" panose="02000503000000020003" pitchFamily="2" charset="77"/>
              <a:ea typeface="Segoe UI Symbol" panose="020B0502040204020203" pitchFamily="34" charset="0"/>
            </a:endParaRPr>
          </a:p>
        </p:txBody>
      </p:sp>
      <p:sp>
        <p:nvSpPr>
          <p:cNvPr id="25" name="Rectangle 24">
            <a:extLst>
              <a:ext uri="{FF2B5EF4-FFF2-40B4-BE49-F238E27FC236}">
                <a16:creationId xmlns:a16="http://schemas.microsoft.com/office/drawing/2014/main" id="{FE0074BC-5345-1F48-8AEB-8E4E187D1AF3}"/>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20" name="Group 19">
            <a:extLst>
              <a:ext uri="{FF2B5EF4-FFF2-40B4-BE49-F238E27FC236}">
                <a16:creationId xmlns:a16="http://schemas.microsoft.com/office/drawing/2014/main" id="{20ED4EE3-4496-7B41-B84D-773C84367E89}"/>
              </a:ext>
            </a:extLst>
          </p:cNvPr>
          <p:cNvGrpSpPr/>
          <p:nvPr/>
        </p:nvGrpSpPr>
        <p:grpSpPr>
          <a:xfrm>
            <a:off x="899901" y="394097"/>
            <a:ext cx="3133480" cy="506229"/>
            <a:chOff x="5050917" y="567583"/>
            <a:chExt cx="3133480" cy="506229"/>
          </a:xfrm>
        </p:grpSpPr>
        <p:sp>
          <p:nvSpPr>
            <p:cNvPr id="21" name="文本框 30">
              <a:extLst>
                <a:ext uri="{FF2B5EF4-FFF2-40B4-BE49-F238E27FC236}">
                  <a16:creationId xmlns:a16="http://schemas.microsoft.com/office/drawing/2014/main" id="{B9664130-A068-DB48-9D05-A1AA5F5DDDBE}"/>
                </a:ext>
              </a:extLst>
            </p:cNvPr>
            <p:cNvSpPr txBox="1"/>
            <p:nvPr/>
          </p:nvSpPr>
          <p:spPr>
            <a:xfrm>
              <a:off x="5199259" y="567583"/>
              <a:ext cx="2985138"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Data Visualization</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22" name="组合 31">
              <a:extLst>
                <a:ext uri="{FF2B5EF4-FFF2-40B4-BE49-F238E27FC236}">
                  <a16:creationId xmlns:a16="http://schemas.microsoft.com/office/drawing/2014/main" id="{6F802E4C-9531-9F46-B969-F84DE3A9D912}"/>
                </a:ext>
              </a:extLst>
            </p:cNvPr>
            <p:cNvGrpSpPr/>
            <p:nvPr/>
          </p:nvGrpSpPr>
          <p:grpSpPr>
            <a:xfrm rot="1717908">
              <a:off x="5050917" y="684661"/>
              <a:ext cx="269006" cy="276532"/>
              <a:chOff x="4915008" y="1750596"/>
              <a:chExt cx="219309" cy="225445"/>
            </a:xfrm>
          </p:grpSpPr>
          <p:sp>
            <p:nvSpPr>
              <p:cNvPr id="23" name="椭圆 32">
                <a:extLst>
                  <a:ext uri="{FF2B5EF4-FFF2-40B4-BE49-F238E27FC236}">
                    <a16:creationId xmlns:a16="http://schemas.microsoft.com/office/drawing/2014/main" id="{2B2F1C4B-97B4-2848-A67B-4681BF7F94F7}"/>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4" name="椭圆 33">
                <a:extLst>
                  <a:ext uri="{FF2B5EF4-FFF2-40B4-BE49-F238E27FC236}">
                    <a16:creationId xmlns:a16="http://schemas.microsoft.com/office/drawing/2014/main" id="{E56B82D0-4A48-EB41-A383-8B473F134227}"/>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6" name="椭圆 35">
                <a:extLst>
                  <a:ext uri="{FF2B5EF4-FFF2-40B4-BE49-F238E27FC236}">
                    <a16:creationId xmlns:a16="http://schemas.microsoft.com/office/drawing/2014/main" id="{8618687E-86DB-1940-BD52-FC59EB340154}"/>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27" name="Rectangle 26">
            <a:extLst>
              <a:ext uri="{FF2B5EF4-FFF2-40B4-BE49-F238E27FC236}">
                <a16:creationId xmlns:a16="http://schemas.microsoft.com/office/drawing/2014/main" id="{10B183F4-3987-BB48-9AD4-CC3745D1A950}"/>
              </a:ext>
            </a:extLst>
          </p:cNvPr>
          <p:cNvSpPr/>
          <p:nvPr/>
        </p:nvSpPr>
        <p:spPr>
          <a:xfrm>
            <a:off x="1257629" y="767547"/>
            <a:ext cx="8136892" cy="553998"/>
          </a:xfrm>
          <a:prstGeom prst="rect">
            <a:avLst/>
          </a:prstGeom>
        </p:spPr>
        <p:txBody>
          <a:bodyPr wrap="square">
            <a:spAutoFit/>
          </a:bodyPr>
          <a:lstStyle/>
          <a:p>
            <a:r>
              <a:rPr lang="en-US" sz="1600" dirty="0">
                <a:latin typeface="Segoe UI Symbol" panose="020B0502040204020203" pitchFamily="34" charset="0"/>
                <a:ea typeface="Segoe UI Symbol" panose="020B0502040204020203" pitchFamily="34" charset="0"/>
              </a:rPr>
              <a:t>Geographical distribution of starting locations of the trips in summer months</a:t>
            </a:r>
          </a:p>
          <a:p>
            <a:endParaRPr lang="en-CN" sz="1400" dirty="0">
              <a:latin typeface="Segoe UI Symbol" panose="020B0502040204020203" pitchFamily="34" charset="0"/>
              <a:ea typeface="Segoe UI Symbol" panose="020B0502040204020203" pitchFamily="34" charset="0"/>
            </a:endParaRPr>
          </a:p>
        </p:txBody>
      </p:sp>
      <p:grpSp>
        <p:nvGrpSpPr>
          <p:cNvPr id="7" name="Group 6">
            <a:extLst>
              <a:ext uri="{FF2B5EF4-FFF2-40B4-BE49-F238E27FC236}">
                <a16:creationId xmlns:a16="http://schemas.microsoft.com/office/drawing/2014/main" id="{11FF3F1B-D3BB-C240-B02E-E6EF1BFFEFA2}"/>
              </a:ext>
            </a:extLst>
          </p:cNvPr>
          <p:cNvGrpSpPr/>
          <p:nvPr/>
        </p:nvGrpSpPr>
        <p:grpSpPr>
          <a:xfrm>
            <a:off x="1508514" y="1223672"/>
            <a:ext cx="9425857" cy="4569233"/>
            <a:chOff x="943934" y="1569172"/>
            <a:chExt cx="9624525" cy="4968322"/>
          </a:xfrm>
        </p:grpSpPr>
        <p:grpSp>
          <p:nvGrpSpPr>
            <p:cNvPr id="3" name="Group 2">
              <a:extLst>
                <a:ext uri="{FF2B5EF4-FFF2-40B4-BE49-F238E27FC236}">
                  <a16:creationId xmlns:a16="http://schemas.microsoft.com/office/drawing/2014/main" id="{A1786D01-0CE6-6D46-B195-EEF64A04141B}"/>
                </a:ext>
              </a:extLst>
            </p:cNvPr>
            <p:cNvGrpSpPr/>
            <p:nvPr/>
          </p:nvGrpSpPr>
          <p:grpSpPr>
            <a:xfrm>
              <a:off x="943934" y="1576121"/>
              <a:ext cx="4678407" cy="2412205"/>
              <a:chOff x="855388" y="1212867"/>
              <a:chExt cx="8810799" cy="4542883"/>
            </a:xfrm>
          </p:grpSpPr>
          <p:sp>
            <p:nvSpPr>
              <p:cNvPr id="17" name="椭圆 16"/>
              <p:cNvSpPr/>
              <p:nvPr/>
            </p:nvSpPr>
            <p:spPr>
              <a:xfrm>
                <a:off x="1161775" y="5521097"/>
                <a:ext cx="95250" cy="229960"/>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thelas" panose="02000503000000020003" pitchFamily="2" charset="77"/>
                </a:endParaRPr>
              </a:p>
            </p:txBody>
          </p:sp>
          <p:sp>
            <p:nvSpPr>
              <p:cNvPr id="18" name="椭圆 17"/>
              <p:cNvSpPr/>
              <p:nvPr/>
            </p:nvSpPr>
            <p:spPr>
              <a:xfrm>
                <a:off x="1180604" y="1217560"/>
                <a:ext cx="96837" cy="229959"/>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thelas" panose="02000503000000020003" pitchFamily="2" charset="77"/>
                </a:endParaRPr>
              </a:p>
            </p:txBody>
          </p:sp>
          <p:sp>
            <p:nvSpPr>
              <p:cNvPr id="12" name="矩形 11"/>
              <p:cNvSpPr/>
              <p:nvPr/>
            </p:nvSpPr>
            <p:spPr>
              <a:xfrm>
                <a:off x="855388" y="1381817"/>
                <a:ext cx="8810799" cy="4237833"/>
              </a:xfrm>
              <a:prstGeom prst="rect">
                <a:avLst/>
              </a:prstGeom>
              <a:solidFill>
                <a:srgbClr val="002060"/>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4248000" rIns="252000" anchor="ctr"/>
              <a:lstStyle/>
              <a:p>
                <a:pPr algn="ctr" eaLnBrk="1" fontAlgn="auto" hangingPunct="1">
                  <a:lnSpc>
                    <a:spcPct val="130000"/>
                  </a:lnSpc>
                  <a:spcBef>
                    <a:spcPts val="600"/>
                  </a:spcBef>
                  <a:spcAft>
                    <a:spcPts val="600"/>
                  </a:spcAft>
                  <a:defRPr/>
                </a:pPr>
                <a:endParaRPr lang="zh-CN" altLang="en-US" sz="1400" dirty="0">
                  <a:solidFill>
                    <a:schemeClr val="bg1">
                      <a:lumMod val="65000"/>
                    </a:schemeClr>
                  </a:solidFill>
                  <a:latin typeface="Athelas" panose="02000503000000020003" pitchFamily="2" charset="77"/>
                </a:endParaRPr>
              </a:p>
            </p:txBody>
          </p:sp>
          <p:pic>
            <p:nvPicPr>
              <p:cNvPr id="7170" name="Picture 2">
                <a:extLst>
                  <a:ext uri="{FF2B5EF4-FFF2-40B4-BE49-F238E27FC236}">
                    <a16:creationId xmlns:a16="http://schemas.microsoft.com/office/drawing/2014/main" id="{A57C36A9-198F-3E4F-97DD-FBCD2A4D4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86" y="1575822"/>
                <a:ext cx="7249197" cy="3849823"/>
              </a:xfrm>
              <a:prstGeom prst="rect">
                <a:avLst/>
              </a:prstGeom>
              <a:noFill/>
              <a:extLst>
                <a:ext uri="{909E8E84-426E-40DD-AFC4-6F175D3DCCD1}">
                  <a14:hiddenFill xmlns:a14="http://schemas.microsoft.com/office/drawing/2010/main">
                    <a:solidFill>
                      <a:srgbClr val="FFFFFF"/>
                    </a:solidFill>
                  </a14:hiddenFill>
                </a:ext>
              </a:extLst>
            </p:spPr>
          </p:pic>
          <p:sp>
            <p:nvSpPr>
              <p:cNvPr id="19" name="圆角矩形 15"/>
              <p:cNvSpPr/>
              <p:nvPr/>
            </p:nvSpPr>
            <p:spPr>
              <a:xfrm>
                <a:off x="1187175" y="1212867"/>
                <a:ext cx="492125" cy="4542883"/>
              </a:xfrm>
              <a:custGeom>
                <a:avLst/>
                <a:gdLst>
                  <a:gd name="connsiteX0" fmla="*/ 0 w 648072"/>
                  <a:gd name="connsiteY0" fmla="*/ 108014 h 4248472"/>
                  <a:gd name="connsiteX1" fmla="*/ 108014 w 648072"/>
                  <a:gd name="connsiteY1" fmla="*/ 0 h 4248472"/>
                  <a:gd name="connsiteX2" fmla="*/ 540058 w 648072"/>
                  <a:gd name="connsiteY2" fmla="*/ 0 h 4248472"/>
                  <a:gd name="connsiteX3" fmla="*/ 648072 w 648072"/>
                  <a:gd name="connsiteY3" fmla="*/ 108014 h 4248472"/>
                  <a:gd name="connsiteX4" fmla="*/ 648072 w 648072"/>
                  <a:gd name="connsiteY4" fmla="*/ 4140458 h 4248472"/>
                  <a:gd name="connsiteX5" fmla="*/ 540058 w 648072"/>
                  <a:gd name="connsiteY5" fmla="*/ 4248472 h 4248472"/>
                  <a:gd name="connsiteX6" fmla="*/ 108014 w 648072"/>
                  <a:gd name="connsiteY6" fmla="*/ 4248472 h 4248472"/>
                  <a:gd name="connsiteX7" fmla="*/ 0 w 648072"/>
                  <a:gd name="connsiteY7" fmla="*/ 4140458 h 4248472"/>
                  <a:gd name="connsiteX8" fmla="*/ 0 w 648072"/>
                  <a:gd name="connsiteY8" fmla="*/ 108014 h 4248472"/>
                  <a:gd name="connsiteX0" fmla="*/ 50562 w 698634"/>
                  <a:gd name="connsiteY0" fmla="*/ 108014 h 4248472"/>
                  <a:gd name="connsiteX1" fmla="*/ 158576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50562 w 698634"/>
                  <a:gd name="connsiteY0" fmla="*/ 108014 h 4248472"/>
                  <a:gd name="connsiteX1" fmla="*/ 29988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62842 w 710914"/>
                  <a:gd name="connsiteY0" fmla="*/ 108014 h 4248472"/>
                  <a:gd name="connsiteX1" fmla="*/ 18456 w 710914"/>
                  <a:gd name="connsiteY1" fmla="*/ 0 h 4248472"/>
                  <a:gd name="connsiteX2" fmla="*/ 602900 w 710914"/>
                  <a:gd name="connsiteY2" fmla="*/ 0 h 4248472"/>
                  <a:gd name="connsiteX3" fmla="*/ 710914 w 710914"/>
                  <a:gd name="connsiteY3" fmla="*/ 108014 h 4248472"/>
                  <a:gd name="connsiteX4" fmla="*/ 710914 w 710914"/>
                  <a:gd name="connsiteY4" fmla="*/ 4140458 h 4248472"/>
                  <a:gd name="connsiteX5" fmla="*/ 602900 w 710914"/>
                  <a:gd name="connsiteY5" fmla="*/ 4248472 h 4248472"/>
                  <a:gd name="connsiteX6" fmla="*/ 32743 w 710914"/>
                  <a:gd name="connsiteY6" fmla="*/ 4248472 h 4248472"/>
                  <a:gd name="connsiteX7" fmla="*/ 62842 w 710914"/>
                  <a:gd name="connsiteY7" fmla="*/ 4140458 h 4248472"/>
                  <a:gd name="connsiteX8" fmla="*/ 62842 w 710914"/>
                  <a:gd name="connsiteY8" fmla="*/ 108014 h 4248472"/>
                  <a:gd name="connsiteX0" fmla="*/ 92736 w 740808"/>
                  <a:gd name="connsiteY0" fmla="*/ 108014 h 4248472"/>
                  <a:gd name="connsiteX1" fmla="*/ 15013 w 740808"/>
                  <a:gd name="connsiteY1" fmla="*/ 0 h 4248472"/>
                  <a:gd name="connsiteX2" fmla="*/ 632794 w 740808"/>
                  <a:gd name="connsiteY2" fmla="*/ 0 h 4248472"/>
                  <a:gd name="connsiteX3" fmla="*/ 740808 w 740808"/>
                  <a:gd name="connsiteY3" fmla="*/ 108014 h 4248472"/>
                  <a:gd name="connsiteX4" fmla="*/ 740808 w 740808"/>
                  <a:gd name="connsiteY4" fmla="*/ 4140458 h 4248472"/>
                  <a:gd name="connsiteX5" fmla="*/ 632794 w 740808"/>
                  <a:gd name="connsiteY5" fmla="*/ 4248472 h 4248472"/>
                  <a:gd name="connsiteX6" fmla="*/ 62637 w 740808"/>
                  <a:gd name="connsiteY6" fmla="*/ 4248472 h 4248472"/>
                  <a:gd name="connsiteX7" fmla="*/ 92736 w 740808"/>
                  <a:gd name="connsiteY7" fmla="*/ 4140458 h 4248472"/>
                  <a:gd name="connsiteX8" fmla="*/ 92736 w 740808"/>
                  <a:gd name="connsiteY8" fmla="*/ 108014 h 4248472"/>
                  <a:gd name="connsiteX0" fmla="*/ 89231 w 737303"/>
                  <a:gd name="connsiteY0" fmla="*/ 108464 h 4248922"/>
                  <a:gd name="connsiteX1" fmla="*/ 11508 w 737303"/>
                  <a:gd name="connsiteY1" fmla="*/ 450 h 4248922"/>
                  <a:gd name="connsiteX2" fmla="*/ 629289 w 737303"/>
                  <a:gd name="connsiteY2" fmla="*/ 450 h 4248922"/>
                  <a:gd name="connsiteX3" fmla="*/ 737303 w 737303"/>
                  <a:gd name="connsiteY3" fmla="*/ 108464 h 4248922"/>
                  <a:gd name="connsiteX4" fmla="*/ 737303 w 737303"/>
                  <a:gd name="connsiteY4" fmla="*/ 4140908 h 4248922"/>
                  <a:gd name="connsiteX5" fmla="*/ 629289 w 737303"/>
                  <a:gd name="connsiteY5" fmla="*/ 4248922 h 4248922"/>
                  <a:gd name="connsiteX6" fmla="*/ 59132 w 737303"/>
                  <a:gd name="connsiteY6" fmla="*/ 4248922 h 4248922"/>
                  <a:gd name="connsiteX7" fmla="*/ 89231 w 737303"/>
                  <a:gd name="connsiteY7" fmla="*/ 4140908 h 4248922"/>
                  <a:gd name="connsiteX8" fmla="*/ 89231 w 737303"/>
                  <a:gd name="connsiteY8" fmla="*/ 108464 h 4248922"/>
                  <a:gd name="connsiteX0" fmla="*/ 89231 w 737303"/>
                  <a:gd name="connsiteY0" fmla="*/ 146114 h 4248472"/>
                  <a:gd name="connsiteX1" fmla="*/ 11508 w 737303"/>
                  <a:gd name="connsiteY1" fmla="*/ 0 h 4248472"/>
                  <a:gd name="connsiteX2" fmla="*/ 629289 w 737303"/>
                  <a:gd name="connsiteY2" fmla="*/ 0 h 4248472"/>
                  <a:gd name="connsiteX3" fmla="*/ 737303 w 737303"/>
                  <a:gd name="connsiteY3" fmla="*/ 108014 h 4248472"/>
                  <a:gd name="connsiteX4" fmla="*/ 737303 w 737303"/>
                  <a:gd name="connsiteY4" fmla="*/ 4140458 h 4248472"/>
                  <a:gd name="connsiteX5" fmla="*/ 629289 w 737303"/>
                  <a:gd name="connsiteY5" fmla="*/ 4248472 h 4248472"/>
                  <a:gd name="connsiteX6" fmla="*/ 59132 w 737303"/>
                  <a:gd name="connsiteY6" fmla="*/ 4248472 h 4248472"/>
                  <a:gd name="connsiteX7" fmla="*/ 89231 w 737303"/>
                  <a:gd name="connsiteY7" fmla="*/ 4140458 h 4248472"/>
                  <a:gd name="connsiteX8" fmla="*/ 89231 w 737303"/>
                  <a:gd name="connsiteY8" fmla="*/ 146114 h 424847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60114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36302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500"/>
                  <a:gd name="connsiteX1" fmla="*/ 12490 w 738285"/>
                  <a:gd name="connsiteY1" fmla="*/ 10 h 4248500"/>
                  <a:gd name="connsiteX2" fmla="*/ 630271 w 738285"/>
                  <a:gd name="connsiteY2" fmla="*/ 10 h 4248500"/>
                  <a:gd name="connsiteX3" fmla="*/ 738285 w 738285"/>
                  <a:gd name="connsiteY3" fmla="*/ 108024 h 4248500"/>
                  <a:gd name="connsiteX4" fmla="*/ 738285 w 738285"/>
                  <a:gd name="connsiteY4" fmla="*/ 4140468 h 4248500"/>
                  <a:gd name="connsiteX5" fmla="*/ 630271 w 738285"/>
                  <a:gd name="connsiteY5" fmla="*/ 4248482 h 4248500"/>
                  <a:gd name="connsiteX6" fmla="*/ 36302 w 738285"/>
                  <a:gd name="connsiteY6" fmla="*/ 4248482 h 4248500"/>
                  <a:gd name="connsiteX7" fmla="*/ 90213 w 738285"/>
                  <a:gd name="connsiteY7" fmla="*/ 4140468 h 4248500"/>
                  <a:gd name="connsiteX8" fmla="*/ 90213 w 738285"/>
                  <a:gd name="connsiteY8" fmla="*/ 146124 h 42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anchor="ctr"/>
              <a:lstStyle/>
              <a:p>
                <a:pPr algn="ctr" eaLnBrk="1" fontAlgn="auto" hangingPunct="1">
                  <a:spcBef>
                    <a:spcPts val="0"/>
                  </a:spcBef>
                  <a:spcAft>
                    <a:spcPts val="0"/>
                  </a:spcAft>
                  <a:defRPr/>
                </a:pPr>
                <a:r>
                  <a:rPr lang="en-US" altLang="zh-CN" sz="1600" dirty="0">
                    <a:solidFill>
                      <a:schemeClr val="bg1"/>
                    </a:solidFill>
                    <a:latin typeface="Athelas" panose="02000503000000020003" pitchFamily="2" charset="77"/>
                    <a:ea typeface="微软雅黑" panose="020B0503020204020204" pitchFamily="34" charset="-122"/>
                  </a:rPr>
                  <a:t>June</a:t>
                </a:r>
                <a:endParaRPr lang="zh-CN" altLang="en-US" sz="1600" dirty="0">
                  <a:solidFill>
                    <a:schemeClr val="bg1"/>
                  </a:solidFill>
                  <a:latin typeface="Athelas" panose="02000503000000020003" pitchFamily="2" charset="77"/>
                  <a:ea typeface="微软雅黑" panose="020B0503020204020204" pitchFamily="34" charset="-122"/>
                </a:endParaRPr>
              </a:p>
            </p:txBody>
          </p:sp>
        </p:grpSp>
        <p:grpSp>
          <p:nvGrpSpPr>
            <p:cNvPr id="73" name="Group 72">
              <a:extLst>
                <a:ext uri="{FF2B5EF4-FFF2-40B4-BE49-F238E27FC236}">
                  <a16:creationId xmlns:a16="http://schemas.microsoft.com/office/drawing/2014/main" id="{8E728507-5ACA-8242-B457-67FE818C8D5B}"/>
                </a:ext>
              </a:extLst>
            </p:cNvPr>
            <p:cNvGrpSpPr/>
            <p:nvPr/>
          </p:nvGrpSpPr>
          <p:grpSpPr>
            <a:xfrm>
              <a:off x="5890052" y="4122797"/>
              <a:ext cx="4678407" cy="2412205"/>
              <a:chOff x="855388" y="1212867"/>
              <a:chExt cx="8810799" cy="4542883"/>
            </a:xfrm>
          </p:grpSpPr>
          <p:sp>
            <p:nvSpPr>
              <p:cNvPr id="74" name="椭圆 16">
                <a:extLst>
                  <a:ext uri="{FF2B5EF4-FFF2-40B4-BE49-F238E27FC236}">
                    <a16:creationId xmlns:a16="http://schemas.microsoft.com/office/drawing/2014/main" id="{349AC3C2-B3A9-974E-BCDB-B371CD5CDFB4}"/>
                  </a:ext>
                </a:extLst>
              </p:cNvPr>
              <p:cNvSpPr/>
              <p:nvPr/>
            </p:nvSpPr>
            <p:spPr>
              <a:xfrm>
                <a:off x="1161775" y="5521097"/>
                <a:ext cx="95250" cy="229960"/>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thelas" panose="02000503000000020003" pitchFamily="2" charset="77"/>
                </a:endParaRPr>
              </a:p>
            </p:txBody>
          </p:sp>
          <p:sp>
            <p:nvSpPr>
              <p:cNvPr id="75" name="椭圆 17">
                <a:extLst>
                  <a:ext uri="{FF2B5EF4-FFF2-40B4-BE49-F238E27FC236}">
                    <a16:creationId xmlns:a16="http://schemas.microsoft.com/office/drawing/2014/main" id="{74268948-7CC8-B446-ABA4-D213B0F58E5A}"/>
                  </a:ext>
                </a:extLst>
              </p:cNvPr>
              <p:cNvSpPr/>
              <p:nvPr/>
            </p:nvSpPr>
            <p:spPr>
              <a:xfrm>
                <a:off x="1180604" y="1217560"/>
                <a:ext cx="96837" cy="229959"/>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thelas" panose="02000503000000020003" pitchFamily="2" charset="77"/>
                </a:endParaRPr>
              </a:p>
            </p:txBody>
          </p:sp>
          <p:sp>
            <p:nvSpPr>
              <p:cNvPr id="76" name="矩形 11">
                <a:extLst>
                  <a:ext uri="{FF2B5EF4-FFF2-40B4-BE49-F238E27FC236}">
                    <a16:creationId xmlns:a16="http://schemas.microsoft.com/office/drawing/2014/main" id="{17C5D0A0-CC51-9F4A-823F-92432688AF15}"/>
                  </a:ext>
                </a:extLst>
              </p:cNvPr>
              <p:cNvSpPr/>
              <p:nvPr/>
            </p:nvSpPr>
            <p:spPr>
              <a:xfrm>
                <a:off x="855388" y="1381817"/>
                <a:ext cx="8810799" cy="4237833"/>
              </a:xfrm>
              <a:prstGeom prst="rect">
                <a:avLst/>
              </a:prstGeom>
              <a:solidFill>
                <a:srgbClr val="002060"/>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4248000" rIns="252000" anchor="ctr"/>
              <a:lstStyle/>
              <a:p>
                <a:pPr algn="ctr" eaLnBrk="1" fontAlgn="auto" hangingPunct="1">
                  <a:lnSpc>
                    <a:spcPct val="130000"/>
                  </a:lnSpc>
                  <a:spcBef>
                    <a:spcPts val="600"/>
                  </a:spcBef>
                  <a:spcAft>
                    <a:spcPts val="600"/>
                  </a:spcAft>
                  <a:defRPr/>
                </a:pPr>
                <a:endParaRPr lang="zh-CN" altLang="en-US" sz="1400" dirty="0">
                  <a:solidFill>
                    <a:schemeClr val="bg1">
                      <a:lumMod val="65000"/>
                    </a:schemeClr>
                  </a:solidFill>
                  <a:latin typeface="Athelas" panose="02000503000000020003" pitchFamily="2" charset="77"/>
                </a:endParaRPr>
              </a:p>
            </p:txBody>
          </p:sp>
          <p:pic>
            <p:nvPicPr>
              <p:cNvPr id="77" name="Picture 2">
                <a:extLst>
                  <a:ext uri="{FF2B5EF4-FFF2-40B4-BE49-F238E27FC236}">
                    <a16:creationId xmlns:a16="http://schemas.microsoft.com/office/drawing/2014/main" id="{25BFE42D-E699-6A44-B81E-87C8FAA28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86" y="1575822"/>
                <a:ext cx="7249197" cy="3849823"/>
              </a:xfrm>
              <a:prstGeom prst="rect">
                <a:avLst/>
              </a:prstGeom>
              <a:noFill/>
              <a:extLst>
                <a:ext uri="{909E8E84-426E-40DD-AFC4-6F175D3DCCD1}">
                  <a14:hiddenFill xmlns:a14="http://schemas.microsoft.com/office/drawing/2010/main">
                    <a:solidFill>
                      <a:srgbClr val="FFFFFF"/>
                    </a:solidFill>
                  </a14:hiddenFill>
                </a:ext>
              </a:extLst>
            </p:spPr>
          </p:pic>
          <p:sp>
            <p:nvSpPr>
              <p:cNvPr id="78" name="圆角矩形 15">
                <a:extLst>
                  <a:ext uri="{FF2B5EF4-FFF2-40B4-BE49-F238E27FC236}">
                    <a16:creationId xmlns:a16="http://schemas.microsoft.com/office/drawing/2014/main" id="{4EE4912F-644B-5948-B793-30B84271BCA6}"/>
                  </a:ext>
                </a:extLst>
              </p:cNvPr>
              <p:cNvSpPr/>
              <p:nvPr/>
            </p:nvSpPr>
            <p:spPr>
              <a:xfrm>
                <a:off x="1187175" y="1212867"/>
                <a:ext cx="492125" cy="4542883"/>
              </a:xfrm>
              <a:custGeom>
                <a:avLst/>
                <a:gdLst>
                  <a:gd name="connsiteX0" fmla="*/ 0 w 648072"/>
                  <a:gd name="connsiteY0" fmla="*/ 108014 h 4248472"/>
                  <a:gd name="connsiteX1" fmla="*/ 108014 w 648072"/>
                  <a:gd name="connsiteY1" fmla="*/ 0 h 4248472"/>
                  <a:gd name="connsiteX2" fmla="*/ 540058 w 648072"/>
                  <a:gd name="connsiteY2" fmla="*/ 0 h 4248472"/>
                  <a:gd name="connsiteX3" fmla="*/ 648072 w 648072"/>
                  <a:gd name="connsiteY3" fmla="*/ 108014 h 4248472"/>
                  <a:gd name="connsiteX4" fmla="*/ 648072 w 648072"/>
                  <a:gd name="connsiteY4" fmla="*/ 4140458 h 4248472"/>
                  <a:gd name="connsiteX5" fmla="*/ 540058 w 648072"/>
                  <a:gd name="connsiteY5" fmla="*/ 4248472 h 4248472"/>
                  <a:gd name="connsiteX6" fmla="*/ 108014 w 648072"/>
                  <a:gd name="connsiteY6" fmla="*/ 4248472 h 4248472"/>
                  <a:gd name="connsiteX7" fmla="*/ 0 w 648072"/>
                  <a:gd name="connsiteY7" fmla="*/ 4140458 h 4248472"/>
                  <a:gd name="connsiteX8" fmla="*/ 0 w 648072"/>
                  <a:gd name="connsiteY8" fmla="*/ 108014 h 4248472"/>
                  <a:gd name="connsiteX0" fmla="*/ 50562 w 698634"/>
                  <a:gd name="connsiteY0" fmla="*/ 108014 h 4248472"/>
                  <a:gd name="connsiteX1" fmla="*/ 158576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50562 w 698634"/>
                  <a:gd name="connsiteY0" fmla="*/ 108014 h 4248472"/>
                  <a:gd name="connsiteX1" fmla="*/ 29988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62842 w 710914"/>
                  <a:gd name="connsiteY0" fmla="*/ 108014 h 4248472"/>
                  <a:gd name="connsiteX1" fmla="*/ 18456 w 710914"/>
                  <a:gd name="connsiteY1" fmla="*/ 0 h 4248472"/>
                  <a:gd name="connsiteX2" fmla="*/ 602900 w 710914"/>
                  <a:gd name="connsiteY2" fmla="*/ 0 h 4248472"/>
                  <a:gd name="connsiteX3" fmla="*/ 710914 w 710914"/>
                  <a:gd name="connsiteY3" fmla="*/ 108014 h 4248472"/>
                  <a:gd name="connsiteX4" fmla="*/ 710914 w 710914"/>
                  <a:gd name="connsiteY4" fmla="*/ 4140458 h 4248472"/>
                  <a:gd name="connsiteX5" fmla="*/ 602900 w 710914"/>
                  <a:gd name="connsiteY5" fmla="*/ 4248472 h 4248472"/>
                  <a:gd name="connsiteX6" fmla="*/ 32743 w 710914"/>
                  <a:gd name="connsiteY6" fmla="*/ 4248472 h 4248472"/>
                  <a:gd name="connsiteX7" fmla="*/ 62842 w 710914"/>
                  <a:gd name="connsiteY7" fmla="*/ 4140458 h 4248472"/>
                  <a:gd name="connsiteX8" fmla="*/ 62842 w 710914"/>
                  <a:gd name="connsiteY8" fmla="*/ 108014 h 4248472"/>
                  <a:gd name="connsiteX0" fmla="*/ 92736 w 740808"/>
                  <a:gd name="connsiteY0" fmla="*/ 108014 h 4248472"/>
                  <a:gd name="connsiteX1" fmla="*/ 15013 w 740808"/>
                  <a:gd name="connsiteY1" fmla="*/ 0 h 4248472"/>
                  <a:gd name="connsiteX2" fmla="*/ 632794 w 740808"/>
                  <a:gd name="connsiteY2" fmla="*/ 0 h 4248472"/>
                  <a:gd name="connsiteX3" fmla="*/ 740808 w 740808"/>
                  <a:gd name="connsiteY3" fmla="*/ 108014 h 4248472"/>
                  <a:gd name="connsiteX4" fmla="*/ 740808 w 740808"/>
                  <a:gd name="connsiteY4" fmla="*/ 4140458 h 4248472"/>
                  <a:gd name="connsiteX5" fmla="*/ 632794 w 740808"/>
                  <a:gd name="connsiteY5" fmla="*/ 4248472 h 4248472"/>
                  <a:gd name="connsiteX6" fmla="*/ 62637 w 740808"/>
                  <a:gd name="connsiteY6" fmla="*/ 4248472 h 4248472"/>
                  <a:gd name="connsiteX7" fmla="*/ 92736 w 740808"/>
                  <a:gd name="connsiteY7" fmla="*/ 4140458 h 4248472"/>
                  <a:gd name="connsiteX8" fmla="*/ 92736 w 740808"/>
                  <a:gd name="connsiteY8" fmla="*/ 108014 h 4248472"/>
                  <a:gd name="connsiteX0" fmla="*/ 89231 w 737303"/>
                  <a:gd name="connsiteY0" fmla="*/ 108464 h 4248922"/>
                  <a:gd name="connsiteX1" fmla="*/ 11508 w 737303"/>
                  <a:gd name="connsiteY1" fmla="*/ 450 h 4248922"/>
                  <a:gd name="connsiteX2" fmla="*/ 629289 w 737303"/>
                  <a:gd name="connsiteY2" fmla="*/ 450 h 4248922"/>
                  <a:gd name="connsiteX3" fmla="*/ 737303 w 737303"/>
                  <a:gd name="connsiteY3" fmla="*/ 108464 h 4248922"/>
                  <a:gd name="connsiteX4" fmla="*/ 737303 w 737303"/>
                  <a:gd name="connsiteY4" fmla="*/ 4140908 h 4248922"/>
                  <a:gd name="connsiteX5" fmla="*/ 629289 w 737303"/>
                  <a:gd name="connsiteY5" fmla="*/ 4248922 h 4248922"/>
                  <a:gd name="connsiteX6" fmla="*/ 59132 w 737303"/>
                  <a:gd name="connsiteY6" fmla="*/ 4248922 h 4248922"/>
                  <a:gd name="connsiteX7" fmla="*/ 89231 w 737303"/>
                  <a:gd name="connsiteY7" fmla="*/ 4140908 h 4248922"/>
                  <a:gd name="connsiteX8" fmla="*/ 89231 w 737303"/>
                  <a:gd name="connsiteY8" fmla="*/ 108464 h 4248922"/>
                  <a:gd name="connsiteX0" fmla="*/ 89231 w 737303"/>
                  <a:gd name="connsiteY0" fmla="*/ 146114 h 4248472"/>
                  <a:gd name="connsiteX1" fmla="*/ 11508 w 737303"/>
                  <a:gd name="connsiteY1" fmla="*/ 0 h 4248472"/>
                  <a:gd name="connsiteX2" fmla="*/ 629289 w 737303"/>
                  <a:gd name="connsiteY2" fmla="*/ 0 h 4248472"/>
                  <a:gd name="connsiteX3" fmla="*/ 737303 w 737303"/>
                  <a:gd name="connsiteY3" fmla="*/ 108014 h 4248472"/>
                  <a:gd name="connsiteX4" fmla="*/ 737303 w 737303"/>
                  <a:gd name="connsiteY4" fmla="*/ 4140458 h 4248472"/>
                  <a:gd name="connsiteX5" fmla="*/ 629289 w 737303"/>
                  <a:gd name="connsiteY5" fmla="*/ 4248472 h 4248472"/>
                  <a:gd name="connsiteX6" fmla="*/ 59132 w 737303"/>
                  <a:gd name="connsiteY6" fmla="*/ 4248472 h 4248472"/>
                  <a:gd name="connsiteX7" fmla="*/ 89231 w 737303"/>
                  <a:gd name="connsiteY7" fmla="*/ 4140458 h 4248472"/>
                  <a:gd name="connsiteX8" fmla="*/ 89231 w 737303"/>
                  <a:gd name="connsiteY8" fmla="*/ 146114 h 424847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60114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36302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500"/>
                  <a:gd name="connsiteX1" fmla="*/ 12490 w 738285"/>
                  <a:gd name="connsiteY1" fmla="*/ 10 h 4248500"/>
                  <a:gd name="connsiteX2" fmla="*/ 630271 w 738285"/>
                  <a:gd name="connsiteY2" fmla="*/ 10 h 4248500"/>
                  <a:gd name="connsiteX3" fmla="*/ 738285 w 738285"/>
                  <a:gd name="connsiteY3" fmla="*/ 108024 h 4248500"/>
                  <a:gd name="connsiteX4" fmla="*/ 738285 w 738285"/>
                  <a:gd name="connsiteY4" fmla="*/ 4140468 h 4248500"/>
                  <a:gd name="connsiteX5" fmla="*/ 630271 w 738285"/>
                  <a:gd name="connsiteY5" fmla="*/ 4248482 h 4248500"/>
                  <a:gd name="connsiteX6" fmla="*/ 36302 w 738285"/>
                  <a:gd name="connsiteY6" fmla="*/ 4248482 h 4248500"/>
                  <a:gd name="connsiteX7" fmla="*/ 90213 w 738285"/>
                  <a:gd name="connsiteY7" fmla="*/ 4140468 h 4248500"/>
                  <a:gd name="connsiteX8" fmla="*/ 90213 w 738285"/>
                  <a:gd name="connsiteY8" fmla="*/ 146124 h 42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anchor="ctr"/>
              <a:lstStyle/>
              <a:p>
                <a:pPr algn="ctr" eaLnBrk="1" fontAlgn="auto" hangingPunct="1">
                  <a:spcBef>
                    <a:spcPts val="0"/>
                  </a:spcBef>
                  <a:spcAft>
                    <a:spcPts val="0"/>
                  </a:spcAft>
                  <a:defRPr/>
                </a:pPr>
                <a:r>
                  <a:rPr lang="en-US" altLang="zh-CN" sz="1600" dirty="0">
                    <a:solidFill>
                      <a:schemeClr val="bg1"/>
                    </a:solidFill>
                    <a:latin typeface="Athelas" panose="02000503000000020003" pitchFamily="2" charset="77"/>
                    <a:ea typeface="微软雅黑" panose="020B0503020204020204" pitchFamily="34" charset="-122"/>
                  </a:rPr>
                  <a:t>December</a:t>
                </a:r>
                <a:endParaRPr lang="zh-CN" altLang="en-US" sz="1600" dirty="0">
                  <a:solidFill>
                    <a:schemeClr val="bg1"/>
                  </a:solidFill>
                  <a:latin typeface="Athelas" panose="02000503000000020003" pitchFamily="2" charset="77"/>
                  <a:ea typeface="微软雅黑" panose="020B0503020204020204" pitchFamily="34" charset="-122"/>
                </a:endParaRPr>
              </a:p>
            </p:txBody>
          </p:sp>
        </p:grpSp>
        <p:grpSp>
          <p:nvGrpSpPr>
            <p:cNvPr id="79" name="Group 78">
              <a:extLst>
                <a:ext uri="{FF2B5EF4-FFF2-40B4-BE49-F238E27FC236}">
                  <a16:creationId xmlns:a16="http://schemas.microsoft.com/office/drawing/2014/main" id="{58007A36-515E-694B-A35A-FAF2A2525E5B}"/>
                </a:ext>
              </a:extLst>
            </p:cNvPr>
            <p:cNvGrpSpPr/>
            <p:nvPr/>
          </p:nvGrpSpPr>
          <p:grpSpPr>
            <a:xfrm>
              <a:off x="5890052" y="1569172"/>
              <a:ext cx="4678407" cy="2412205"/>
              <a:chOff x="855388" y="1212867"/>
              <a:chExt cx="8810799" cy="4542883"/>
            </a:xfrm>
          </p:grpSpPr>
          <p:sp>
            <p:nvSpPr>
              <p:cNvPr id="80" name="椭圆 16">
                <a:extLst>
                  <a:ext uri="{FF2B5EF4-FFF2-40B4-BE49-F238E27FC236}">
                    <a16:creationId xmlns:a16="http://schemas.microsoft.com/office/drawing/2014/main" id="{7BE7274B-781A-0A49-BB55-79247249E418}"/>
                  </a:ext>
                </a:extLst>
              </p:cNvPr>
              <p:cNvSpPr/>
              <p:nvPr/>
            </p:nvSpPr>
            <p:spPr>
              <a:xfrm>
                <a:off x="1161775" y="5521097"/>
                <a:ext cx="95250" cy="229960"/>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thelas" panose="02000503000000020003" pitchFamily="2" charset="77"/>
                </a:endParaRPr>
              </a:p>
            </p:txBody>
          </p:sp>
          <p:sp>
            <p:nvSpPr>
              <p:cNvPr id="81" name="椭圆 17">
                <a:extLst>
                  <a:ext uri="{FF2B5EF4-FFF2-40B4-BE49-F238E27FC236}">
                    <a16:creationId xmlns:a16="http://schemas.microsoft.com/office/drawing/2014/main" id="{C58A6653-BA69-3840-9B11-9AB21959243C}"/>
                  </a:ext>
                </a:extLst>
              </p:cNvPr>
              <p:cNvSpPr/>
              <p:nvPr/>
            </p:nvSpPr>
            <p:spPr>
              <a:xfrm>
                <a:off x="1180604" y="1217560"/>
                <a:ext cx="96837" cy="229959"/>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thelas" panose="02000503000000020003" pitchFamily="2" charset="77"/>
                </a:endParaRPr>
              </a:p>
            </p:txBody>
          </p:sp>
          <p:sp>
            <p:nvSpPr>
              <p:cNvPr id="82" name="矩形 11">
                <a:extLst>
                  <a:ext uri="{FF2B5EF4-FFF2-40B4-BE49-F238E27FC236}">
                    <a16:creationId xmlns:a16="http://schemas.microsoft.com/office/drawing/2014/main" id="{F20A2AF9-5E67-3D42-BFF6-64B0578B8476}"/>
                  </a:ext>
                </a:extLst>
              </p:cNvPr>
              <p:cNvSpPr/>
              <p:nvPr/>
            </p:nvSpPr>
            <p:spPr>
              <a:xfrm>
                <a:off x="855388" y="1381817"/>
                <a:ext cx="8810799" cy="4237833"/>
              </a:xfrm>
              <a:prstGeom prst="rect">
                <a:avLst/>
              </a:prstGeom>
              <a:solidFill>
                <a:srgbClr val="002060"/>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4248000" rIns="252000" anchor="ctr"/>
              <a:lstStyle/>
              <a:p>
                <a:pPr algn="ctr" eaLnBrk="1" fontAlgn="auto" hangingPunct="1">
                  <a:lnSpc>
                    <a:spcPct val="130000"/>
                  </a:lnSpc>
                  <a:spcBef>
                    <a:spcPts val="600"/>
                  </a:spcBef>
                  <a:spcAft>
                    <a:spcPts val="600"/>
                  </a:spcAft>
                  <a:defRPr/>
                </a:pPr>
                <a:endParaRPr lang="zh-CN" altLang="en-US" sz="1400" dirty="0">
                  <a:solidFill>
                    <a:schemeClr val="bg1">
                      <a:lumMod val="65000"/>
                    </a:schemeClr>
                  </a:solidFill>
                  <a:latin typeface="Athelas" panose="02000503000000020003" pitchFamily="2" charset="77"/>
                </a:endParaRPr>
              </a:p>
            </p:txBody>
          </p:sp>
          <p:pic>
            <p:nvPicPr>
              <p:cNvPr id="83" name="Picture 2">
                <a:extLst>
                  <a:ext uri="{FF2B5EF4-FFF2-40B4-BE49-F238E27FC236}">
                    <a16:creationId xmlns:a16="http://schemas.microsoft.com/office/drawing/2014/main" id="{A1E16AB2-F091-714E-872A-8A9E01B7C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86" y="1575822"/>
                <a:ext cx="7249197" cy="3849823"/>
              </a:xfrm>
              <a:prstGeom prst="rect">
                <a:avLst/>
              </a:prstGeom>
              <a:noFill/>
              <a:extLst>
                <a:ext uri="{909E8E84-426E-40DD-AFC4-6F175D3DCCD1}">
                  <a14:hiddenFill xmlns:a14="http://schemas.microsoft.com/office/drawing/2010/main">
                    <a:solidFill>
                      <a:srgbClr val="FFFFFF"/>
                    </a:solidFill>
                  </a14:hiddenFill>
                </a:ext>
              </a:extLst>
            </p:spPr>
          </p:pic>
          <p:sp>
            <p:nvSpPr>
              <p:cNvPr id="84" name="圆角矩形 15">
                <a:extLst>
                  <a:ext uri="{FF2B5EF4-FFF2-40B4-BE49-F238E27FC236}">
                    <a16:creationId xmlns:a16="http://schemas.microsoft.com/office/drawing/2014/main" id="{36332569-E032-9344-B245-BD9C1F148708}"/>
                  </a:ext>
                </a:extLst>
              </p:cNvPr>
              <p:cNvSpPr/>
              <p:nvPr/>
            </p:nvSpPr>
            <p:spPr>
              <a:xfrm>
                <a:off x="1187175" y="1212867"/>
                <a:ext cx="492125" cy="4542883"/>
              </a:xfrm>
              <a:custGeom>
                <a:avLst/>
                <a:gdLst>
                  <a:gd name="connsiteX0" fmla="*/ 0 w 648072"/>
                  <a:gd name="connsiteY0" fmla="*/ 108014 h 4248472"/>
                  <a:gd name="connsiteX1" fmla="*/ 108014 w 648072"/>
                  <a:gd name="connsiteY1" fmla="*/ 0 h 4248472"/>
                  <a:gd name="connsiteX2" fmla="*/ 540058 w 648072"/>
                  <a:gd name="connsiteY2" fmla="*/ 0 h 4248472"/>
                  <a:gd name="connsiteX3" fmla="*/ 648072 w 648072"/>
                  <a:gd name="connsiteY3" fmla="*/ 108014 h 4248472"/>
                  <a:gd name="connsiteX4" fmla="*/ 648072 w 648072"/>
                  <a:gd name="connsiteY4" fmla="*/ 4140458 h 4248472"/>
                  <a:gd name="connsiteX5" fmla="*/ 540058 w 648072"/>
                  <a:gd name="connsiteY5" fmla="*/ 4248472 h 4248472"/>
                  <a:gd name="connsiteX6" fmla="*/ 108014 w 648072"/>
                  <a:gd name="connsiteY6" fmla="*/ 4248472 h 4248472"/>
                  <a:gd name="connsiteX7" fmla="*/ 0 w 648072"/>
                  <a:gd name="connsiteY7" fmla="*/ 4140458 h 4248472"/>
                  <a:gd name="connsiteX8" fmla="*/ 0 w 648072"/>
                  <a:gd name="connsiteY8" fmla="*/ 108014 h 4248472"/>
                  <a:gd name="connsiteX0" fmla="*/ 50562 w 698634"/>
                  <a:gd name="connsiteY0" fmla="*/ 108014 h 4248472"/>
                  <a:gd name="connsiteX1" fmla="*/ 158576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50562 w 698634"/>
                  <a:gd name="connsiteY0" fmla="*/ 108014 h 4248472"/>
                  <a:gd name="connsiteX1" fmla="*/ 29988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62842 w 710914"/>
                  <a:gd name="connsiteY0" fmla="*/ 108014 h 4248472"/>
                  <a:gd name="connsiteX1" fmla="*/ 18456 w 710914"/>
                  <a:gd name="connsiteY1" fmla="*/ 0 h 4248472"/>
                  <a:gd name="connsiteX2" fmla="*/ 602900 w 710914"/>
                  <a:gd name="connsiteY2" fmla="*/ 0 h 4248472"/>
                  <a:gd name="connsiteX3" fmla="*/ 710914 w 710914"/>
                  <a:gd name="connsiteY3" fmla="*/ 108014 h 4248472"/>
                  <a:gd name="connsiteX4" fmla="*/ 710914 w 710914"/>
                  <a:gd name="connsiteY4" fmla="*/ 4140458 h 4248472"/>
                  <a:gd name="connsiteX5" fmla="*/ 602900 w 710914"/>
                  <a:gd name="connsiteY5" fmla="*/ 4248472 h 4248472"/>
                  <a:gd name="connsiteX6" fmla="*/ 32743 w 710914"/>
                  <a:gd name="connsiteY6" fmla="*/ 4248472 h 4248472"/>
                  <a:gd name="connsiteX7" fmla="*/ 62842 w 710914"/>
                  <a:gd name="connsiteY7" fmla="*/ 4140458 h 4248472"/>
                  <a:gd name="connsiteX8" fmla="*/ 62842 w 710914"/>
                  <a:gd name="connsiteY8" fmla="*/ 108014 h 4248472"/>
                  <a:gd name="connsiteX0" fmla="*/ 92736 w 740808"/>
                  <a:gd name="connsiteY0" fmla="*/ 108014 h 4248472"/>
                  <a:gd name="connsiteX1" fmla="*/ 15013 w 740808"/>
                  <a:gd name="connsiteY1" fmla="*/ 0 h 4248472"/>
                  <a:gd name="connsiteX2" fmla="*/ 632794 w 740808"/>
                  <a:gd name="connsiteY2" fmla="*/ 0 h 4248472"/>
                  <a:gd name="connsiteX3" fmla="*/ 740808 w 740808"/>
                  <a:gd name="connsiteY3" fmla="*/ 108014 h 4248472"/>
                  <a:gd name="connsiteX4" fmla="*/ 740808 w 740808"/>
                  <a:gd name="connsiteY4" fmla="*/ 4140458 h 4248472"/>
                  <a:gd name="connsiteX5" fmla="*/ 632794 w 740808"/>
                  <a:gd name="connsiteY5" fmla="*/ 4248472 h 4248472"/>
                  <a:gd name="connsiteX6" fmla="*/ 62637 w 740808"/>
                  <a:gd name="connsiteY6" fmla="*/ 4248472 h 4248472"/>
                  <a:gd name="connsiteX7" fmla="*/ 92736 w 740808"/>
                  <a:gd name="connsiteY7" fmla="*/ 4140458 h 4248472"/>
                  <a:gd name="connsiteX8" fmla="*/ 92736 w 740808"/>
                  <a:gd name="connsiteY8" fmla="*/ 108014 h 4248472"/>
                  <a:gd name="connsiteX0" fmla="*/ 89231 w 737303"/>
                  <a:gd name="connsiteY0" fmla="*/ 108464 h 4248922"/>
                  <a:gd name="connsiteX1" fmla="*/ 11508 w 737303"/>
                  <a:gd name="connsiteY1" fmla="*/ 450 h 4248922"/>
                  <a:gd name="connsiteX2" fmla="*/ 629289 w 737303"/>
                  <a:gd name="connsiteY2" fmla="*/ 450 h 4248922"/>
                  <a:gd name="connsiteX3" fmla="*/ 737303 w 737303"/>
                  <a:gd name="connsiteY3" fmla="*/ 108464 h 4248922"/>
                  <a:gd name="connsiteX4" fmla="*/ 737303 w 737303"/>
                  <a:gd name="connsiteY4" fmla="*/ 4140908 h 4248922"/>
                  <a:gd name="connsiteX5" fmla="*/ 629289 w 737303"/>
                  <a:gd name="connsiteY5" fmla="*/ 4248922 h 4248922"/>
                  <a:gd name="connsiteX6" fmla="*/ 59132 w 737303"/>
                  <a:gd name="connsiteY6" fmla="*/ 4248922 h 4248922"/>
                  <a:gd name="connsiteX7" fmla="*/ 89231 w 737303"/>
                  <a:gd name="connsiteY7" fmla="*/ 4140908 h 4248922"/>
                  <a:gd name="connsiteX8" fmla="*/ 89231 w 737303"/>
                  <a:gd name="connsiteY8" fmla="*/ 108464 h 4248922"/>
                  <a:gd name="connsiteX0" fmla="*/ 89231 w 737303"/>
                  <a:gd name="connsiteY0" fmla="*/ 146114 h 4248472"/>
                  <a:gd name="connsiteX1" fmla="*/ 11508 w 737303"/>
                  <a:gd name="connsiteY1" fmla="*/ 0 h 4248472"/>
                  <a:gd name="connsiteX2" fmla="*/ 629289 w 737303"/>
                  <a:gd name="connsiteY2" fmla="*/ 0 h 4248472"/>
                  <a:gd name="connsiteX3" fmla="*/ 737303 w 737303"/>
                  <a:gd name="connsiteY3" fmla="*/ 108014 h 4248472"/>
                  <a:gd name="connsiteX4" fmla="*/ 737303 w 737303"/>
                  <a:gd name="connsiteY4" fmla="*/ 4140458 h 4248472"/>
                  <a:gd name="connsiteX5" fmla="*/ 629289 w 737303"/>
                  <a:gd name="connsiteY5" fmla="*/ 4248472 h 4248472"/>
                  <a:gd name="connsiteX6" fmla="*/ 59132 w 737303"/>
                  <a:gd name="connsiteY6" fmla="*/ 4248472 h 4248472"/>
                  <a:gd name="connsiteX7" fmla="*/ 89231 w 737303"/>
                  <a:gd name="connsiteY7" fmla="*/ 4140458 h 4248472"/>
                  <a:gd name="connsiteX8" fmla="*/ 89231 w 737303"/>
                  <a:gd name="connsiteY8" fmla="*/ 146114 h 424847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60114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36302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500"/>
                  <a:gd name="connsiteX1" fmla="*/ 12490 w 738285"/>
                  <a:gd name="connsiteY1" fmla="*/ 10 h 4248500"/>
                  <a:gd name="connsiteX2" fmla="*/ 630271 w 738285"/>
                  <a:gd name="connsiteY2" fmla="*/ 10 h 4248500"/>
                  <a:gd name="connsiteX3" fmla="*/ 738285 w 738285"/>
                  <a:gd name="connsiteY3" fmla="*/ 108024 h 4248500"/>
                  <a:gd name="connsiteX4" fmla="*/ 738285 w 738285"/>
                  <a:gd name="connsiteY4" fmla="*/ 4140468 h 4248500"/>
                  <a:gd name="connsiteX5" fmla="*/ 630271 w 738285"/>
                  <a:gd name="connsiteY5" fmla="*/ 4248482 h 4248500"/>
                  <a:gd name="connsiteX6" fmla="*/ 36302 w 738285"/>
                  <a:gd name="connsiteY6" fmla="*/ 4248482 h 4248500"/>
                  <a:gd name="connsiteX7" fmla="*/ 90213 w 738285"/>
                  <a:gd name="connsiteY7" fmla="*/ 4140468 h 4248500"/>
                  <a:gd name="connsiteX8" fmla="*/ 90213 w 738285"/>
                  <a:gd name="connsiteY8" fmla="*/ 146124 h 42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anchor="ctr"/>
              <a:lstStyle/>
              <a:p>
                <a:pPr algn="ctr" eaLnBrk="1" fontAlgn="auto" hangingPunct="1">
                  <a:spcBef>
                    <a:spcPts val="0"/>
                  </a:spcBef>
                  <a:spcAft>
                    <a:spcPts val="0"/>
                  </a:spcAft>
                  <a:defRPr/>
                </a:pPr>
                <a:r>
                  <a:rPr lang="en-US" altLang="zh-CN" sz="1600" dirty="0">
                    <a:solidFill>
                      <a:schemeClr val="bg1"/>
                    </a:solidFill>
                    <a:latin typeface="Athelas" panose="02000503000000020003" pitchFamily="2" charset="77"/>
                    <a:ea typeface="微软雅黑" panose="020B0503020204020204" pitchFamily="34" charset="-122"/>
                  </a:rPr>
                  <a:t>August</a:t>
                </a:r>
                <a:endParaRPr lang="zh-CN" altLang="en-US" sz="1600" dirty="0">
                  <a:solidFill>
                    <a:schemeClr val="bg1"/>
                  </a:solidFill>
                  <a:latin typeface="Athelas" panose="02000503000000020003" pitchFamily="2" charset="77"/>
                  <a:ea typeface="微软雅黑" panose="020B0503020204020204" pitchFamily="34" charset="-122"/>
                </a:endParaRPr>
              </a:p>
            </p:txBody>
          </p:sp>
        </p:grpSp>
        <p:grpSp>
          <p:nvGrpSpPr>
            <p:cNvPr id="85" name="Group 84">
              <a:extLst>
                <a:ext uri="{FF2B5EF4-FFF2-40B4-BE49-F238E27FC236}">
                  <a16:creationId xmlns:a16="http://schemas.microsoft.com/office/drawing/2014/main" id="{66093A7A-1394-B249-99AA-1DBA6F05C0E2}"/>
                </a:ext>
              </a:extLst>
            </p:cNvPr>
            <p:cNvGrpSpPr/>
            <p:nvPr/>
          </p:nvGrpSpPr>
          <p:grpSpPr>
            <a:xfrm>
              <a:off x="943934" y="4125289"/>
              <a:ext cx="4678407" cy="2412205"/>
              <a:chOff x="855388" y="1212867"/>
              <a:chExt cx="8810799" cy="4542883"/>
            </a:xfrm>
          </p:grpSpPr>
          <p:sp>
            <p:nvSpPr>
              <p:cNvPr id="86" name="椭圆 16">
                <a:extLst>
                  <a:ext uri="{FF2B5EF4-FFF2-40B4-BE49-F238E27FC236}">
                    <a16:creationId xmlns:a16="http://schemas.microsoft.com/office/drawing/2014/main" id="{36747683-FBC1-A842-AE15-D5E2AD680AC5}"/>
                  </a:ext>
                </a:extLst>
              </p:cNvPr>
              <p:cNvSpPr/>
              <p:nvPr/>
            </p:nvSpPr>
            <p:spPr>
              <a:xfrm>
                <a:off x="1161775" y="5521097"/>
                <a:ext cx="95250" cy="229960"/>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thelas" panose="02000503000000020003" pitchFamily="2" charset="77"/>
                </a:endParaRPr>
              </a:p>
            </p:txBody>
          </p:sp>
          <p:sp>
            <p:nvSpPr>
              <p:cNvPr id="87" name="椭圆 17">
                <a:extLst>
                  <a:ext uri="{FF2B5EF4-FFF2-40B4-BE49-F238E27FC236}">
                    <a16:creationId xmlns:a16="http://schemas.microsoft.com/office/drawing/2014/main" id="{A73ECB52-9418-5944-8CEE-3D70ACF923A3}"/>
                  </a:ext>
                </a:extLst>
              </p:cNvPr>
              <p:cNvSpPr/>
              <p:nvPr/>
            </p:nvSpPr>
            <p:spPr>
              <a:xfrm>
                <a:off x="1180604" y="1217560"/>
                <a:ext cx="96837" cy="229959"/>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thelas" panose="02000503000000020003" pitchFamily="2" charset="77"/>
                </a:endParaRPr>
              </a:p>
            </p:txBody>
          </p:sp>
          <p:sp>
            <p:nvSpPr>
              <p:cNvPr id="88" name="矩形 11">
                <a:extLst>
                  <a:ext uri="{FF2B5EF4-FFF2-40B4-BE49-F238E27FC236}">
                    <a16:creationId xmlns:a16="http://schemas.microsoft.com/office/drawing/2014/main" id="{3D6071C1-A662-F144-8006-354069EFF62B}"/>
                  </a:ext>
                </a:extLst>
              </p:cNvPr>
              <p:cNvSpPr/>
              <p:nvPr/>
            </p:nvSpPr>
            <p:spPr>
              <a:xfrm>
                <a:off x="855388" y="1381817"/>
                <a:ext cx="8810799" cy="4237833"/>
              </a:xfrm>
              <a:prstGeom prst="rect">
                <a:avLst/>
              </a:prstGeom>
              <a:solidFill>
                <a:srgbClr val="002060"/>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4248000" rIns="252000" anchor="ctr"/>
              <a:lstStyle/>
              <a:p>
                <a:pPr algn="ctr" eaLnBrk="1" fontAlgn="auto" hangingPunct="1">
                  <a:lnSpc>
                    <a:spcPct val="130000"/>
                  </a:lnSpc>
                  <a:spcBef>
                    <a:spcPts val="600"/>
                  </a:spcBef>
                  <a:spcAft>
                    <a:spcPts val="600"/>
                  </a:spcAft>
                  <a:defRPr/>
                </a:pPr>
                <a:endParaRPr lang="zh-CN" altLang="en-US" sz="1400" dirty="0">
                  <a:solidFill>
                    <a:schemeClr val="bg1">
                      <a:lumMod val="65000"/>
                    </a:schemeClr>
                  </a:solidFill>
                  <a:latin typeface="Athelas" panose="02000503000000020003" pitchFamily="2" charset="77"/>
                </a:endParaRPr>
              </a:p>
            </p:txBody>
          </p:sp>
          <p:pic>
            <p:nvPicPr>
              <p:cNvPr id="89" name="Picture 2">
                <a:extLst>
                  <a:ext uri="{FF2B5EF4-FFF2-40B4-BE49-F238E27FC236}">
                    <a16:creationId xmlns:a16="http://schemas.microsoft.com/office/drawing/2014/main" id="{51894C86-8907-E24F-BF62-7B59BEBD4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86" y="1575822"/>
                <a:ext cx="7249197" cy="3849823"/>
              </a:xfrm>
              <a:prstGeom prst="rect">
                <a:avLst/>
              </a:prstGeom>
              <a:noFill/>
              <a:extLst>
                <a:ext uri="{909E8E84-426E-40DD-AFC4-6F175D3DCCD1}">
                  <a14:hiddenFill xmlns:a14="http://schemas.microsoft.com/office/drawing/2010/main">
                    <a:solidFill>
                      <a:srgbClr val="FFFFFF"/>
                    </a:solidFill>
                  </a14:hiddenFill>
                </a:ext>
              </a:extLst>
            </p:spPr>
          </p:pic>
          <p:sp>
            <p:nvSpPr>
              <p:cNvPr id="90" name="圆角矩形 15">
                <a:extLst>
                  <a:ext uri="{FF2B5EF4-FFF2-40B4-BE49-F238E27FC236}">
                    <a16:creationId xmlns:a16="http://schemas.microsoft.com/office/drawing/2014/main" id="{5DB5EEF3-E9AB-2C4C-8473-B625B156F7D6}"/>
                  </a:ext>
                </a:extLst>
              </p:cNvPr>
              <p:cNvSpPr/>
              <p:nvPr/>
            </p:nvSpPr>
            <p:spPr>
              <a:xfrm>
                <a:off x="1187175" y="1212867"/>
                <a:ext cx="492125" cy="4542883"/>
              </a:xfrm>
              <a:custGeom>
                <a:avLst/>
                <a:gdLst>
                  <a:gd name="connsiteX0" fmla="*/ 0 w 648072"/>
                  <a:gd name="connsiteY0" fmla="*/ 108014 h 4248472"/>
                  <a:gd name="connsiteX1" fmla="*/ 108014 w 648072"/>
                  <a:gd name="connsiteY1" fmla="*/ 0 h 4248472"/>
                  <a:gd name="connsiteX2" fmla="*/ 540058 w 648072"/>
                  <a:gd name="connsiteY2" fmla="*/ 0 h 4248472"/>
                  <a:gd name="connsiteX3" fmla="*/ 648072 w 648072"/>
                  <a:gd name="connsiteY3" fmla="*/ 108014 h 4248472"/>
                  <a:gd name="connsiteX4" fmla="*/ 648072 w 648072"/>
                  <a:gd name="connsiteY4" fmla="*/ 4140458 h 4248472"/>
                  <a:gd name="connsiteX5" fmla="*/ 540058 w 648072"/>
                  <a:gd name="connsiteY5" fmla="*/ 4248472 h 4248472"/>
                  <a:gd name="connsiteX6" fmla="*/ 108014 w 648072"/>
                  <a:gd name="connsiteY6" fmla="*/ 4248472 h 4248472"/>
                  <a:gd name="connsiteX7" fmla="*/ 0 w 648072"/>
                  <a:gd name="connsiteY7" fmla="*/ 4140458 h 4248472"/>
                  <a:gd name="connsiteX8" fmla="*/ 0 w 648072"/>
                  <a:gd name="connsiteY8" fmla="*/ 108014 h 4248472"/>
                  <a:gd name="connsiteX0" fmla="*/ 50562 w 698634"/>
                  <a:gd name="connsiteY0" fmla="*/ 108014 h 4248472"/>
                  <a:gd name="connsiteX1" fmla="*/ 158576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50562 w 698634"/>
                  <a:gd name="connsiteY0" fmla="*/ 108014 h 4248472"/>
                  <a:gd name="connsiteX1" fmla="*/ 29988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62842 w 710914"/>
                  <a:gd name="connsiteY0" fmla="*/ 108014 h 4248472"/>
                  <a:gd name="connsiteX1" fmla="*/ 18456 w 710914"/>
                  <a:gd name="connsiteY1" fmla="*/ 0 h 4248472"/>
                  <a:gd name="connsiteX2" fmla="*/ 602900 w 710914"/>
                  <a:gd name="connsiteY2" fmla="*/ 0 h 4248472"/>
                  <a:gd name="connsiteX3" fmla="*/ 710914 w 710914"/>
                  <a:gd name="connsiteY3" fmla="*/ 108014 h 4248472"/>
                  <a:gd name="connsiteX4" fmla="*/ 710914 w 710914"/>
                  <a:gd name="connsiteY4" fmla="*/ 4140458 h 4248472"/>
                  <a:gd name="connsiteX5" fmla="*/ 602900 w 710914"/>
                  <a:gd name="connsiteY5" fmla="*/ 4248472 h 4248472"/>
                  <a:gd name="connsiteX6" fmla="*/ 32743 w 710914"/>
                  <a:gd name="connsiteY6" fmla="*/ 4248472 h 4248472"/>
                  <a:gd name="connsiteX7" fmla="*/ 62842 w 710914"/>
                  <a:gd name="connsiteY7" fmla="*/ 4140458 h 4248472"/>
                  <a:gd name="connsiteX8" fmla="*/ 62842 w 710914"/>
                  <a:gd name="connsiteY8" fmla="*/ 108014 h 4248472"/>
                  <a:gd name="connsiteX0" fmla="*/ 92736 w 740808"/>
                  <a:gd name="connsiteY0" fmla="*/ 108014 h 4248472"/>
                  <a:gd name="connsiteX1" fmla="*/ 15013 w 740808"/>
                  <a:gd name="connsiteY1" fmla="*/ 0 h 4248472"/>
                  <a:gd name="connsiteX2" fmla="*/ 632794 w 740808"/>
                  <a:gd name="connsiteY2" fmla="*/ 0 h 4248472"/>
                  <a:gd name="connsiteX3" fmla="*/ 740808 w 740808"/>
                  <a:gd name="connsiteY3" fmla="*/ 108014 h 4248472"/>
                  <a:gd name="connsiteX4" fmla="*/ 740808 w 740808"/>
                  <a:gd name="connsiteY4" fmla="*/ 4140458 h 4248472"/>
                  <a:gd name="connsiteX5" fmla="*/ 632794 w 740808"/>
                  <a:gd name="connsiteY5" fmla="*/ 4248472 h 4248472"/>
                  <a:gd name="connsiteX6" fmla="*/ 62637 w 740808"/>
                  <a:gd name="connsiteY6" fmla="*/ 4248472 h 4248472"/>
                  <a:gd name="connsiteX7" fmla="*/ 92736 w 740808"/>
                  <a:gd name="connsiteY7" fmla="*/ 4140458 h 4248472"/>
                  <a:gd name="connsiteX8" fmla="*/ 92736 w 740808"/>
                  <a:gd name="connsiteY8" fmla="*/ 108014 h 4248472"/>
                  <a:gd name="connsiteX0" fmla="*/ 89231 w 737303"/>
                  <a:gd name="connsiteY0" fmla="*/ 108464 h 4248922"/>
                  <a:gd name="connsiteX1" fmla="*/ 11508 w 737303"/>
                  <a:gd name="connsiteY1" fmla="*/ 450 h 4248922"/>
                  <a:gd name="connsiteX2" fmla="*/ 629289 w 737303"/>
                  <a:gd name="connsiteY2" fmla="*/ 450 h 4248922"/>
                  <a:gd name="connsiteX3" fmla="*/ 737303 w 737303"/>
                  <a:gd name="connsiteY3" fmla="*/ 108464 h 4248922"/>
                  <a:gd name="connsiteX4" fmla="*/ 737303 w 737303"/>
                  <a:gd name="connsiteY4" fmla="*/ 4140908 h 4248922"/>
                  <a:gd name="connsiteX5" fmla="*/ 629289 w 737303"/>
                  <a:gd name="connsiteY5" fmla="*/ 4248922 h 4248922"/>
                  <a:gd name="connsiteX6" fmla="*/ 59132 w 737303"/>
                  <a:gd name="connsiteY6" fmla="*/ 4248922 h 4248922"/>
                  <a:gd name="connsiteX7" fmla="*/ 89231 w 737303"/>
                  <a:gd name="connsiteY7" fmla="*/ 4140908 h 4248922"/>
                  <a:gd name="connsiteX8" fmla="*/ 89231 w 737303"/>
                  <a:gd name="connsiteY8" fmla="*/ 108464 h 4248922"/>
                  <a:gd name="connsiteX0" fmla="*/ 89231 w 737303"/>
                  <a:gd name="connsiteY0" fmla="*/ 146114 h 4248472"/>
                  <a:gd name="connsiteX1" fmla="*/ 11508 w 737303"/>
                  <a:gd name="connsiteY1" fmla="*/ 0 h 4248472"/>
                  <a:gd name="connsiteX2" fmla="*/ 629289 w 737303"/>
                  <a:gd name="connsiteY2" fmla="*/ 0 h 4248472"/>
                  <a:gd name="connsiteX3" fmla="*/ 737303 w 737303"/>
                  <a:gd name="connsiteY3" fmla="*/ 108014 h 4248472"/>
                  <a:gd name="connsiteX4" fmla="*/ 737303 w 737303"/>
                  <a:gd name="connsiteY4" fmla="*/ 4140458 h 4248472"/>
                  <a:gd name="connsiteX5" fmla="*/ 629289 w 737303"/>
                  <a:gd name="connsiteY5" fmla="*/ 4248472 h 4248472"/>
                  <a:gd name="connsiteX6" fmla="*/ 59132 w 737303"/>
                  <a:gd name="connsiteY6" fmla="*/ 4248472 h 4248472"/>
                  <a:gd name="connsiteX7" fmla="*/ 89231 w 737303"/>
                  <a:gd name="connsiteY7" fmla="*/ 4140458 h 4248472"/>
                  <a:gd name="connsiteX8" fmla="*/ 89231 w 737303"/>
                  <a:gd name="connsiteY8" fmla="*/ 146114 h 424847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60114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36302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500"/>
                  <a:gd name="connsiteX1" fmla="*/ 12490 w 738285"/>
                  <a:gd name="connsiteY1" fmla="*/ 10 h 4248500"/>
                  <a:gd name="connsiteX2" fmla="*/ 630271 w 738285"/>
                  <a:gd name="connsiteY2" fmla="*/ 10 h 4248500"/>
                  <a:gd name="connsiteX3" fmla="*/ 738285 w 738285"/>
                  <a:gd name="connsiteY3" fmla="*/ 108024 h 4248500"/>
                  <a:gd name="connsiteX4" fmla="*/ 738285 w 738285"/>
                  <a:gd name="connsiteY4" fmla="*/ 4140468 h 4248500"/>
                  <a:gd name="connsiteX5" fmla="*/ 630271 w 738285"/>
                  <a:gd name="connsiteY5" fmla="*/ 4248482 h 4248500"/>
                  <a:gd name="connsiteX6" fmla="*/ 36302 w 738285"/>
                  <a:gd name="connsiteY6" fmla="*/ 4248482 h 4248500"/>
                  <a:gd name="connsiteX7" fmla="*/ 90213 w 738285"/>
                  <a:gd name="connsiteY7" fmla="*/ 4140468 h 4248500"/>
                  <a:gd name="connsiteX8" fmla="*/ 90213 w 738285"/>
                  <a:gd name="connsiteY8" fmla="*/ 146124 h 42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anchor="ctr"/>
              <a:lstStyle/>
              <a:p>
                <a:pPr algn="ctr" eaLnBrk="1" fontAlgn="auto" hangingPunct="1">
                  <a:spcBef>
                    <a:spcPts val="0"/>
                  </a:spcBef>
                  <a:spcAft>
                    <a:spcPts val="0"/>
                  </a:spcAft>
                  <a:defRPr/>
                </a:pPr>
                <a:r>
                  <a:rPr lang="en-US" altLang="zh-CN" sz="1600" dirty="0">
                    <a:solidFill>
                      <a:schemeClr val="bg1"/>
                    </a:solidFill>
                    <a:latin typeface="Athelas" panose="02000503000000020003" pitchFamily="2" charset="77"/>
                    <a:ea typeface="微软雅黑" panose="020B0503020204020204" pitchFamily="34" charset="-122"/>
                  </a:rPr>
                  <a:t>September</a:t>
                </a:r>
                <a:endParaRPr lang="zh-CN" altLang="en-US" sz="1600" dirty="0">
                  <a:solidFill>
                    <a:schemeClr val="bg1"/>
                  </a:solidFill>
                  <a:latin typeface="Athelas" panose="02000503000000020003" pitchFamily="2" charset="77"/>
                  <a:ea typeface="微软雅黑" panose="020B0503020204020204" pitchFamily="34" charset="-122"/>
                </a:endParaRPr>
              </a:p>
            </p:txBody>
          </p:sp>
        </p:grpSp>
        <p:pic>
          <p:nvPicPr>
            <p:cNvPr id="91" name="Picture 2">
              <a:extLst>
                <a:ext uri="{FF2B5EF4-FFF2-40B4-BE49-F238E27FC236}">
                  <a16:creationId xmlns:a16="http://schemas.microsoft.com/office/drawing/2014/main" id="{47738886-02AD-B749-987B-70EA0FAE7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711" y="1768845"/>
              <a:ext cx="3801289" cy="203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a16="http://schemas.microsoft.com/office/drawing/2014/main" id="{C91E1B0E-6ACF-644A-95CA-8BE7AB3AD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593" y="4315521"/>
              <a:ext cx="3849219" cy="205249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a:extLst>
                <a:ext uri="{FF2B5EF4-FFF2-40B4-BE49-F238E27FC236}">
                  <a16:creationId xmlns:a16="http://schemas.microsoft.com/office/drawing/2014/main" id="{496BE49F-72F9-E84F-ADA1-F6DD0EB8EA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7185" y="4315521"/>
              <a:ext cx="3806566" cy="204420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3217B592-9989-894A-89F1-1738BD03BABE}"/>
              </a:ext>
            </a:extLst>
          </p:cNvPr>
          <p:cNvSpPr txBox="1"/>
          <p:nvPr/>
        </p:nvSpPr>
        <p:spPr>
          <a:xfrm>
            <a:off x="1651175" y="6180157"/>
            <a:ext cx="7481279" cy="769441"/>
          </a:xfrm>
          <a:prstGeom prst="rect">
            <a:avLst/>
          </a:prstGeom>
          <a:noFill/>
        </p:spPr>
        <p:txBody>
          <a:bodyPr wrap="none" rtlCol="0">
            <a:spAutoFit/>
          </a:bodyPr>
          <a:lstStyle/>
          <a:p>
            <a:r>
              <a:rPr lang="en-US" sz="1400" dirty="0">
                <a:latin typeface="Athelas" panose="02000503000000020003" pitchFamily="2" charset="77"/>
              </a:rPr>
              <a:t>More trips are generated within the city center than the surrounding areas. </a:t>
            </a:r>
          </a:p>
          <a:p>
            <a:r>
              <a:rPr lang="en-US" sz="1400" dirty="0">
                <a:latin typeface="Athelas" panose="02000503000000020003" pitchFamily="2" charset="77"/>
              </a:rPr>
              <a:t>In other words, the closer the region is to the city center, the more trips are generated in that region.</a:t>
            </a:r>
          </a:p>
          <a:p>
            <a:endParaRPr lang="en-CN" sz="1600" dirty="0"/>
          </a:p>
        </p:txBody>
      </p:sp>
      <p:sp>
        <p:nvSpPr>
          <p:cNvPr id="96" name="Shape 214">
            <a:extLst>
              <a:ext uri="{FF2B5EF4-FFF2-40B4-BE49-F238E27FC236}">
                <a16:creationId xmlns:a16="http://schemas.microsoft.com/office/drawing/2014/main" id="{6961B7D3-44CD-7D4F-984A-AEB2DF29DD40}"/>
              </a:ext>
            </a:extLst>
          </p:cNvPr>
          <p:cNvSpPr/>
          <p:nvPr/>
        </p:nvSpPr>
        <p:spPr>
          <a:xfrm>
            <a:off x="1391845" y="5992473"/>
            <a:ext cx="258390" cy="258362"/>
          </a:xfrm>
          <a:custGeom>
            <a:avLst/>
            <a:gdLst/>
            <a:ahLst/>
            <a:cxnLst>
              <a:cxn ang="0">
                <a:pos x="wd2" y="hd2"/>
              </a:cxn>
              <a:cxn ang="5400000">
                <a:pos x="wd2" y="hd2"/>
              </a:cxn>
              <a:cxn ang="10800000">
                <a:pos x="wd2" y="hd2"/>
              </a:cxn>
              <a:cxn ang="16200000">
                <a:pos x="wd2" y="hd2"/>
              </a:cxn>
            </a:cxnLst>
            <a:rect l="0" t="0" r="r" b="b"/>
            <a:pathLst>
              <a:path w="21395" h="21473" extrusionOk="0">
                <a:moveTo>
                  <a:pt x="2579" y="8408"/>
                </a:moveTo>
                <a:cubicBezTo>
                  <a:pt x="2579" y="5192"/>
                  <a:pt x="5174" y="2587"/>
                  <a:pt x="8377" y="2587"/>
                </a:cubicBezTo>
                <a:cubicBezTo>
                  <a:pt x="11581" y="2587"/>
                  <a:pt x="14435" y="5451"/>
                  <a:pt x="14435" y="8668"/>
                </a:cubicBezTo>
                <a:cubicBezTo>
                  <a:pt x="14435" y="11882"/>
                  <a:pt x="11838" y="14489"/>
                  <a:pt x="8636" y="14489"/>
                </a:cubicBezTo>
                <a:cubicBezTo>
                  <a:pt x="5432" y="14488"/>
                  <a:pt x="2579" y="11622"/>
                  <a:pt x="2579" y="8408"/>
                </a:cubicBezTo>
                <a:close/>
                <a:moveTo>
                  <a:pt x="20915" y="18167"/>
                </a:moveTo>
                <a:lnTo>
                  <a:pt x="15797" y="13031"/>
                </a:lnTo>
                <a:cubicBezTo>
                  <a:pt x="16569" y="11760"/>
                  <a:pt x="17014" y="10265"/>
                  <a:pt x="17014" y="8668"/>
                </a:cubicBezTo>
                <a:cubicBezTo>
                  <a:pt x="17014" y="4023"/>
                  <a:pt x="13004" y="0"/>
                  <a:pt x="8377" y="0"/>
                </a:cubicBezTo>
                <a:cubicBezTo>
                  <a:pt x="3750" y="-1"/>
                  <a:pt x="0" y="3764"/>
                  <a:pt x="0" y="8408"/>
                </a:cubicBezTo>
                <a:cubicBezTo>
                  <a:pt x="0" y="13051"/>
                  <a:pt x="4010" y="17076"/>
                  <a:pt x="8636" y="17076"/>
                </a:cubicBezTo>
                <a:cubicBezTo>
                  <a:pt x="10175" y="17076"/>
                  <a:pt x="11615" y="16655"/>
                  <a:pt x="12854" y="15928"/>
                </a:cubicBezTo>
                <a:lnTo>
                  <a:pt x="17998" y="21095"/>
                </a:lnTo>
                <a:cubicBezTo>
                  <a:pt x="18502" y="21599"/>
                  <a:pt x="19318" y="21599"/>
                  <a:pt x="19821" y="21095"/>
                </a:cubicBezTo>
                <a:lnTo>
                  <a:pt x="21098" y="19813"/>
                </a:lnTo>
                <a:cubicBezTo>
                  <a:pt x="21600" y="19309"/>
                  <a:pt x="21417" y="18671"/>
                  <a:pt x="20915" y="18167"/>
                </a:cubicBezTo>
                <a:close/>
              </a:path>
            </a:pathLst>
          </a:custGeom>
          <a:solidFill>
            <a:schemeClr val="accent1"/>
          </a:solidFill>
          <a:ln w="12700">
            <a:miter lim="400000"/>
          </a:ln>
        </p:spPr>
        <p:txBody>
          <a:bodyPr lIns="43656" tIns="43656" rIns="43656" bIns="43656" anchor="ct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lt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168" name="TextBox 7167">
            <a:extLst>
              <a:ext uri="{FF2B5EF4-FFF2-40B4-BE49-F238E27FC236}">
                <a16:creationId xmlns:a16="http://schemas.microsoft.com/office/drawing/2014/main" id="{5F484CAF-286A-9D47-9514-DBBCB76D83EC}"/>
              </a:ext>
            </a:extLst>
          </p:cNvPr>
          <p:cNvSpPr txBox="1"/>
          <p:nvPr/>
        </p:nvSpPr>
        <p:spPr>
          <a:xfrm>
            <a:off x="1651175" y="5900139"/>
            <a:ext cx="916661" cy="369332"/>
          </a:xfrm>
          <a:prstGeom prst="rect">
            <a:avLst/>
          </a:prstGeom>
          <a:noFill/>
        </p:spPr>
        <p:txBody>
          <a:bodyPr wrap="none" rtlCol="0">
            <a:spAutoFit/>
          </a:bodyPr>
          <a:lstStyle/>
          <a:p>
            <a:r>
              <a:rPr lang="en-CN" b="1" dirty="0">
                <a:solidFill>
                  <a:schemeClr val="accent1"/>
                </a:solidFill>
                <a:latin typeface="Athelas" panose="02000503000000020003" pitchFamily="2" charset="77"/>
              </a:rPr>
              <a:t>Pattern</a:t>
            </a:r>
          </a:p>
        </p:txBody>
      </p:sp>
    </p:spTree>
    <p:extLst>
      <p:ext uri="{BB962C8B-B14F-4D97-AF65-F5344CB8AC3E}">
        <p14:creationId xmlns:p14="http://schemas.microsoft.com/office/powerpoint/2010/main" val="136065222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A608F21-A255-2A4D-B2DB-19EDC85158A1}"/>
              </a:ext>
            </a:extLst>
          </p:cNvPr>
          <p:cNvSpPr txBox="1"/>
          <p:nvPr/>
        </p:nvSpPr>
        <p:spPr>
          <a:xfrm>
            <a:off x="5162414" y="5747714"/>
            <a:ext cx="7173815" cy="246221"/>
          </a:xfrm>
          <a:prstGeom prst="rect">
            <a:avLst/>
          </a:prstGeom>
          <a:noFill/>
        </p:spPr>
        <p:txBody>
          <a:bodyPr wrap="square" rtlCol="0">
            <a:spAutoFit/>
          </a:bodyPr>
          <a:lstStyle/>
          <a:p>
            <a:r>
              <a:rPr lang="en-US" sz="1000" dirty="0">
                <a:latin typeface="Athelas" panose="02000503000000020003" pitchFamily="2" charset="77"/>
                <a:ea typeface="Segoe UI Symbol" panose="020B0502040204020203" pitchFamily="34" charset="0"/>
              </a:rPr>
              <a:t>Figure 11: Map of average trip duration by started Postal Region in June, August, September, December, 2019</a:t>
            </a:r>
            <a:endParaRPr lang="en-CN" sz="1000" dirty="0">
              <a:latin typeface="Athelas" panose="02000503000000020003" pitchFamily="2" charset="77"/>
              <a:ea typeface="Segoe UI Symbol" panose="020B0502040204020203" pitchFamily="34" charset="0"/>
            </a:endParaRPr>
          </a:p>
        </p:txBody>
      </p:sp>
      <p:grpSp>
        <p:nvGrpSpPr>
          <p:cNvPr id="20" name="Group 19">
            <a:extLst>
              <a:ext uri="{FF2B5EF4-FFF2-40B4-BE49-F238E27FC236}">
                <a16:creationId xmlns:a16="http://schemas.microsoft.com/office/drawing/2014/main" id="{20ED4EE3-4496-7B41-B84D-773C84367E89}"/>
              </a:ext>
            </a:extLst>
          </p:cNvPr>
          <p:cNvGrpSpPr/>
          <p:nvPr/>
        </p:nvGrpSpPr>
        <p:grpSpPr>
          <a:xfrm>
            <a:off x="899901" y="394097"/>
            <a:ext cx="3133480" cy="506229"/>
            <a:chOff x="5050917" y="567583"/>
            <a:chExt cx="3133480" cy="506229"/>
          </a:xfrm>
        </p:grpSpPr>
        <p:sp>
          <p:nvSpPr>
            <p:cNvPr id="21" name="文本框 30">
              <a:extLst>
                <a:ext uri="{FF2B5EF4-FFF2-40B4-BE49-F238E27FC236}">
                  <a16:creationId xmlns:a16="http://schemas.microsoft.com/office/drawing/2014/main" id="{B9664130-A068-DB48-9D05-A1AA5F5DDDBE}"/>
                </a:ext>
              </a:extLst>
            </p:cNvPr>
            <p:cNvSpPr txBox="1"/>
            <p:nvPr/>
          </p:nvSpPr>
          <p:spPr>
            <a:xfrm>
              <a:off x="5199259" y="567583"/>
              <a:ext cx="2985138"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Data Visualization</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22" name="组合 31">
              <a:extLst>
                <a:ext uri="{FF2B5EF4-FFF2-40B4-BE49-F238E27FC236}">
                  <a16:creationId xmlns:a16="http://schemas.microsoft.com/office/drawing/2014/main" id="{6F802E4C-9531-9F46-B969-F84DE3A9D912}"/>
                </a:ext>
              </a:extLst>
            </p:cNvPr>
            <p:cNvGrpSpPr/>
            <p:nvPr/>
          </p:nvGrpSpPr>
          <p:grpSpPr>
            <a:xfrm rot="1717908">
              <a:off x="5050917" y="684661"/>
              <a:ext cx="269006" cy="276532"/>
              <a:chOff x="4915008" y="1750596"/>
              <a:chExt cx="219309" cy="225445"/>
            </a:xfrm>
          </p:grpSpPr>
          <p:sp>
            <p:nvSpPr>
              <p:cNvPr id="23" name="椭圆 32">
                <a:extLst>
                  <a:ext uri="{FF2B5EF4-FFF2-40B4-BE49-F238E27FC236}">
                    <a16:creationId xmlns:a16="http://schemas.microsoft.com/office/drawing/2014/main" id="{2B2F1C4B-97B4-2848-A67B-4681BF7F94F7}"/>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4" name="椭圆 33">
                <a:extLst>
                  <a:ext uri="{FF2B5EF4-FFF2-40B4-BE49-F238E27FC236}">
                    <a16:creationId xmlns:a16="http://schemas.microsoft.com/office/drawing/2014/main" id="{E56B82D0-4A48-EB41-A383-8B473F134227}"/>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6" name="椭圆 35">
                <a:extLst>
                  <a:ext uri="{FF2B5EF4-FFF2-40B4-BE49-F238E27FC236}">
                    <a16:creationId xmlns:a16="http://schemas.microsoft.com/office/drawing/2014/main" id="{8618687E-86DB-1940-BD52-FC59EB340154}"/>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grpSp>
        <p:nvGrpSpPr>
          <p:cNvPr id="7" name="Group 6">
            <a:extLst>
              <a:ext uri="{FF2B5EF4-FFF2-40B4-BE49-F238E27FC236}">
                <a16:creationId xmlns:a16="http://schemas.microsoft.com/office/drawing/2014/main" id="{11FF3F1B-D3BB-C240-B02E-E6EF1BFFEFA2}"/>
              </a:ext>
            </a:extLst>
          </p:cNvPr>
          <p:cNvGrpSpPr/>
          <p:nvPr/>
        </p:nvGrpSpPr>
        <p:grpSpPr>
          <a:xfrm>
            <a:off x="1508514" y="1223672"/>
            <a:ext cx="9425857" cy="4569233"/>
            <a:chOff x="943934" y="1569172"/>
            <a:chExt cx="9624525" cy="4968322"/>
          </a:xfrm>
        </p:grpSpPr>
        <p:grpSp>
          <p:nvGrpSpPr>
            <p:cNvPr id="3" name="Group 2">
              <a:extLst>
                <a:ext uri="{FF2B5EF4-FFF2-40B4-BE49-F238E27FC236}">
                  <a16:creationId xmlns:a16="http://schemas.microsoft.com/office/drawing/2014/main" id="{A1786D01-0CE6-6D46-B195-EEF64A04141B}"/>
                </a:ext>
              </a:extLst>
            </p:cNvPr>
            <p:cNvGrpSpPr/>
            <p:nvPr/>
          </p:nvGrpSpPr>
          <p:grpSpPr>
            <a:xfrm>
              <a:off x="943934" y="1576121"/>
              <a:ext cx="4678407" cy="2412205"/>
              <a:chOff x="855388" y="1212867"/>
              <a:chExt cx="8810799" cy="4542883"/>
            </a:xfrm>
          </p:grpSpPr>
          <p:sp>
            <p:nvSpPr>
              <p:cNvPr id="17" name="椭圆 16"/>
              <p:cNvSpPr/>
              <p:nvPr/>
            </p:nvSpPr>
            <p:spPr>
              <a:xfrm>
                <a:off x="1161775" y="5521097"/>
                <a:ext cx="95250" cy="229960"/>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thelas" panose="02000503000000020003" pitchFamily="2" charset="77"/>
                </a:endParaRPr>
              </a:p>
            </p:txBody>
          </p:sp>
          <p:sp>
            <p:nvSpPr>
              <p:cNvPr id="18" name="椭圆 17"/>
              <p:cNvSpPr/>
              <p:nvPr/>
            </p:nvSpPr>
            <p:spPr>
              <a:xfrm>
                <a:off x="1180604" y="1217560"/>
                <a:ext cx="96837" cy="229959"/>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thelas" panose="02000503000000020003" pitchFamily="2" charset="77"/>
                </a:endParaRPr>
              </a:p>
            </p:txBody>
          </p:sp>
          <p:sp>
            <p:nvSpPr>
              <p:cNvPr id="12" name="矩形 11"/>
              <p:cNvSpPr/>
              <p:nvPr/>
            </p:nvSpPr>
            <p:spPr>
              <a:xfrm>
                <a:off x="855388" y="1381817"/>
                <a:ext cx="8810799" cy="4237833"/>
              </a:xfrm>
              <a:prstGeom prst="rect">
                <a:avLst/>
              </a:prstGeom>
              <a:solidFill>
                <a:srgbClr val="002060"/>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4248000" rIns="252000" anchor="ctr"/>
              <a:lstStyle/>
              <a:p>
                <a:pPr algn="ctr" eaLnBrk="1" fontAlgn="auto" hangingPunct="1">
                  <a:lnSpc>
                    <a:spcPct val="130000"/>
                  </a:lnSpc>
                  <a:spcBef>
                    <a:spcPts val="600"/>
                  </a:spcBef>
                  <a:spcAft>
                    <a:spcPts val="600"/>
                  </a:spcAft>
                  <a:defRPr/>
                </a:pPr>
                <a:endParaRPr lang="zh-CN" altLang="en-US" sz="1400" dirty="0">
                  <a:solidFill>
                    <a:schemeClr val="bg1">
                      <a:lumMod val="65000"/>
                    </a:schemeClr>
                  </a:solidFill>
                  <a:latin typeface="Athelas" panose="02000503000000020003" pitchFamily="2" charset="77"/>
                </a:endParaRPr>
              </a:p>
            </p:txBody>
          </p:sp>
          <p:pic>
            <p:nvPicPr>
              <p:cNvPr id="7170" name="Picture 2">
                <a:extLst>
                  <a:ext uri="{FF2B5EF4-FFF2-40B4-BE49-F238E27FC236}">
                    <a16:creationId xmlns:a16="http://schemas.microsoft.com/office/drawing/2014/main" id="{A57C36A9-198F-3E4F-97DD-FBCD2A4D4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86" y="1575822"/>
                <a:ext cx="7249197" cy="3849823"/>
              </a:xfrm>
              <a:prstGeom prst="rect">
                <a:avLst/>
              </a:prstGeom>
              <a:noFill/>
              <a:extLst>
                <a:ext uri="{909E8E84-426E-40DD-AFC4-6F175D3DCCD1}">
                  <a14:hiddenFill xmlns:a14="http://schemas.microsoft.com/office/drawing/2010/main">
                    <a:solidFill>
                      <a:srgbClr val="FFFFFF"/>
                    </a:solidFill>
                  </a14:hiddenFill>
                </a:ext>
              </a:extLst>
            </p:spPr>
          </p:pic>
          <p:sp>
            <p:nvSpPr>
              <p:cNvPr id="19" name="圆角矩形 15"/>
              <p:cNvSpPr/>
              <p:nvPr/>
            </p:nvSpPr>
            <p:spPr>
              <a:xfrm>
                <a:off x="1187175" y="1212867"/>
                <a:ext cx="492125" cy="4542883"/>
              </a:xfrm>
              <a:custGeom>
                <a:avLst/>
                <a:gdLst>
                  <a:gd name="connsiteX0" fmla="*/ 0 w 648072"/>
                  <a:gd name="connsiteY0" fmla="*/ 108014 h 4248472"/>
                  <a:gd name="connsiteX1" fmla="*/ 108014 w 648072"/>
                  <a:gd name="connsiteY1" fmla="*/ 0 h 4248472"/>
                  <a:gd name="connsiteX2" fmla="*/ 540058 w 648072"/>
                  <a:gd name="connsiteY2" fmla="*/ 0 h 4248472"/>
                  <a:gd name="connsiteX3" fmla="*/ 648072 w 648072"/>
                  <a:gd name="connsiteY3" fmla="*/ 108014 h 4248472"/>
                  <a:gd name="connsiteX4" fmla="*/ 648072 w 648072"/>
                  <a:gd name="connsiteY4" fmla="*/ 4140458 h 4248472"/>
                  <a:gd name="connsiteX5" fmla="*/ 540058 w 648072"/>
                  <a:gd name="connsiteY5" fmla="*/ 4248472 h 4248472"/>
                  <a:gd name="connsiteX6" fmla="*/ 108014 w 648072"/>
                  <a:gd name="connsiteY6" fmla="*/ 4248472 h 4248472"/>
                  <a:gd name="connsiteX7" fmla="*/ 0 w 648072"/>
                  <a:gd name="connsiteY7" fmla="*/ 4140458 h 4248472"/>
                  <a:gd name="connsiteX8" fmla="*/ 0 w 648072"/>
                  <a:gd name="connsiteY8" fmla="*/ 108014 h 4248472"/>
                  <a:gd name="connsiteX0" fmla="*/ 50562 w 698634"/>
                  <a:gd name="connsiteY0" fmla="*/ 108014 h 4248472"/>
                  <a:gd name="connsiteX1" fmla="*/ 158576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50562 w 698634"/>
                  <a:gd name="connsiteY0" fmla="*/ 108014 h 4248472"/>
                  <a:gd name="connsiteX1" fmla="*/ 29988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62842 w 710914"/>
                  <a:gd name="connsiteY0" fmla="*/ 108014 h 4248472"/>
                  <a:gd name="connsiteX1" fmla="*/ 18456 w 710914"/>
                  <a:gd name="connsiteY1" fmla="*/ 0 h 4248472"/>
                  <a:gd name="connsiteX2" fmla="*/ 602900 w 710914"/>
                  <a:gd name="connsiteY2" fmla="*/ 0 h 4248472"/>
                  <a:gd name="connsiteX3" fmla="*/ 710914 w 710914"/>
                  <a:gd name="connsiteY3" fmla="*/ 108014 h 4248472"/>
                  <a:gd name="connsiteX4" fmla="*/ 710914 w 710914"/>
                  <a:gd name="connsiteY4" fmla="*/ 4140458 h 4248472"/>
                  <a:gd name="connsiteX5" fmla="*/ 602900 w 710914"/>
                  <a:gd name="connsiteY5" fmla="*/ 4248472 h 4248472"/>
                  <a:gd name="connsiteX6" fmla="*/ 32743 w 710914"/>
                  <a:gd name="connsiteY6" fmla="*/ 4248472 h 4248472"/>
                  <a:gd name="connsiteX7" fmla="*/ 62842 w 710914"/>
                  <a:gd name="connsiteY7" fmla="*/ 4140458 h 4248472"/>
                  <a:gd name="connsiteX8" fmla="*/ 62842 w 710914"/>
                  <a:gd name="connsiteY8" fmla="*/ 108014 h 4248472"/>
                  <a:gd name="connsiteX0" fmla="*/ 92736 w 740808"/>
                  <a:gd name="connsiteY0" fmla="*/ 108014 h 4248472"/>
                  <a:gd name="connsiteX1" fmla="*/ 15013 w 740808"/>
                  <a:gd name="connsiteY1" fmla="*/ 0 h 4248472"/>
                  <a:gd name="connsiteX2" fmla="*/ 632794 w 740808"/>
                  <a:gd name="connsiteY2" fmla="*/ 0 h 4248472"/>
                  <a:gd name="connsiteX3" fmla="*/ 740808 w 740808"/>
                  <a:gd name="connsiteY3" fmla="*/ 108014 h 4248472"/>
                  <a:gd name="connsiteX4" fmla="*/ 740808 w 740808"/>
                  <a:gd name="connsiteY4" fmla="*/ 4140458 h 4248472"/>
                  <a:gd name="connsiteX5" fmla="*/ 632794 w 740808"/>
                  <a:gd name="connsiteY5" fmla="*/ 4248472 h 4248472"/>
                  <a:gd name="connsiteX6" fmla="*/ 62637 w 740808"/>
                  <a:gd name="connsiteY6" fmla="*/ 4248472 h 4248472"/>
                  <a:gd name="connsiteX7" fmla="*/ 92736 w 740808"/>
                  <a:gd name="connsiteY7" fmla="*/ 4140458 h 4248472"/>
                  <a:gd name="connsiteX8" fmla="*/ 92736 w 740808"/>
                  <a:gd name="connsiteY8" fmla="*/ 108014 h 4248472"/>
                  <a:gd name="connsiteX0" fmla="*/ 89231 w 737303"/>
                  <a:gd name="connsiteY0" fmla="*/ 108464 h 4248922"/>
                  <a:gd name="connsiteX1" fmla="*/ 11508 w 737303"/>
                  <a:gd name="connsiteY1" fmla="*/ 450 h 4248922"/>
                  <a:gd name="connsiteX2" fmla="*/ 629289 w 737303"/>
                  <a:gd name="connsiteY2" fmla="*/ 450 h 4248922"/>
                  <a:gd name="connsiteX3" fmla="*/ 737303 w 737303"/>
                  <a:gd name="connsiteY3" fmla="*/ 108464 h 4248922"/>
                  <a:gd name="connsiteX4" fmla="*/ 737303 w 737303"/>
                  <a:gd name="connsiteY4" fmla="*/ 4140908 h 4248922"/>
                  <a:gd name="connsiteX5" fmla="*/ 629289 w 737303"/>
                  <a:gd name="connsiteY5" fmla="*/ 4248922 h 4248922"/>
                  <a:gd name="connsiteX6" fmla="*/ 59132 w 737303"/>
                  <a:gd name="connsiteY6" fmla="*/ 4248922 h 4248922"/>
                  <a:gd name="connsiteX7" fmla="*/ 89231 w 737303"/>
                  <a:gd name="connsiteY7" fmla="*/ 4140908 h 4248922"/>
                  <a:gd name="connsiteX8" fmla="*/ 89231 w 737303"/>
                  <a:gd name="connsiteY8" fmla="*/ 108464 h 4248922"/>
                  <a:gd name="connsiteX0" fmla="*/ 89231 w 737303"/>
                  <a:gd name="connsiteY0" fmla="*/ 146114 h 4248472"/>
                  <a:gd name="connsiteX1" fmla="*/ 11508 w 737303"/>
                  <a:gd name="connsiteY1" fmla="*/ 0 h 4248472"/>
                  <a:gd name="connsiteX2" fmla="*/ 629289 w 737303"/>
                  <a:gd name="connsiteY2" fmla="*/ 0 h 4248472"/>
                  <a:gd name="connsiteX3" fmla="*/ 737303 w 737303"/>
                  <a:gd name="connsiteY3" fmla="*/ 108014 h 4248472"/>
                  <a:gd name="connsiteX4" fmla="*/ 737303 w 737303"/>
                  <a:gd name="connsiteY4" fmla="*/ 4140458 h 4248472"/>
                  <a:gd name="connsiteX5" fmla="*/ 629289 w 737303"/>
                  <a:gd name="connsiteY5" fmla="*/ 4248472 h 4248472"/>
                  <a:gd name="connsiteX6" fmla="*/ 59132 w 737303"/>
                  <a:gd name="connsiteY6" fmla="*/ 4248472 h 4248472"/>
                  <a:gd name="connsiteX7" fmla="*/ 89231 w 737303"/>
                  <a:gd name="connsiteY7" fmla="*/ 4140458 h 4248472"/>
                  <a:gd name="connsiteX8" fmla="*/ 89231 w 737303"/>
                  <a:gd name="connsiteY8" fmla="*/ 146114 h 424847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60114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36302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500"/>
                  <a:gd name="connsiteX1" fmla="*/ 12490 w 738285"/>
                  <a:gd name="connsiteY1" fmla="*/ 10 h 4248500"/>
                  <a:gd name="connsiteX2" fmla="*/ 630271 w 738285"/>
                  <a:gd name="connsiteY2" fmla="*/ 10 h 4248500"/>
                  <a:gd name="connsiteX3" fmla="*/ 738285 w 738285"/>
                  <a:gd name="connsiteY3" fmla="*/ 108024 h 4248500"/>
                  <a:gd name="connsiteX4" fmla="*/ 738285 w 738285"/>
                  <a:gd name="connsiteY4" fmla="*/ 4140468 h 4248500"/>
                  <a:gd name="connsiteX5" fmla="*/ 630271 w 738285"/>
                  <a:gd name="connsiteY5" fmla="*/ 4248482 h 4248500"/>
                  <a:gd name="connsiteX6" fmla="*/ 36302 w 738285"/>
                  <a:gd name="connsiteY6" fmla="*/ 4248482 h 4248500"/>
                  <a:gd name="connsiteX7" fmla="*/ 90213 w 738285"/>
                  <a:gd name="connsiteY7" fmla="*/ 4140468 h 4248500"/>
                  <a:gd name="connsiteX8" fmla="*/ 90213 w 738285"/>
                  <a:gd name="connsiteY8" fmla="*/ 146124 h 42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anchor="ctr"/>
              <a:lstStyle/>
              <a:p>
                <a:pPr algn="ctr" eaLnBrk="1" fontAlgn="auto" hangingPunct="1">
                  <a:spcBef>
                    <a:spcPts val="0"/>
                  </a:spcBef>
                  <a:spcAft>
                    <a:spcPts val="0"/>
                  </a:spcAft>
                  <a:defRPr/>
                </a:pPr>
                <a:r>
                  <a:rPr lang="en-US" altLang="zh-CN" sz="1600" dirty="0">
                    <a:solidFill>
                      <a:schemeClr val="bg1"/>
                    </a:solidFill>
                    <a:latin typeface="Athelas" panose="02000503000000020003" pitchFamily="2" charset="77"/>
                    <a:ea typeface="微软雅黑" panose="020B0503020204020204" pitchFamily="34" charset="-122"/>
                  </a:rPr>
                  <a:t>June</a:t>
                </a:r>
                <a:endParaRPr lang="zh-CN" altLang="en-US" sz="1600" dirty="0">
                  <a:solidFill>
                    <a:schemeClr val="bg1"/>
                  </a:solidFill>
                  <a:latin typeface="Athelas" panose="02000503000000020003" pitchFamily="2" charset="77"/>
                  <a:ea typeface="微软雅黑" panose="020B0503020204020204" pitchFamily="34" charset="-122"/>
                </a:endParaRPr>
              </a:p>
            </p:txBody>
          </p:sp>
        </p:grpSp>
        <p:grpSp>
          <p:nvGrpSpPr>
            <p:cNvPr id="73" name="Group 72">
              <a:extLst>
                <a:ext uri="{FF2B5EF4-FFF2-40B4-BE49-F238E27FC236}">
                  <a16:creationId xmlns:a16="http://schemas.microsoft.com/office/drawing/2014/main" id="{8E728507-5ACA-8242-B457-67FE818C8D5B}"/>
                </a:ext>
              </a:extLst>
            </p:cNvPr>
            <p:cNvGrpSpPr/>
            <p:nvPr/>
          </p:nvGrpSpPr>
          <p:grpSpPr>
            <a:xfrm>
              <a:off x="5890052" y="4122797"/>
              <a:ext cx="4678407" cy="2412205"/>
              <a:chOff x="855388" y="1212867"/>
              <a:chExt cx="8810799" cy="4542883"/>
            </a:xfrm>
          </p:grpSpPr>
          <p:sp>
            <p:nvSpPr>
              <p:cNvPr id="74" name="椭圆 16">
                <a:extLst>
                  <a:ext uri="{FF2B5EF4-FFF2-40B4-BE49-F238E27FC236}">
                    <a16:creationId xmlns:a16="http://schemas.microsoft.com/office/drawing/2014/main" id="{349AC3C2-B3A9-974E-BCDB-B371CD5CDFB4}"/>
                  </a:ext>
                </a:extLst>
              </p:cNvPr>
              <p:cNvSpPr/>
              <p:nvPr/>
            </p:nvSpPr>
            <p:spPr>
              <a:xfrm>
                <a:off x="1161775" y="5521097"/>
                <a:ext cx="95250" cy="229960"/>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thelas" panose="02000503000000020003" pitchFamily="2" charset="77"/>
                </a:endParaRPr>
              </a:p>
            </p:txBody>
          </p:sp>
          <p:sp>
            <p:nvSpPr>
              <p:cNvPr id="75" name="椭圆 17">
                <a:extLst>
                  <a:ext uri="{FF2B5EF4-FFF2-40B4-BE49-F238E27FC236}">
                    <a16:creationId xmlns:a16="http://schemas.microsoft.com/office/drawing/2014/main" id="{74268948-7CC8-B446-ABA4-D213B0F58E5A}"/>
                  </a:ext>
                </a:extLst>
              </p:cNvPr>
              <p:cNvSpPr/>
              <p:nvPr/>
            </p:nvSpPr>
            <p:spPr>
              <a:xfrm>
                <a:off x="1180604" y="1217560"/>
                <a:ext cx="96837" cy="229959"/>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thelas" panose="02000503000000020003" pitchFamily="2" charset="77"/>
                </a:endParaRPr>
              </a:p>
            </p:txBody>
          </p:sp>
          <p:sp>
            <p:nvSpPr>
              <p:cNvPr id="76" name="矩形 11">
                <a:extLst>
                  <a:ext uri="{FF2B5EF4-FFF2-40B4-BE49-F238E27FC236}">
                    <a16:creationId xmlns:a16="http://schemas.microsoft.com/office/drawing/2014/main" id="{17C5D0A0-CC51-9F4A-823F-92432688AF15}"/>
                  </a:ext>
                </a:extLst>
              </p:cNvPr>
              <p:cNvSpPr/>
              <p:nvPr/>
            </p:nvSpPr>
            <p:spPr>
              <a:xfrm>
                <a:off x="855388" y="1381817"/>
                <a:ext cx="8810799" cy="4237833"/>
              </a:xfrm>
              <a:prstGeom prst="rect">
                <a:avLst/>
              </a:prstGeom>
              <a:solidFill>
                <a:srgbClr val="002060"/>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4248000" rIns="252000" anchor="ctr"/>
              <a:lstStyle/>
              <a:p>
                <a:pPr algn="ctr" eaLnBrk="1" fontAlgn="auto" hangingPunct="1">
                  <a:lnSpc>
                    <a:spcPct val="130000"/>
                  </a:lnSpc>
                  <a:spcBef>
                    <a:spcPts val="600"/>
                  </a:spcBef>
                  <a:spcAft>
                    <a:spcPts val="600"/>
                  </a:spcAft>
                  <a:defRPr/>
                </a:pPr>
                <a:endParaRPr lang="zh-CN" altLang="en-US" sz="1400" dirty="0">
                  <a:solidFill>
                    <a:schemeClr val="bg1">
                      <a:lumMod val="65000"/>
                    </a:schemeClr>
                  </a:solidFill>
                  <a:latin typeface="Athelas" panose="02000503000000020003" pitchFamily="2" charset="77"/>
                </a:endParaRPr>
              </a:p>
            </p:txBody>
          </p:sp>
          <p:pic>
            <p:nvPicPr>
              <p:cNvPr id="77" name="Picture 2">
                <a:extLst>
                  <a:ext uri="{FF2B5EF4-FFF2-40B4-BE49-F238E27FC236}">
                    <a16:creationId xmlns:a16="http://schemas.microsoft.com/office/drawing/2014/main" id="{25BFE42D-E699-6A44-B81E-87C8FAA28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86" y="1575822"/>
                <a:ext cx="7249197" cy="3849823"/>
              </a:xfrm>
              <a:prstGeom prst="rect">
                <a:avLst/>
              </a:prstGeom>
              <a:noFill/>
              <a:extLst>
                <a:ext uri="{909E8E84-426E-40DD-AFC4-6F175D3DCCD1}">
                  <a14:hiddenFill xmlns:a14="http://schemas.microsoft.com/office/drawing/2010/main">
                    <a:solidFill>
                      <a:srgbClr val="FFFFFF"/>
                    </a:solidFill>
                  </a14:hiddenFill>
                </a:ext>
              </a:extLst>
            </p:spPr>
          </p:pic>
          <p:sp>
            <p:nvSpPr>
              <p:cNvPr id="78" name="圆角矩形 15">
                <a:extLst>
                  <a:ext uri="{FF2B5EF4-FFF2-40B4-BE49-F238E27FC236}">
                    <a16:creationId xmlns:a16="http://schemas.microsoft.com/office/drawing/2014/main" id="{4EE4912F-644B-5948-B793-30B84271BCA6}"/>
                  </a:ext>
                </a:extLst>
              </p:cNvPr>
              <p:cNvSpPr/>
              <p:nvPr/>
            </p:nvSpPr>
            <p:spPr>
              <a:xfrm>
                <a:off x="1187175" y="1212867"/>
                <a:ext cx="492125" cy="4542883"/>
              </a:xfrm>
              <a:custGeom>
                <a:avLst/>
                <a:gdLst>
                  <a:gd name="connsiteX0" fmla="*/ 0 w 648072"/>
                  <a:gd name="connsiteY0" fmla="*/ 108014 h 4248472"/>
                  <a:gd name="connsiteX1" fmla="*/ 108014 w 648072"/>
                  <a:gd name="connsiteY1" fmla="*/ 0 h 4248472"/>
                  <a:gd name="connsiteX2" fmla="*/ 540058 w 648072"/>
                  <a:gd name="connsiteY2" fmla="*/ 0 h 4248472"/>
                  <a:gd name="connsiteX3" fmla="*/ 648072 w 648072"/>
                  <a:gd name="connsiteY3" fmla="*/ 108014 h 4248472"/>
                  <a:gd name="connsiteX4" fmla="*/ 648072 w 648072"/>
                  <a:gd name="connsiteY4" fmla="*/ 4140458 h 4248472"/>
                  <a:gd name="connsiteX5" fmla="*/ 540058 w 648072"/>
                  <a:gd name="connsiteY5" fmla="*/ 4248472 h 4248472"/>
                  <a:gd name="connsiteX6" fmla="*/ 108014 w 648072"/>
                  <a:gd name="connsiteY6" fmla="*/ 4248472 h 4248472"/>
                  <a:gd name="connsiteX7" fmla="*/ 0 w 648072"/>
                  <a:gd name="connsiteY7" fmla="*/ 4140458 h 4248472"/>
                  <a:gd name="connsiteX8" fmla="*/ 0 w 648072"/>
                  <a:gd name="connsiteY8" fmla="*/ 108014 h 4248472"/>
                  <a:gd name="connsiteX0" fmla="*/ 50562 w 698634"/>
                  <a:gd name="connsiteY0" fmla="*/ 108014 h 4248472"/>
                  <a:gd name="connsiteX1" fmla="*/ 158576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50562 w 698634"/>
                  <a:gd name="connsiteY0" fmla="*/ 108014 h 4248472"/>
                  <a:gd name="connsiteX1" fmla="*/ 29988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62842 w 710914"/>
                  <a:gd name="connsiteY0" fmla="*/ 108014 h 4248472"/>
                  <a:gd name="connsiteX1" fmla="*/ 18456 w 710914"/>
                  <a:gd name="connsiteY1" fmla="*/ 0 h 4248472"/>
                  <a:gd name="connsiteX2" fmla="*/ 602900 w 710914"/>
                  <a:gd name="connsiteY2" fmla="*/ 0 h 4248472"/>
                  <a:gd name="connsiteX3" fmla="*/ 710914 w 710914"/>
                  <a:gd name="connsiteY3" fmla="*/ 108014 h 4248472"/>
                  <a:gd name="connsiteX4" fmla="*/ 710914 w 710914"/>
                  <a:gd name="connsiteY4" fmla="*/ 4140458 h 4248472"/>
                  <a:gd name="connsiteX5" fmla="*/ 602900 w 710914"/>
                  <a:gd name="connsiteY5" fmla="*/ 4248472 h 4248472"/>
                  <a:gd name="connsiteX6" fmla="*/ 32743 w 710914"/>
                  <a:gd name="connsiteY6" fmla="*/ 4248472 h 4248472"/>
                  <a:gd name="connsiteX7" fmla="*/ 62842 w 710914"/>
                  <a:gd name="connsiteY7" fmla="*/ 4140458 h 4248472"/>
                  <a:gd name="connsiteX8" fmla="*/ 62842 w 710914"/>
                  <a:gd name="connsiteY8" fmla="*/ 108014 h 4248472"/>
                  <a:gd name="connsiteX0" fmla="*/ 92736 w 740808"/>
                  <a:gd name="connsiteY0" fmla="*/ 108014 h 4248472"/>
                  <a:gd name="connsiteX1" fmla="*/ 15013 w 740808"/>
                  <a:gd name="connsiteY1" fmla="*/ 0 h 4248472"/>
                  <a:gd name="connsiteX2" fmla="*/ 632794 w 740808"/>
                  <a:gd name="connsiteY2" fmla="*/ 0 h 4248472"/>
                  <a:gd name="connsiteX3" fmla="*/ 740808 w 740808"/>
                  <a:gd name="connsiteY3" fmla="*/ 108014 h 4248472"/>
                  <a:gd name="connsiteX4" fmla="*/ 740808 w 740808"/>
                  <a:gd name="connsiteY4" fmla="*/ 4140458 h 4248472"/>
                  <a:gd name="connsiteX5" fmla="*/ 632794 w 740808"/>
                  <a:gd name="connsiteY5" fmla="*/ 4248472 h 4248472"/>
                  <a:gd name="connsiteX6" fmla="*/ 62637 w 740808"/>
                  <a:gd name="connsiteY6" fmla="*/ 4248472 h 4248472"/>
                  <a:gd name="connsiteX7" fmla="*/ 92736 w 740808"/>
                  <a:gd name="connsiteY7" fmla="*/ 4140458 h 4248472"/>
                  <a:gd name="connsiteX8" fmla="*/ 92736 w 740808"/>
                  <a:gd name="connsiteY8" fmla="*/ 108014 h 4248472"/>
                  <a:gd name="connsiteX0" fmla="*/ 89231 w 737303"/>
                  <a:gd name="connsiteY0" fmla="*/ 108464 h 4248922"/>
                  <a:gd name="connsiteX1" fmla="*/ 11508 w 737303"/>
                  <a:gd name="connsiteY1" fmla="*/ 450 h 4248922"/>
                  <a:gd name="connsiteX2" fmla="*/ 629289 w 737303"/>
                  <a:gd name="connsiteY2" fmla="*/ 450 h 4248922"/>
                  <a:gd name="connsiteX3" fmla="*/ 737303 w 737303"/>
                  <a:gd name="connsiteY3" fmla="*/ 108464 h 4248922"/>
                  <a:gd name="connsiteX4" fmla="*/ 737303 w 737303"/>
                  <a:gd name="connsiteY4" fmla="*/ 4140908 h 4248922"/>
                  <a:gd name="connsiteX5" fmla="*/ 629289 w 737303"/>
                  <a:gd name="connsiteY5" fmla="*/ 4248922 h 4248922"/>
                  <a:gd name="connsiteX6" fmla="*/ 59132 w 737303"/>
                  <a:gd name="connsiteY6" fmla="*/ 4248922 h 4248922"/>
                  <a:gd name="connsiteX7" fmla="*/ 89231 w 737303"/>
                  <a:gd name="connsiteY7" fmla="*/ 4140908 h 4248922"/>
                  <a:gd name="connsiteX8" fmla="*/ 89231 w 737303"/>
                  <a:gd name="connsiteY8" fmla="*/ 108464 h 4248922"/>
                  <a:gd name="connsiteX0" fmla="*/ 89231 w 737303"/>
                  <a:gd name="connsiteY0" fmla="*/ 146114 h 4248472"/>
                  <a:gd name="connsiteX1" fmla="*/ 11508 w 737303"/>
                  <a:gd name="connsiteY1" fmla="*/ 0 h 4248472"/>
                  <a:gd name="connsiteX2" fmla="*/ 629289 w 737303"/>
                  <a:gd name="connsiteY2" fmla="*/ 0 h 4248472"/>
                  <a:gd name="connsiteX3" fmla="*/ 737303 w 737303"/>
                  <a:gd name="connsiteY3" fmla="*/ 108014 h 4248472"/>
                  <a:gd name="connsiteX4" fmla="*/ 737303 w 737303"/>
                  <a:gd name="connsiteY4" fmla="*/ 4140458 h 4248472"/>
                  <a:gd name="connsiteX5" fmla="*/ 629289 w 737303"/>
                  <a:gd name="connsiteY5" fmla="*/ 4248472 h 4248472"/>
                  <a:gd name="connsiteX6" fmla="*/ 59132 w 737303"/>
                  <a:gd name="connsiteY6" fmla="*/ 4248472 h 4248472"/>
                  <a:gd name="connsiteX7" fmla="*/ 89231 w 737303"/>
                  <a:gd name="connsiteY7" fmla="*/ 4140458 h 4248472"/>
                  <a:gd name="connsiteX8" fmla="*/ 89231 w 737303"/>
                  <a:gd name="connsiteY8" fmla="*/ 146114 h 424847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60114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36302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500"/>
                  <a:gd name="connsiteX1" fmla="*/ 12490 w 738285"/>
                  <a:gd name="connsiteY1" fmla="*/ 10 h 4248500"/>
                  <a:gd name="connsiteX2" fmla="*/ 630271 w 738285"/>
                  <a:gd name="connsiteY2" fmla="*/ 10 h 4248500"/>
                  <a:gd name="connsiteX3" fmla="*/ 738285 w 738285"/>
                  <a:gd name="connsiteY3" fmla="*/ 108024 h 4248500"/>
                  <a:gd name="connsiteX4" fmla="*/ 738285 w 738285"/>
                  <a:gd name="connsiteY4" fmla="*/ 4140468 h 4248500"/>
                  <a:gd name="connsiteX5" fmla="*/ 630271 w 738285"/>
                  <a:gd name="connsiteY5" fmla="*/ 4248482 h 4248500"/>
                  <a:gd name="connsiteX6" fmla="*/ 36302 w 738285"/>
                  <a:gd name="connsiteY6" fmla="*/ 4248482 h 4248500"/>
                  <a:gd name="connsiteX7" fmla="*/ 90213 w 738285"/>
                  <a:gd name="connsiteY7" fmla="*/ 4140468 h 4248500"/>
                  <a:gd name="connsiteX8" fmla="*/ 90213 w 738285"/>
                  <a:gd name="connsiteY8" fmla="*/ 146124 h 42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anchor="ctr"/>
              <a:lstStyle/>
              <a:p>
                <a:pPr algn="ctr" eaLnBrk="1" fontAlgn="auto" hangingPunct="1">
                  <a:spcBef>
                    <a:spcPts val="0"/>
                  </a:spcBef>
                  <a:spcAft>
                    <a:spcPts val="0"/>
                  </a:spcAft>
                  <a:defRPr/>
                </a:pPr>
                <a:r>
                  <a:rPr lang="en-US" altLang="zh-CN" sz="1600" dirty="0">
                    <a:solidFill>
                      <a:schemeClr val="bg1"/>
                    </a:solidFill>
                    <a:latin typeface="Athelas" panose="02000503000000020003" pitchFamily="2" charset="77"/>
                    <a:ea typeface="微软雅黑" panose="020B0503020204020204" pitchFamily="34" charset="-122"/>
                  </a:rPr>
                  <a:t>December</a:t>
                </a:r>
                <a:endParaRPr lang="zh-CN" altLang="en-US" sz="1600" dirty="0">
                  <a:solidFill>
                    <a:schemeClr val="bg1"/>
                  </a:solidFill>
                  <a:latin typeface="Athelas" panose="02000503000000020003" pitchFamily="2" charset="77"/>
                  <a:ea typeface="微软雅黑" panose="020B0503020204020204" pitchFamily="34" charset="-122"/>
                </a:endParaRPr>
              </a:p>
            </p:txBody>
          </p:sp>
        </p:grpSp>
        <p:grpSp>
          <p:nvGrpSpPr>
            <p:cNvPr id="79" name="Group 78">
              <a:extLst>
                <a:ext uri="{FF2B5EF4-FFF2-40B4-BE49-F238E27FC236}">
                  <a16:creationId xmlns:a16="http://schemas.microsoft.com/office/drawing/2014/main" id="{58007A36-515E-694B-A35A-FAF2A2525E5B}"/>
                </a:ext>
              </a:extLst>
            </p:cNvPr>
            <p:cNvGrpSpPr/>
            <p:nvPr/>
          </p:nvGrpSpPr>
          <p:grpSpPr>
            <a:xfrm>
              <a:off x="5890052" y="1569172"/>
              <a:ext cx="4678407" cy="2412205"/>
              <a:chOff x="855388" y="1212867"/>
              <a:chExt cx="8810799" cy="4542883"/>
            </a:xfrm>
          </p:grpSpPr>
          <p:sp>
            <p:nvSpPr>
              <p:cNvPr id="80" name="椭圆 16">
                <a:extLst>
                  <a:ext uri="{FF2B5EF4-FFF2-40B4-BE49-F238E27FC236}">
                    <a16:creationId xmlns:a16="http://schemas.microsoft.com/office/drawing/2014/main" id="{7BE7274B-781A-0A49-BB55-79247249E418}"/>
                  </a:ext>
                </a:extLst>
              </p:cNvPr>
              <p:cNvSpPr/>
              <p:nvPr/>
            </p:nvSpPr>
            <p:spPr>
              <a:xfrm>
                <a:off x="1161775" y="5521097"/>
                <a:ext cx="95250" cy="229960"/>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thelas" panose="02000503000000020003" pitchFamily="2" charset="77"/>
                </a:endParaRPr>
              </a:p>
            </p:txBody>
          </p:sp>
          <p:sp>
            <p:nvSpPr>
              <p:cNvPr id="81" name="椭圆 17">
                <a:extLst>
                  <a:ext uri="{FF2B5EF4-FFF2-40B4-BE49-F238E27FC236}">
                    <a16:creationId xmlns:a16="http://schemas.microsoft.com/office/drawing/2014/main" id="{C58A6653-BA69-3840-9B11-9AB21959243C}"/>
                  </a:ext>
                </a:extLst>
              </p:cNvPr>
              <p:cNvSpPr/>
              <p:nvPr/>
            </p:nvSpPr>
            <p:spPr>
              <a:xfrm>
                <a:off x="1180604" y="1217560"/>
                <a:ext cx="96837" cy="229959"/>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thelas" panose="02000503000000020003" pitchFamily="2" charset="77"/>
                </a:endParaRPr>
              </a:p>
            </p:txBody>
          </p:sp>
          <p:sp>
            <p:nvSpPr>
              <p:cNvPr id="82" name="矩形 11">
                <a:extLst>
                  <a:ext uri="{FF2B5EF4-FFF2-40B4-BE49-F238E27FC236}">
                    <a16:creationId xmlns:a16="http://schemas.microsoft.com/office/drawing/2014/main" id="{F20A2AF9-5E67-3D42-BFF6-64B0578B8476}"/>
                  </a:ext>
                </a:extLst>
              </p:cNvPr>
              <p:cNvSpPr/>
              <p:nvPr/>
            </p:nvSpPr>
            <p:spPr>
              <a:xfrm>
                <a:off x="855388" y="1381817"/>
                <a:ext cx="8810799" cy="4237833"/>
              </a:xfrm>
              <a:prstGeom prst="rect">
                <a:avLst/>
              </a:prstGeom>
              <a:solidFill>
                <a:srgbClr val="002060"/>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4248000" rIns="252000" anchor="ctr"/>
              <a:lstStyle/>
              <a:p>
                <a:pPr algn="ctr" eaLnBrk="1" fontAlgn="auto" hangingPunct="1">
                  <a:lnSpc>
                    <a:spcPct val="130000"/>
                  </a:lnSpc>
                  <a:spcBef>
                    <a:spcPts val="600"/>
                  </a:spcBef>
                  <a:spcAft>
                    <a:spcPts val="600"/>
                  </a:spcAft>
                  <a:defRPr/>
                </a:pPr>
                <a:endParaRPr lang="zh-CN" altLang="en-US" sz="1400" dirty="0">
                  <a:solidFill>
                    <a:schemeClr val="bg1">
                      <a:lumMod val="65000"/>
                    </a:schemeClr>
                  </a:solidFill>
                  <a:latin typeface="Athelas" panose="02000503000000020003" pitchFamily="2" charset="77"/>
                </a:endParaRPr>
              </a:p>
            </p:txBody>
          </p:sp>
          <p:pic>
            <p:nvPicPr>
              <p:cNvPr id="83" name="Picture 2">
                <a:extLst>
                  <a:ext uri="{FF2B5EF4-FFF2-40B4-BE49-F238E27FC236}">
                    <a16:creationId xmlns:a16="http://schemas.microsoft.com/office/drawing/2014/main" id="{A1E16AB2-F091-714E-872A-8A9E01B7C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86" y="1575822"/>
                <a:ext cx="7249197" cy="3849823"/>
              </a:xfrm>
              <a:prstGeom prst="rect">
                <a:avLst/>
              </a:prstGeom>
              <a:noFill/>
              <a:extLst>
                <a:ext uri="{909E8E84-426E-40DD-AFC4-6F175D3DCCD1}">
                  <a14:hiddenFill xmlns:a14="http://schemas.microsoft.com/office/drawing/2010/main">
                    <a:solidFill>
                      <a:srgbClr val="FFFFFF"/>
                    </a:solidFill>
                  </a14:hiddenFill>
                </a:ext>
              </a:extLst>
            </p:spPr>
          </p:pic>
          <p:sp>
            <p:nvSpPr>
              <p:cNvPr id="84" name="圆角矩形 15">
                <a:extLst>
                  <a:ext uri="{FF2B5EF4-FFF2-40B4-BE49-F238E27FC236}">
                    <a16:creationId xmlns:a16="http://schemas.microsoft.com/office/drawing/2014/main" id="{36332569-E032-9344-B245-BD9C1F148708}"/>
                  </a:ext>
                </a:extLst>
              </p:cNvPr>
              <p:cNvSpPr/>
              <p:nvPr/>
            </p:nvSpPr>
            <p:spPr>
              <a:xfrm>
                <a:off x="1187175" y="1212867"/>
                <a:ext cx="492125" cy="4542883"/>
              </a:xfrm>
              <a:custGeom>
                <a:avLst/>
                <a:gdLst>
                  <a:gd name="connsiteX0" fmla="*/ 0 w 648072"/>
                  <a:gd name="connsiteY0" fmla="*/ 108014 h 4248472"/>
                  <a:gd name="connsiteX1" fmla="*/ 108014 w 648072"/>
                  <a:gd name="connsiteY1" fmla="*/ 0 h 4248472"/>
                  <a:gd name="connsiteX2" fmla="*/ 540058 w 648072"/>
                  <a:gd name="connsiteY2" fmla="*/ 0 h 4248472"/>
                  <a:gd name="connsiteX3" fmla="*/ 648072 w 648072"/>
                  <a:gd name="connsiteY3" fmla="*/ 108014 h 4248472"/>
                  <a:gd name="connsiteX4" fmla="*/ 648072 w 648072"/>
                  <a:gd name="connsiteY4" fmla="*/ 4140458 h 4248472"/>
                  <a:gd name="connsiteX5" fmla="*/ 540058 w 648072"/>
                  <a:gd name="connsiteY5" fmla="*/ 4248472 h 4248472"/>
                  <a:gd name="connsiteX6" fmla="*/ 108014 w 648072"/>
                  <a:gd name="connsiteY6" fmla="*/ 4248472 h 4248472"/>
                  <a:gd name="connsiteX7" fmla="*/ 0 w 648072"/>
                  <a:gd name="connsiteY7" fmla="*/ 4140458 h 4248472"/>
                  <a:gd name="connsiteX8" fmla="*/ 0 w 648072"/>
                  <a:gd name="connsiteY8" fmla="*/ 108014 h 4248472"/>
                  <a:gd name="connsiteX0" fmla="*/ 50562 w 698634"/>
                  <a:gd name="connsiteY0" fmla="*/ 108014 h 4248472"/>
                  <a:gd name="connsiteX1" fmla="*/ 158576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50562 w 698634"/>
                  <a:gd name="connsiteY0" fmla="*/ 108014 h 4248472"/>
                  <a:gd name="connsiteX1" fmla="*/ 29988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62842 w 710914"/>
                  <a:gd name="connsiteY0" fmla="*/ 108014 h 4248472"/>
                  <a:gd name="connsiteX1" fmla="*/ 18456 w 710914"/>
                  <a:gd name="connsiteY1" fmla="*/ 0 h 4248472"/>
                  <a:gd name="connsiteX2" fmla="*/ 602900 w 710914"/>
                  <a:gd name="connsiteY2" fmla="*/ 0 h 4248472"/>
                  <a:gd name="connsiteX3" fmla="*/ 710914 w 710914"/>
                  <a:gd name="connsiteY3" fmla="*/ 108014 h 4248472"/>
                  <a:gd name="connsiteX4" fmla="*/ 710914 w 710914"/>
                  <a:gd name="connsiteY4" fmla="*/ 4140458 h 4248472"/>
                  <a:gd name="connsiteX5" fmla="*/ 602900 w 710914"/>
                  <a:gd name="connsiteY5" fmla="*/ 4248472 h 4248472"/>
                  <a:gd name="connsiteX6" fmla="*/ 32743 w 710914"/>
                  <a:gd name="connsiteY6" fmla="*/ 4248472 h 4248472"/>
                  <a:gd name="connsiteX7" fmla="*/ 62842 w 710914"/>
                  <a:gd name="connsiteY7" fmla="*/ 4140458 h 4248472"/>
                  <a:gd name="connsiteX8" fmla="*/ 62842 w 710914"/>
                  <a:gd name="connsiteY8" fmla="*/ 108014 h 4248472"/>
                  <a:gd name="connsiteX0" fmla="*/ 92736 w 740808"/>
                  <a:gd name="connsiteY0" fmla="*/ 108014 h 4248472"/>
                  <a:gd name="connsiteX1" fmla="*/ 15013 w 740808"/>
                  <a:gd name="connsiteY1" fmla="*/ 0 h 4248472"/>
                  <a:gd name="connsiteX2" fmla="*/ 632794 w 740808"/>
                  <a:gd name="connsiteY2" fmla="*/ 0 h 4248472"/>
                  <a:gd name="connsiteX3" fmla="*/ 740808 w 740808"/>
                  <a:gd name="connsiteY3" fmla="*/ 108014 h 4248472"/>
                  <a:gd name="connsiteX4" fmla="*/ 740808 w 740808"/>
                  <a:gd name="connsiteY4" fmla="*/ 4140458 h 4248472"/>
                  <a:gd name="connsiteX5" fmla="*/ 632794 w 740808"/>
                  <a:gd name="connsiteY5" fmla="*/ 4248472 h 4248472"/>
                  <a:gd name="connsiteX6" fmla="*/ 62637 w 740808"/>
                  <a:gd name="connsiteY6" fmla="*/ 4248472 h 4248472"/>
                  <a:gd name="connsiteX7" fmla="*/ 92736 w 740808"/>
                  <a:gd name="connsiteY7" fmla="*/ 4140458 h 4248472"/>
                  <a:gd name="connsiteX8" fmla="*/ 92736 w 740808"/>
                  <a:gd name="connsiteY8" fmla="*/ 108014 h 4248472"/>
                  <a:gd name="connsiteX0" fmla="*/ 89231 w 737303"/>
                  <a:gd name="connsiteY0" fmla="*/ 108464 h 4248922"/>
                  <a:gd name="connsiteX1" fmla="*/ 11508 w 737303"/>
                  <a:gd name="connsiteY1" fmla="*/ 450 h 4248922"/>
                  <a:gd name="connsiteX2" fmla="*/ 629289 w 737303"/>
                  <a:gd name="connsiteY2" fmla="*/ 450 h 4248922"/>
                  <a:gd name="connsiteX3" fmla="*/ 737303 w 737303"/>
                  <a:gd name="connsiteY3" fmla="*/ 108464 h 4248922"/>
                  <a:gd name="connsiteX4" fmla="*/ 737303 w 737303"/>
                  <a:gd name="connsiteY4" fmla="*/ 4140908 h 4248922"/>
                  <a:gd name="connsiteX5" fmla="*/ 629289 w 737303"/>
                  <a:gd name="connsiteY5" fmla="*/ 4248922 h 4248922"/>
                  <a:gd name="connsiteX6" fmla="*/ 59132 w 737303"/>
                  <a:gd name="connsiteY6" fmla="*/ 4248922 h 4248922"/>
                  <a:gd name="connsiteX7" fmla="*/ 89231 w 737303"/>
                  <a:gd name="connsiteY7" fmla="*/ 4140908 h 4248922"/>
                  <a:gd name="connsiteX8" fmla="*/ 89231 w 737303"/>
                  <a:gd name="connsiteY8" fmla="*/ 108464 h 4248922"/>
                  <a:gd name="connsiteX0" fmla="*/ 89231 w 737303"/>
                  <a:gd name="connsiteY0" fmla="*/ 146114 h 4248472"/>
                  <a:gd name="connsiteX1" fmla="*/ 11508 w 737303"/>
                  <a:gd name="connsiteY1" fmla="*/ 0 h 4248472"/>
                  <a:gd name="connsiteX2" fmla="*/ 629289 w 737303"/>
                  <a:gd name="connsiteY2" fmla="*/ 0 h 4248472"/>
                  <a:gd name="connsiteX3" fmla="*/ 737303 w 737303"/>
                  <a:gd name="connsiteY3" fmla="*/ 108014 h 4248472"/>
                  <a:gd name="connsiteX4" fmla="*/ 737303 w 737303"/>
                  <a:gd name="connsiteY4" fmla="*/ 4140458 h 4248472"/>
                  <a:gd name="connsiteX5" fmla="*/ 629289 w 737303"/>
                  <a:gd name="connsiteY5" fmla="*/ 4248472 h 4248472"/>
                  <a:gd name="connsiteX6" fmla="*/ 59132 w 737303"/>
                  <a:gd name="connsiteY6" fmla="*/ 4248472 h 4248472"/>
                  <a:gd name="connsiteX7" fmla="*/ 89231 w 737303"/>
                  <a:gd name="connsiteY7" fmla="*/ 4140458 h 4248472"/>
                  <a:gd name="connsiteX8" fmla="*/ 89231 w 737303"/>
                  <a:gd name="connsiteY8" fmla="*/ 146114 h 424847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60114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36302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500"/>
                  <a:gd name="connsiteX1" fmla="*/ 12490 w 738285"/>
                  <a:gd name="connsiteY1" fmla="*/ 10 h 4248500"/>
                  <a:gd name="connsiteX2" fmla="*/ 630271 w 738285"/>
                  <a:gd name="connsiteY2" fmla="*/ 10 h 4248500"/>
                  <a:gd name="connsiteX3" fmla="*/ 738285 w 738285"/>
                  <a:gd name="connsiteY3" fmla="*/ 108024 h 4248500"/>
                  <a:gd name="connsiteX4" fmla="*/ 738285 w 738285"/>
                  <a:gd name="connsiteY4" fmla="*/ 4140468 h 4248500"/>
                  <a:gd name="connsiteX5" fmla="*/ 630271 w 738285"/>
                  <a:gd name="connsiteY5" fmla="*/ 4248482 h 4248500"/>
                  <a:gd name="connsiteX6" fmla="*/ 36302 w 738285"/>
                  <a:gd name="connsiteY6" fmla="*/ 4248482 h 4248500"/>
                  <a:gd name="connsiteX7" fmla="*/ 90213 w 738285"/>
                  <a:gd name="connsiteY7" fmla="*/ 4140468 h 4248500"/>
                  <a:gd name="connsiteX8" fmla="*/ 90213 w 738285"/>
                  <a:gd name="connsiteY8" fmla="*/ 146124 h 42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anchor="ctr"/>
              <a:lstStyle/>
              <a:p>
                <a:pPr algn="ctr" eaLnBrk="1" fontAlgn="auto" hangingPunct="1">
                  <a:spcBef>
                    <a:spcPts val="0"/>
                  </a:spcBef>
                  <a:spcAft>
                    <a:spcPts val="0"/>
                  </a:spcAft>
                  <a:defRPr/>
                </a:pPr>
                <a:r>
                  <a:rPr lang="en-US" altLang="zh-CN" sz="1600" dirty="0">
                    <a:solidFill>
                      <a:schemeClr val="bg1"/>
                    </a:solidFill>
                    <a:latin typeface="Athelas" panose="02000503000000020003" pitchFamily="2" charset="77"/>
                    <a:ea typeface="微软雅黑" panose="020B0503020204020204" pitchFamily="34" charset="-122"/>
                  </a:rPr>
                  <a:t>August</a:t>
                </a:r>
                <a:endParaRPr lang="zh-CN" altLang="en-US" sz="1600" dirty="0">
                  <a:solidFill>
                    <a:schemeClr val="bg1"/>
                  </a:solidFill>
                  <a:latin typeface="Athelas" panose="02000503000000020003" pitchFamily="2" charset="77"/>
                  <a:ea typeface="微软雅黑" panose="020B0503020204020204" pitchFamily="34" charset="-122"/>
                </a:endParaRPr>
              </a:p>
            </p:txBody>
          </p:sp>
        </p:grpSp>
        <p:grpSp>
          <p:nvGrpSpPr>
            <p:cNvPr id="85" name="Group 84">
              <a:extLst>
                <a:ext uri="{FF2B5EF4-FFF2-40B4-BE49-F238E27FC236}">
                  <a16:creationId xmlns:a16="http://schemas.microsoft.com/office/drawing/2014/main" id="{66093A7A-1394-B249-99AA-1DBA6F05C0E2}"/>
                </a:ext>
              </a:extLst>
            </p:cNvPr>
            <p:cNvGrpSpPr/>
            <p:nvPr/>
          </p:nvGrpSpPr>
          <p:grpSpPr>
            <a:xfrm>
              <a:off x="943934" y="4125289"/>
              <a:ext cx="4678407" cy="2412205"/>
              <a:chOff x="855388" y="1212867"/>
              <a:chExt cx="8810799" cy="4542883"/>
            </a:xfrm>
          </p:grpSpPr>
          <p:sp>
            <p:nvSpPr>
              <p:cNvPr id="86" name="椭圆 16">
                <a:extLst>
                  <a:ext uri="{FF2B5EF4-FFF2-40B4-BE49-F238E27FC236}">
                    <a16:creationId xmlns:a16="http://schemas.microsoft.com/office/drawing/2014/main" id="{36747683-FBC1-A842-AE15-D5E2AD680AC5}"/>
                  </a:ext>
                </a:extLst>
              </p:cNvPr>
              <p:cNvSpPr/>
              <p:nvPr/>
            </p:nvSpPr>
            <p:spPr>
              <a:xfrm>
                <a:off x="1161775" y="5521097"/>
                <a:ext cx="95250" cy="229960"/>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thelas" panose="02000503000000020003" pitchFamily="2" charset="77"/>
                </a:endParaRPr>
              </a:p>
            </p:txBody>
          </p:sp>
          <p:sp>
            <p:nvSpPr>
              <p:cNvPr id="87" name="椭圆 17">
                <a:extLst>
                  <a:ext uri="{FF2B5EF4-FFF2-40B4-BE49-F238E27FC236}">
                    <a16:creationId xmlns:a16="http://schemas.microsoft.com/office/drawing/2014/main" id="{A73ECB52-9418-5944-8CEE-3D70ACF923A3}"/>
                  </a:ext>
                </a:extLst>
              </p:cNvPr>
              <p:cNvSpPr/>
              <p:nvPr/>
            </p:nvSpPr>
            <p:spPr>
              <a:xfrm>
                <a:off x="1180604" y="1217560"/>
                <a:ext cx="96837" cy="229959"/>
              </a:xfrm>
              <a:prstGeom prst="ellipse">
                <a:avLst/>
              </a:prstGeom>
              <a:solidFill>
                <a:schemeClr val="tx1">
                  <a:lumMod val="65000"/>
                  <a:lumOff val="3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thelas" panose="02000503000000020003" pitchFamily="2" charset="77"/>
                </a:endParaRPr>
              </a:p>
            </p:txBody>
          </p:sp>
          <p:sp>
            <p:nvSpPr>
              <p:cNvPr id="88" name="矩形 11">
                <a:extLst>
                  <a:ext uri="{FF2B5EF4-FFF2-40B4-BE49-F238E27FC236}">
                    <a16:creationId xmlns:a16="http://schemas.microsoft.com/office/drawing/2014/main" id="{3D6071C1-A662-F144-8006-354069EFF62B}"/>
                  </a:ext>
                </a:extLst>
              </p:cNvPr>
              <p:cNvSpPr/>
              <p:nvPr/>
            </p:nvSpPr>
            <p:spPr>
              <a:xfrm>
                <a:off x="855388" y="1381817"/>
                <a:ext cx="8810799" cy="4237833"/>
              </a:xfrm>
              <a:prstGeom prst="rect">
                <a:avLst/>
              </a:prstGeom>
              <a:solidFill>
                <a:srgbClr val="002060"/>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4248000" rIns="252000" anchor="ctr"/>
              <a:lstStyle/>
              <a:p>
                <a:pPr algn="ctr" eaLnBrk="1" fontAlgn="auto" hangingPunct="1">
                  <a:lnSpc>
                    <a:spcPct val="130000"/>
                  </a:lnSpc>
                  <a:spcBef>
                    <a:spcPts val="600"/>
                  </a:spcBef>
                  <a:spcAft>
                    <a:spcPts val="600"/>
                  </a:spcAft>
                  <a:defRPr/>
                </a:pPr>
                <a:endParaRPr lang="zh-CN" altLang="en-US" sz="1400" dirty="0">
                  <a:solidFill>
                    <a:schemeClr val="bg1">
                      <a:lumMod val="65000"/>
                    </a:schemeClr>
                  </a:solidFill>
                  <a:latin typeface="Athelas" panose="02000503000000020003" pitchFamily="2" charset="77"/>
                </a:endParaRPr>
              </a:p>
            </p:txBody>
          </p:sp>
          <p:pic>
            <p:nvPicPr>
              <p:cNvPr id="89" name="Picture 2">
                <a:extLst>
                  <a:ext uri="{FF2B5EF4-FFF2-40B4-BE49-F238E27FC236}">
                    <a16:creationId xmlns:a16="http://schemas.microsoft.com/office/drawing/2014/main" id="{51894C86-8907-E24F-BF62-7B59BEBD4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86" y="1575822"/>
                <a:ext cx="7249197" cy="3849823"/>
              </a:xfrm>
              <a:prstGeom prst="rect">
                <a:avLst/>
              </a:prstGeom>
              <a:noFill/>
              <a:extLst>
                <a:ext uri="{909E8E84-426E-40DD-AFC4-6F175D3DCCD1}">
                  <a14:hiddenFill xmlns:a14="http://schemas.microsoft.com/office/drawing/2010/main">
                    <a:solidFill>
                      <a:srgbClr val="FFFFFF"/>
                    </a:solidFill>
                  </a14:hiddenFill>
                </a:ext>
              </a:extLst>
            </p:spPr>
          </p:pic>
          <p:sp>
            <p:nvSpPr>
              <p:cNvPr id="90" name="圆角矩形 15">
                <a:extLst>
                  <a:ext uri="{FF2B5EF4-FFF2-40B4-BE49-F238E27FC236}">
                    <a16:creationId xmlns:a16="http://schemas.microsoft.com/office/drawing/2014/main" id="{5DB5EEF3-E9AB-2C4C-8473-B625B156F7D6}"/>
                  </a:ext>
                </a:extLst>
              </p:cNvPr>
              <p:cNvSpPr/>
              <p:nvPr/>
            </p:nvSpPr>
            <p:spPr>
              <a:xfrm>
                <a:off x="1187175" y="1212867"/>
                <a:ext cx="492125" cy="4542883"/>
              </a:xfrm>
              <a:custGeom>
                <a:avLst/>
                <a:gdLst>
                  <a:gd name="connsiteX0" fmla="*/ 0 w 648072"/>
                  <a:gd name="connsiteY0" fmla="*/ 108014 h 4248472"/>
                  <a:gd name="connsiteX1" fmla="*/ 108014 w 648072"/>
                  <a:gd name="connsiteY1" fmla="*/ 0 h 4248472"/>
                  <a:gd name="connsiteX2" fmla="*/ 540058 w 648072"/>
                  <a:gd name="connsiteY2" fmla="*/ 0 h 4248472"/>
                  <a:gd name="connsiteX3" fmla="*/ 648072 w 648072"/>
                  <a:gd name="connsiteY3" fmla="*/ 108014 h 4248472"/>
                  <a:gd name="connsiteX4" fmla="*/ 648072 w 648072"/>
                  <a:gd name="connsiteY4" fmla="*/ 4140458 h 4248472"/>
                  <a:gd name="connsiteX5" fmla="*/ 540058 w 648072"/>
                  <a:gd name="connsiteY5" fmla="*/ 4248472 h 4248472"/>
                  <a:gd name="connsiteX6" fmla="*/ 108014 w 648072"/>
                  <a:gd name="connsiteY6" fmla="*/ 4248472 h 4248472"/>
                  <a:gd name="connsiteX7" fmla="*/ 0 w 648072"/>
                  <a:gd name="connsiteY7" fmla="*/ 4140458 h 4248472"/>
                  <a:gd name="connsiteX8" fmla="*/ 0 w 648072"/>
                  <a:gd name="connsiteY8" fmla="*/ 108014 h 4248472"/>
                  <a:gd name="connsiteX0" fmla="*/ 50562 w 698634"/>
                  <a:gd name="connsiteY0" fmla="*/ 108014 h 4248472"/>
                  <a:gd name="connsiteX1" fmla="*/ 158576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50562 w 698634"/>
                  <a:gd name="connsiteY0" fmla="*/ 108014 h 4248472"/>
                  <a:gd name="connsiteX1" fmla="*/ 29988 w 698634"/>
                  <a:gd name="connsiteY1" fmla="*/ 0 h 4248472"/>
                  <a:gd name="connsiteX2" fmla="*/ 590620 w 698634"/>
                  <a:gd name="connsiteY2" fmla="*/ 0 h 4248472"/>
                  <a:gd name="connsiteX3" fmla="*/ 698634 w 698634"/>
                  <a:gd name="connsiteY3" fmla="*/ 108014 h 4248472"/>
                  <a:gd name="connsiteX4" fmla="*/ 698634 w 698634"/>
                  <a:gd name="connsiteY4" fmla="*/ 4140458 h 4248472"/>
                  <a:gd name="connsiteX5" fmla="*/ 590620 w 698634"/>
                  <a:gd name="connsiteY5" fmla="*/ 4248472 h 4248472"/>
                  <a:gd name="connsiteX6" fmla="*/ 20463 w 698634"/>
                  <a:gd name="connsiteY6" fmla="*/ 4248472 h 4248472"/>
                  <a:gd name="connsiteX7" fmla="*/ 50562 w 698634"/>
                  <a:gd name="connsiteY7" fmla="*/ 4140458 h 4248472"/>
                  <a:gd name="connsiteX8" fmla="*/ 50562 w 698634"/>
                  <a:gd name="connsiteY8" fmla="*/ 108014 h 4248472"/>
                  <a:gd name="connsiteX0" fmla="*/ 62842 w 710914"/>
                  <a:gd name="connsiteY0" fmla="*/ 108014 h 4248472"/>
                  <a:gd name="connsiteX1" fmla="*/ 18456 w 710914"/>
                  <a:gd name="connsiteY1" fmla="*/ 0 h 4248472"/>
                  <a:gd name="connsiteX2" fmla="*/ 602900 w 710914"/>
                  <a:gd name="connsiteY2" fmla="*/ 0 h 4248472"/>
                  <a:gd name="connsiteX3" fmla="*/ 710914 w 710914"/>
                  <a:gd name="connsiteY3" fmla="*/ 108014 h 4248472"/>
                  <a:gd name="connsiteX4" fmla="*/ 710914 w 710914"/>
                  <a:gd name="connsiteY4" fmla="*/ 4140458 h 4248472"/>
                  <a:gd name="connsiteX5" fmla="*/ 602900 w 710914"/>
                  <a:gd name="connsiteY5" fmla="*/ 4248472 h 4248472"/>
                  <a:gd name="connsiteX6" fmla="*/ 32743 w 710914"/>
                  <a:gd name="connsiteY6" fmla="*/ 4248472 h 4248472"/>
                  <a:gd name="connsiteX7" fmla="*/ 62842 w 710914"/>
                  <a:gd name="connsiteY7" fmla="*/ 4140458 h 4248472"/>
                  <a:gd name="connsiteX8" fmla="*/ 62842 w 710914"/>
                  <a:gd name="connsiteY8" fmla="*/ 108014 h 4248472"/>
                  <a:gd name="connsiteX0" fmla="*/ 92736 w 740808"/>
                  <a:gd name="connsiteY0" fmla="*/ 108014 h 4248472"/>
                  <a:gd name="connsiteX1" fmla="*/ 15013 w 740808"/>
                  <a:gd name="connsiteY1" fmla="*/ 0 h 4248472"/>
                  <a:gd name="connsiteX2" fmla="*/ 632794 w 740808"/>
                  <a:gd name="connsiteY2" fmla="*/ 0 h 4248472"/>
                  <a:gd name="connsiteX3" fmla="*/ 740808 w 740808"/>
                  <a:gd name="connsiteY3" fmla="*/ 108014 h 4248472"/>
                  <a:gd name="connsiteX4" fmla="*/ 740808 w 740808"/>
                  <a:gd name="connsiteY4" fmla="*/ 4140458 h 4248472"/>
                  <a:gd name="connsiteX5" fmla="*/ 632794 w 740808"/>
                  <a:gd name="connsiteY5" fmla="*/ 4248472 h 4248472"/>
                  <a:gd name="connsiteX6" fmla="*/ 62637 w 740808"/>
                  <a:gd name="connsiteY6" fmla="*/ 4248472 h 4248472"/>
                  <a:gd name="connsiteX7" fmla="*/ 92736 w 740808"/>
                  <a:gd name="connsiteY7" fmla="*/ 4140458 h 4248472"/>
                  <a:gd name="connsiteX8" fmla="*/ 92736 w 740808"/>
                  <a:gd name="connsiteY8" fmla="*/ 108014 h 4248472"/>
                  <a:gd name="connsiteX0" fmla="*/ 89231 w 737303"/>
                  <a:gd name="connsiteY0" fmla="*/ 108464 h 4248922"/>
                  <a:gd name="connsiteX1" fmla="*/ 11508 w 737303"/>
                  <a:gd name="connsiteY1" fmla="*/ 450 h 4248922"/>
                  <a:gd name="connsiteX2" fmla="*/ 629289 w 737303"/>
                  <a:gd name="connsiteY2" fmla="*/ 450 h 4248922"/>
                  <a:gd name="connsiteX3" fmla="*/ 737303 w 737303"/>
                  <a:gd name="connsiteY3" fmla="*/ 108464 h 4248922"/>
                  <a:gd name="connsiteX4" fmla="*/ 737303 w 737303"/>
                  <a:gd name="connsiteY4" fmla="*/ 4140908 h 4248922"/>
                  <a:gd name="connsiteX5" fmla="*/ 629289 w 737303"/>
                  <a:gd name="connsiteY5" fmla="*/ 4248922 h 4248922"/>
                  <a:gd name="connsiteX6" fmla="*/ 59132 w 737303"/>
                  <a:gd name="connsiteY6" fmla="*/ 4248922 h 4248922"/>
                  <a:gd name="connsiteX7" fmla="*/ 89231 w 737303"/>
                  <a:gd name="connsiteY7" fmla="*/ 4140908 h 4248922"/>
                  <a:gd name="connsiteX8" fmla="*/ 89231 w 737303"/>
                  <a:gd name="connsiteY8" fmla="*/ 108464 h 4248922"/>
                  <a:gd name="connsiteX0" fmla="*/ 89231 w 737303"/>
                  <a:gd name="connsiteY0" fmla="*/ 146114 h 4248472"/>
                  <a:gd name="connsiteX1" fmla="*/ 11508 w 737303"/>
                  <a:gd name="connsiteY1" fmla="*/ 0 h 4248472"/>
                  <a:gd name="connsiteX2" fmla="*/ 629289 w 737303"/>
                  <a:gd name="connsiteY2" fmla="*/ 0 h 4248472"/>
                  <a:gd name="connsiteX3" fmla="*/ 737303 w 737303"/>
                  <a:gd name="connsiteY3" fmla="*/ 108014 h 4248472"/>
                  <a:gd name="connsiteX4" fmla="*/ 737303 w 737303"/>
                  <a:gd name="connsiteY4" fmla="*/ 4140458 h 4248472"/>
                  <a:gd name="connsiteX5" fmla="*/ 629289 w 737303"/>
                  <a:gd name="connsiteY5" fmla="*/ 4248472 h 4248472"/>
                  <a:gd name="connsiteX6" fmla="*/ 59132 w 737303"/>
                  <a:gd name="connsiteY6" fmla="*/ 4248472 h 4248472"/>
                  <a:gd name="connsiteX7" fmla="*/ 89231 w 737303"/>
                  <a:gd name="connsiteY7" fmla="*/ 4140458 h 4248472"/>
                  <a:gd name="connsiteX8" fmla="*/ 89231 w 737303"/>
                  <a:gd name="connsiteY8" fmla="*/ 146114 h 424847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60114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482"/>
                  <a:gd name="connsiteX1" fmla="*/ 12490 w 738285"/>
                  <a:gd name="connsiteY1" fmla="*/ 10 h 4248482"/>
                  <a:gd name="connsiteX2" fmla="*/ 630271 w 738285"/>
                  <a:gd name="connsiteY2" fmla="*/ 10 h 4248482"/>
                  <a:gd name="connsiteX3" fmla="*/ 738285 w 738285"/>
                  <a:gd name="connsiteY3" fmla="*/ 108024 h 4248482"/>
                  <a:gd name="connsiteX4" fmla="*/ 738285 w 738285"/>
                  <a:gd name="connsiteY4" fmla="*/ 4140468 h 4248482"/>
                  <a:gd name="connsiteX5" fmla="*/ 630271 w 738285"/>
                  <a:gd name="connsiteY5" fmla="*/ 4248482 h 4248482"/>
                  <a:gd name="connsiteX6" fmla="*/ 36302 w 738285"/>
                  <a:gd name="connsiteY6" fmla="*/ 4248482 h 4248482"/>
                  <a:gd name="connsiteX7" fmla="*/ 90213 w 738285"/>
                  <a:gd name="connsiteY7" fmla="*/ 4140468 h 4248482"/>
                  <a:gd name="connsiteX8" fmla="*/ 90213 w 738285"/>
                  <a:gd name="connsiteY8" fmla="*/ 146124 h 4248482"/>
                  <a:gd name="connsiteX0" fmla="*/ 90213 w 738285"/>
                  <a:gd name="connsiteY0" fmla="*/ 146124 h 4248500"/>
                  <a:gd name="connsiteX1" fmla="*/ 12490 w 738285"/>
                  <a:gd name="connsiteY1" fmla="*/ 10 h 4248500"/>
                  <a:gd name="connsiteX2" fmla="*/ 630271 w 738285"/>
                  <a:gd name="connsiteY2" fmla="*/ 10 h 4248500"/>
                  <a:gd name="connsiteX3" fmla="*/ 738285 w 738285"/>
                  <a:gd name="connsiteY3" fmla="*/ 108024 h 4248500"/>
                  <a:gd name="connsiteX4" fmla="*/ 738285 w 738285"/>
                  <a:gd name="connsiteY4" fmla="*/ 4140468 h 4248500"/>
                  <a:gd name="connsiteX5" fmla="*/ 630271 w 738285"/>
                  <a:gd name="connsiteY5" fmla="*/ 4248482 h 4248500"/>
                  <a:gd name="connsiteX6" fmla="*/ 36302 w 738285"/>
                  <a:gd name="connsiteY6" fmla="*/ 4248482 h 4248500"/>
                  <a:gd name="connsiteX7" fmla="*/ 90213 w 738285"/>
                  <a:gd name="connsiteY7" fmla="*/ 4140468 h 4248500"/>
                  <a:gd name="connsiteX8" fmla="*/ 90213 w 738285"/>
                  <a:gd name="connsiteY8" fmla="*/ 146124 h 424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85" h="4248500">
                    <a:moveTo>
                      <a:pt x="90213" y="146124"/>
                    </a:moveTo>
                    <a:cubicBezTo>
                      <a:pt x="128313" y="-4018"/>
                      <a:pt x="-47164" y="10"/>
                      <a:pt x="12490" y="10"/>
                    </a:cubicBezTo>
                    <a:lnTo>
                      <a:pt x="630271" y="10"/>
                    </a:lnTo>
                    <a:cubicBezTo>
                      <a:pt x="689925" y="10"/>
                      <a:pt x="738285" y="48370"/>
                      <a:pt x="738285" y="108024"/>
                    </a:cubicBezTo>
                    <a:lnTo>
                      <a:pt x="738285" y="4140468"/>
                    </a:lnTo>
                    <a:cubicBezTo>
                      <a:pt x="738285" y="4200122"/>
                      <a:pt x="689925" y="4248482"/>
                      <a:pt x="630271" y="4248482"/>
                    </a:cubicBezTo>
                    <a:lnTo>
                      <a:pt x="36302" y="4248482"/>
                    </a:lnTo>
                    <a:cubicBezTo>
                      <a:pt x="-23352" y="4248482"/>
                      <a:pt x="94976" y="4252509"/>
                      <a:pt x="90213" y="4140468"/>
                    </a:cubicBezTo>
                    <a:lnTo>
                      <a:pt x="90213" y="146124"/>
                    </a:lnTo>
                    <a:close/>
                  </a:path>
                </a:pathLst>
              </a:cu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anchor="ctr"/>
              <a:lstStyle/>
              <a:p>
                <a:pPr algn="ctr" eaLnBrk="1" fontAlgn="auto" hangingPunct="1">
                  <a:spcBef>
                    <a:spcPts val="0"/>
                  </a:spcBef>
                  <a:spcAft>
                    <a:spcPts val="0"/>
                  </a:spcAft>
                  <a:defRPr/>
                </a:pPr>
                <a:r>
                  <a:rPr lang="en-US" altLang="zh-CN" sz="1600" dirty="0">
                    <a:solidFill>
                      <a:schemeClr val="bg1"/>
                    </a:solidFill>
                    <a:latin typeface="Athelas" panose="02000503000000020003" pitchFamily="2" charset="77"/>
                    <a:ea typeface="微软雅黑" panose="020B0503020204020204" pitchFamily="34" charset="-122"/>
                  </a:rPr>
                  <a:t>September</a:t>
                </a:r>
                <a:endParaRPr lang="zh-CN" altLang="en-US" sz="1600" dirty="0">
                  <a:solidFill>
                    <a:schemeClr val="bg1"/>
                  </a:solidFill>
                  <a:latin typeface="Athelas" panose="02000503000000020003" pitchFamily="2" charset="77"/>
                  <a:ea typeface="微软雅黑" panose="020B0503020204020204" pitchFamily="34" charset="-122"/>
                </a:endParaRPr>
              </a:p>
            </p:txBody>
          </p:sp>
        </p:grpSp>
        <p:pic>
          <p:nvPicPr>
            <p:cNvPr id="91" name="Picture 2">
              <a:extLst>
                <a:ext uri="{FF2B5EF4-FFF2-40B4-BE49-F238E27FC236}">
                  <a16:creationId xmlns:a16="http://schemas.microsoft.com/office/drawing/2014/main" id="{47738886-02AD-B749-987B-70EA0FAE7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711" y="1768845"/>
              <a:ext cx="3801289" cy="203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a16="http://schemas.microsoft.com/office/drawing/2014/main" id="{C91E1B0E-6ACF-644A-95CA-8BE7AB3AD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593" y="4315521"/>
              <a:ext cx="3849219" cy="205249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a:extLst>
                <a:ext uri="{FF2B5EF4-FFF2-40B4-BE49-F238E27FC236}">
                  <a16:creationId xmlns:a16="http://schemas.microsoft.com/office/drawing/2014/main" id="{496BE49F-72F9-E84F-ADA1-F6DD0EB8EA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7185" y="4315521"/>
              <a:ext cx="3806566" cy="2044200"/>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Picture 2">
            <a:extLst>
              <a:ext uri="{FF2B5EF4-FFF2-40B4-BE49-F238E27FC236}">
                <a16:creationId xmlns:a16="http://schemas.microsoft.com/office/drawing/2014/main" id="{C82ABC30-71A1-B846-9C8B-4C9A7F71A9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4558" y="1409003"/>
            <a:ext cx="3711324" cy="187190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C73F02BB-6EB4-FC43-BF4A-B5327B2C16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3527" y="1409064"/>
            <a:ext cx="3727013" cy="1871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386259BE-8C0D-184D-91C1-F2F36D342F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9506" y="3749416"/>
            <a:ext cx="3736376" cy="188762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B70A3A4A-0982-9F4B-A437-FD20AB202B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8579" y="3744642"/>
            <a:ext cx="3689436" cy="1879996"/>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F026B41E-CCAB-E148-9B2E-D6E201FF6C50}"/>
              </a:ext>
            </a:extLst>
          </p:cNvPr>
          <p:cNvSpPr/>
          <p:nvPr/>
        </p:nvSpPr>
        <p:spPr>
          <a:xfrm>
            <a:off x="1257629" y="767547"/>
            <a:ext cx="8136892" cy="553998"/>
          </a:xfrm>
          <a:prstGeom prst="rect">
            <a:avLst/>
          </a:prstGeom>
        </p:spPr>
        <p:txBody>
          <a:bodyPr wrap="square">
            <a:spAutoFit/>
          </a:bodyPr>
          <a:lstStyle/>
          <a:p>
            <a:r>
              <a:rPr lang="en-US" sz="1600" dirty="0">
                <a:latin typeface="Segoe UI Symbol" panose="020B0502040204020203" pitchFamily="34" charset="0"/>
                <a:ea typeface="Segoe UI Symbol" panose="020B0502040204020203" pitchFamily="34" charset="0"/>
              </a:rPr>
              <a:t>Average duration of the trips by the starting PLZ regions</a:t>
            </a:r>
          </a:p>
          <a:p>
            <a:endParaRPr lang="en-CN" sz="1400" dirty="0">
              <a:latin typeface="Segoe UI Symbol" panose="020B0502040204020203" pitchFamily="34" charset="0"/>
              <a:ea typeface="Segoe UI Symbol" panose="020B0502040204020203" pitchFamily="34" charset="0"/>
            </a:endParaRPr>
          </a:p>
        </p:txBody>
      </p:sp>
      <p:sp>
        <p:nvSpPr>
          <p:cNvPr id="46" name="Rectangle 45">
            <a:extLst>
              <a:ext uri="{FF2B5EF4-FFF2-40B4-BE49-F238E27FC236}">
                <a16:creationId xmlns:a16="http://schemas.microsoft.com/office/drawing/2014/main" id="{C7151849-D9FA-D446-ACD6-C8266F4074BA}"/>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47" name="TextBox 46">
            <a:extLst>
              <a:ext uri="{FF2B5EF4-FFF2-40B4-BE49-F238E27FC236}">
                <a16:creationId xmlns:a16="http://schemas.microsoft.com/office/drawing/2014/main" id="{58B230DE-1E6F-BE4D-955A-43E7F1CAE00B}"/>
              </a:ext>
            </a:extLst>
          </p:cNvPr>
          <p:cNvSpPr txBox="1"/>
          <p:nvPr/>
        </p:nvSpPr>
        <p:spPr>
          <a:xfrm>
            <a:off x="1651175" y="6180157"/>
            <a:ext cx="9265422" cy="1200329"/>
          </a:xfrm>
          <a:prstGeom prst="rect">
            <a:avLst/>
          </a:prstGeom>
          <a:noFill/>
        </p:spPr>
        <p:txBody>
          <a:bodyPr wrap="none" rtlCol="0">
            <a:spAutoFit/>
          </a:bodyPr>
          <a:lstStyle/>
          <a:p>
            <a:r>
              <a:rPr lang="en-US" sz="1400" dirty="0">
                <a:latin typeface="Athelas" panose="02000503000000020003" pitchFamily="2" charset="77"/>
              </a:rPr>
              <a:t>The average duration of trips that started in the center regions were shorter than that of trips started in the border regions.</a:t>
            </a:r>
            <a:br>
              <a:rPr lang="en-US" sz="1400" dirty="0">
                <a:latin typeface="Athelas" panose="02000503000000020003" pitchFamily="2" charset="77"/>
              </a:rPr>
            </a:br>
            <a:r>
              <a:rPr lang="en-US" sz="1400" dirty="0">
                <a:latin typeface="Athelas" panose="02000503000000020003" pitchFamily="2" charset="77"/>
              </a:rPr>
              <a:t>We hypothesized that the region from which the trips started </a:t>
            </a:r>
            <a:r>
              <a:rPr lang="en-US" sz="1400" dirty="0">
                <a:solidFill>
                  <a:schemeClr val="accent1"/>
                </a:solidFill>
                <a:latin typeface="Athelas" panose="02000503000000020003" pitchFamily="2" charset="77"/>
              </a:rPr>
              <a:t>(Border_district) </a:t>
            </a:r>
            <a:r>
              <a:rPr lang="en-US" sz="1400" dirty="0">
                <a:latin typeface="Athelas" panose="02000503000000020003" pitchFamily="2" charset="77"/>
              </a:rPr>
              <a:t>could be a predictor for trip duration.</a:t>
            </a:r>
          </a:p>
          <a:p>
            <a:endParaRPr lang="en-US" sz="1400" dirty="0">
              <a:latin typeface="Athelas" panose="02000503000000020003" pitchFamily="2" charset="77"/>
            </a:endParaRPr>
          </a:p>
          <a:p>
            <a:endParaRPr lang="en-US" sz="1400" dirty="0">
              <a:latin typeface="Athelas" panose="02000503000000020003" pitchFamily="2" charset="77"/>
            </a:endParaRPr>
          </a:p>
          <a:p>
            <a:endParaRPr lang="en-CN" sz="1600" dirty="0"/>
          </a:p>
        </p:txBody>
      </p:sp>
      <p:sp>
        <p:nvSpPr>
          <p:cNvPr id="48" name="Shape 214">
            <a:extLst>
              <a:ext uri="{FF2B5EF4-FFF2-40B4-BE49-F238E27FC236}">
                <a16:creationId xmlns:a16="http://schemas.microsoft.com/office/drawing/2014/main" id="{405686A9-4461-FA46-A00E-F11DAE39988E}"/>
              </a:ext>
            </a:extLst>
          </p:cNvPr>
          <p:cNvSpPr/>
          <p:nvPr/>
        </p:nvSpPr>
        <p:spPr>
          <a:xfrm>
            <a:off x="1391845" y="5992473"/>
            <a:ext cx="258390" cy="258362"/>
          </a:xfrm>
          <a:custGeom>
            <a:avLst/>
            <a:gdLst/>
            <a:ahLst/>
            <a:cxnLst>
              <a:cxn ang="0">
                <a:pos x="wd2" y="hd2"/>
              </a:cxn>
              <a:cxn ang="5400000">
                <a:pos x="wd2" y="hd2"/>
              </a:cxn>
              <a:cxn ang="10800000">
                <a:pos x="wd2" y="hd2"/>
              </a:cxn>
              <a:cxn ang="16200000">
                <a:pos x="wd2" y="hd2"/>
              </a:cxn>
            </a:cxnLst>
            <a:rect l="0" t="0" r="r" b="b"/>
            <a:pathLst>
              <a:path w="21395" h="21473" extrusionOk="0">
                <a:moveTo>
                  <a:pt x="2579" y="8408"/>
                </a:moveTo>
                <a:cubicBezTo>
                  <a:pt x="2579" y="5192"/>
                  <a:pt x="5174" y="2587"/>
                  <a:pt x="8377" y="2587"/>
                </a:cubicBezTo>
                <a:cubicBezTo>
                  <a:pt x="11581" y="2587"/>
                  <a:pt x="14435" y="5451"/>
                  <a:pt x="14435" y="8668"/>
                </a:cubicBezTo>
                <a:cubicBezTo>
                  <a:pt x="14435" y="11882"/>
                  <a:pt x="11838" y="14489"/>
                  <a:pt x="8636" y="14489"/>
                </a:cubicBezTo>
                <a:cubicBezTo>
                  <a:pt x="5432" y="14488"/>
                  <a:pt x="2579" y="11622"/>
                  <a:pt x="2579" y="8408"/>
                </a:cubicBezTo>
                <a:close/>
                <a:moveTo>
                  <a:pt x="20915" y="18167"/>
                </a:moveTo>
                <a:lnTo>
                  <a:pt x="15797" y="13031"/>
                </a:lnTo>
                <a:cubicBezTo>
                  <a:pt x="16569" y="11760"/>
                  <a:pt x="17014" y="10265"/>
                  <a:pt x="17014" y="8668"/>
                </a:cubicBezTo>
                <a:cubicBezTo>
                  <a:pt x="17014" y="4023"/>
                  <a:pt x="13004" y="0"/>
                  <a:pt x="8377" y="0"/>
                </a:cubicBezTo>
                <a:cubicBezTo>
                  <a:pt x="3750" y="-1"/>
                  <a:pt x="0" y="3764"/>
                  <a:pt x="0" y="8408"/>
                </a:cubicBezTo>
                <a:cubicBezTo>
                  <a:pt x="0" y="13051"/>
                  <a:pt x="4010" y="17076"/>
                  <a:pt x="8636" y="17076"/>
                </a:cubicBezTo>
                <a:cubicBezTo>
                  <a:pt x="10175" y="17076"/>
                  <a:pt x="11615" y="16655"/>
                  <a:pt x="12854" y="15928"/>
                </a:cubicBezTo>
                <a:lnTo>
                  <a:pt x="17998" y="21095"/>
                </a:lnTo>
                <a:cubicBezTo>
                  <a:pt x="18502" y="21599"/>
                  <a:pt x="19318" y="21599"/>
                  <a:pt x="19821" y="21095"/>
                </a:cubicBezTo>
                <a:lnTo>
                  <a:pt x="21098" y="19813"/>
                </a:lnTo>
                <a:cubicBezTo>
                  <a:pt x="21600" y="19309"/>
                  <a:pt x="21417" y="18671"/>
                  <a:pt x="20915" y="18167"/>
                </a:cubicBezTo>
                <a:close/>
              </a:path>
            </a:pathLst>
          </a:custGeom>
          <a:solidFill>
            <a:schemeClr val="accent1"/>
          </a:solidFill>
          <a:ln w="12700">
            <a:miter lim="400000"/>
          </a:ln>
        </p:spPr>
        <p:txBody>
          <a:bodyPr lIns="43656" tIns="43656" rIns="43656" bIns="43656" anchor="ct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lt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9" name="TextBox 48">
            <a:extLst>
              <a:ext uri="{FF2B5EF4-FFF2-40B4-BE49-F238E27FC236}">
                <a16:creationId xmlns:a16="http://schemas.microsoft.com/office/drawing/2014/main" id="{78B21E29-9D9D-EB4C-B884-B599F508526D}"/>
              </a:ext>
            </a:extLst>
          </p:cNvPr>
          <p:cNvSpPr txBox="1"/>
          <p:nvPr/>
        </p:nvSpPr>
        <p:spPr>
          <a:xfrm>
            <a:off x="1651175" y="5900139"/>
            <a:ext cx="916661" cy="369332"/>
          </a:xfrm>
          <a:prstGeom prst="rect">
            <a:avLst/>
          </a:prstGeom>
          <a:noFill/>
        </p:spPr>
        <p:txBody>
          <a:bodyPr wrap="none" rtlCol="0">
            <a:spAutoFit/>
          </a:bodyPr>
          <a:lstStyle/>
          <a:p>
            <a:r>
              <a:rPr lang="en-CN" b="1" dirty="0">
                <a:solidFill>
                  <a:schemeClr val="accent1"/>
                </a:solidFill>
                <a:latin typeface="Athelas" panose="02000503000000020003" pitchFamily="2" charset="77"/>
              </a:rPr>
              <a:t>Pattern</a:t>
            </a:r>
          </a:p>
        </p:txBody>
      </p:sp>
    </p:spTree>
    <p:extLst>
      <p:ext uri="{BB962C8B-B14F-4D97-AF65-F5344CB8AC3E}">
        <p14:creationId xmlns:p14="http://schemas.microsoft.com/office/powerpoint/2010/main" val="189726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EA900F-EC1F-1041-96B3-88BD692F5631}"/>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11" name="Group 10">
            <a:extLst>
              <a:ext uri="{FF2B5EF4-FFF2-40B4-BE49-F238E27FC236}">
                <a16:creationId xmlns:a16="http://schemas.microsoft.com/office/drawing/2014/main" id="{6F9BE5FB-0D11-DD41-92D0-233500BB7F90}"/>
              </a:ext>
            </a:extLst>
          </p:cNvPr>
          <p:cNvGrpSpPr/>
          <p:nvPr/>
        </p:nvGrpSpPr>
        <p:grpSpPr>
          <a:xfrm>
            <a:off x="899901" y="394097"/>
            <a:ext cx="3133480" cy="506229"/>
            <a:chOff x="5050917" y="567583"/>
            <a:chExt cx="3133480" cy="506229"/>
          </a:xfrm>
        </p:grpSpPr>
        <p:sp>
          <p:nvSpPr>
            <p:cNvPr id="12" name="文本框 30">
              <a:extLst>
                <a:ext uri="{FF2B5EF4-FFF2-40B4-BE49-F238E27FC236}">
                  <a16:creationId xmlns:a16="http://schemas.microsoft.com/office/drawing/2014/main" id="{705F4601-86E1-2343-9EE7-B9B902DDBE9E}"/>
                </a:ext>
              </a:extLst>
            </p:cNvPr>
            <p:cNvSpPr txBox="1"/>
            <p:nvPr/>
          </p:nvSpPr>
          <p:spPr>
            <a:xfrm>
              <a:off x="5199259" y="567583"/>
              <a:ext cx="2985138"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Data Visualization</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3" name="组合 31">
              <a:extLst>
                <a:ext uri="{FF2B5EF4-FFF2-40B4-BE49-F238E27FC236}">
                  <a16:creationId xmlns:a16="http://schemas.microsoft.com/office/drawing/2014/main" id="{9B9E9EC0-B903-124E-8DB2-E5E8A73B82A5}"/>
                </a:ext>
              </a:extLst>
            </p:cNvPr>
            <p:cNvGrpSpPr/>
            <p:nvPr/>
          </p:nvGrpSpPr>
          <p:grpSpPr>
            <a:xfrm rot="1717908">
              <a:off x="5050917" y="684661"/>
              <a:ext cx="269006" cy="276532"/>
              <a:chOff x="4915008" y="1750596"/>
              <a:chExt cx="219309" cy="225445"/>
            </a:xfrm>
          </p:grpSpPr>
          <p:sp>
            <p:nvSpPr>
              <p:cNvPr id="14" name="椭圆 32">
                <a:extLst>
                  <a:ext uri="{FF2B5EF4-FFF2-40B4-BE49-F238E27FC236}">
                    <a16:creationId xmlns:a16="http://schemas.microsoft.com/office/drawing/2014/main" id="{A23947B5-20A2-A046-9A1E-ED31F533FB49}"/>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5" name="椭圆 33">
                <a:extLst>
                  <a:ext uri="{FF2B5EF4-FFF2-40B4-BE49-F238E27FC236}">
                    <a16:creationId xmlns:a16="http://schemas.microsoft.com/office/drawing/2014/main" id="{34B263DF-8133-3845-A730-170029D9ED86}"/>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6" name="椭圆 35">
                <a:extLst>
                  <a:ext uri="{FF2B5EF4-FFF2-40B4-BE49-F238E27FC236}">
                    <a16:creationId xmlns:a16="http://schemas.microsoft.com/office/drawing/2014/main" id="{F2BA9081-E9CC-E34C-AAA1-2B676B13043E}"/>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2" name="Rectangle 1">
            <a:extLst>
              <a:ext uri="{FF2B5EF4-FFF2-40B4-BE49-F238E27FC236}">
                <a16:creationId xmlns:a16="http://schemas.microsoft.com/office/drawing/2014/main" id="{46657D3E-834B-5547-9145-7E979739B5E2}"/>
              </a:ext>
            </a:extLst>
          </p:cNvPr>
          <p:cNvSpPr/>
          <p:nvPr/>
        </p:nvSpPr>
        <p:spPr>
          <a:xfrm>
            <a:off x="1257629" y="767547"/>
            <a:ext cx="7749436" cy="338554"/>
          </a:xfrm>
          <a:prstGeom prst="rect">
            <a:avLst/>
          </a:prstGeom>
        </p:spPr>
        <p:txBody>
          <a:bodyPr wrap="square">
            <a:spAutoFit/>
          </a:bodyPr>
          <a:lstStyle/>
          <a:p>
            <a:r>
              <a:rPr lang="en-US" sz="1600" dirty="0">
                <a:solidFill>
                  <a:srgbClr val="000000"/>
                </a:solidFill>
                <a:latin typeface="Segoe UI Symbol" panose="020B0502040204020203" pitchFamily="34" charset="0"/>
                <a:ea typeface="Segoe UI Symbol" panose="020B0502040204020203" pitchFamily="34" charset="0"/>
              </a:rPr>
              <a:t>Explore whether people would use bikes to travel to public events.</a:t>
            </a:r>
            <a:endParaRPr lang="en-CN" sz="1600" dirty="0">
              <a:latin typeface="Segoe UI Symbol" panose="020B0502040204020203" pitchFamily="34" charset="0"/>
              <a:ea typeface="Segoe UI Symbol" panose="020B0502040204020203" pitchFamily="34" charset="0"/>
            </a:endParaRPr>
          </a:p>
        </p:txBody>
      </p:sp>
      <p:pic>
        <p:nvPicPr>
          <p:cNvPr id="5" name="Picture 4">
            <a:extLst>
              <a:ext uri="{FF2B5EF4-FFF2-40B4-BE49-F238E27FC236}">
                <a16:creationId xmlns:a16="http://schemas.microsoft.com/office/drawing/2014/main" id="{8FBFA0C4-D2C1-7247-8A7C-EAE4A1F56FE5}"/>
              </a:ext>
            </a:extLst>
          </p:cNvPr>
          <p:cNvPicPr>
            <a:picLocks noChangeAspect="1"/>
          </p:cNvPicPr>
          <p:nvPr/>
        </p:nvPicPr>
        <p:blipFill rotWithShape="1">
          <a:blip r:embed="rId3"/>
          <a:srcRect b="37715"/>
          <a:stretch/>
        </p:blipFill>
        <p:spPr>
          <a:xfrm>
            <a:off x="920727" y="900326"/>
            <a:ext cx="2876038" cy="1528929"/>
          </a:xfrm>
          <a:prstGeom prst="rect">
            <a:avLst/>
          </a:prstGeom>
        </p:spPr>
      </p:pic>
      <p:pic>
        <p:nvPicPr>
          <p:cNvPr id="9" name="Picture 8">
            <a:extLst>
              <a:ext uri="{FF2B5EF4-FFF2-40B4-BE49-F238E27FC236}">
                <a16:creationId xmlns:a16="http://schemas.microsoft.com/office/drawing/2014/main" id="{7B9426BF-728D-F84D-AE02-E891467A7381}"/>
              </a:ext>
            </a:extLst>
          </p:cNvPr>
          <p:cNvPicPr>
            <a:picLocks noChangeAspect="1"/>
          </p:cNvPicPr>
          <p:nvPr/>
        </p:nvPicPr>
        <p:blipFill>
          <a:blip r:embed="rId4"/>
          <a:stretch>
            <a:fillRect/>
          </a:stretch>
        </p:blipFill>
        <p:spPr>
          <a:xfrm>
            <a:off x="6096000" y="979284"/>
            <a:ext cx="2578983" cy="1371011"/>
          </a:xfrm>
          <a:prstGeom prst="rect">
            <a:avLst/>
          </a:prstGeom>
        </p:spPr>
      </p:pic>
      <p:sp>
        <p:nvSpPr>
          <p:cNvPr id="10" name="TextBox 9">
            <a:extLst>
              <a:ext uri="{FF2B5EF4-FFF2-40B4-BE49-F238E27FC236}">
                <a16:creationId xmlns:a16="http://schemas.microsoft.com/office/drawing/2014/main" id="{927CCEE8-5F4F-DD44-937E-A955620A6C09}"/>
              </a:ext>
            </a:extLst>
          </p:cNvPr>
          <p:cNvSpPr txBox="1"/>
          <p:nvPr/>
        </p:nvSpPr>
        <p:spPr>
          <a:xfrm>
            <a:off x="1218714" y="2261144"/>
            <a:ext cx="3452157" cy="1015663"/>
          </a:xfrm>
          <a:prstGeom prst="rect">
            <a:avLst/>
          </a:prstGeom>
          <a:noFill/>
        </p:spPr>
        <p:txBody>
          <a:bodyPr wrap="square" rtlCol="0">
            <a:spAutoFit/>
          </a:bodyPr>
          <a:lstStyle/>
          <a:p>
            <a:r>
              <a:rPr lang="en-US" sz="1200" b="1" dirty="0">
                <a:latin typeface="Athelas" panose="02000503000000020003" pitchFamily="2" charset="77"/>
              </a:rPr>
              <a:t>Location:  </a:t>
            </a:r>
            <a:r>
              <a:rPr lang="en-US" sz="1200" dirty="0">
                <a:latin typeface="Athelas" panose="02000503000000020003" pitchFamily="2" charset="77"/>
              </a:rPr>
              <a:t>Messe Frankfurt exhibition center</a:t>
            </a:r>
          </a:p>
          <a:p>
            <a:r>
              <a:rPr lang="en-US" sz="1200" b="1" dirty="0">
                <a:latin typeface="Athelas" panose="02000503000000020003" pitchFamily="2" charset="77"/>
              </a:rPr>
              <a:t>Visit day:  </a:t>
            </a:r>
            <a:r>
              <a:rPr lang="en-US" sz="1200" dirty="0">
                <a:latin typeface="Athelas" panose="02000503000000020003" pitchFamily="2" charset="77"/>
              </a:rPr>
              <a:t>From 12 to 22 September, 2019</a:t>
            </a:r>
          </a:p>
          <a:p>
            <a:r>
              <a:rPr lang="en-US" sz="1200" b="1" dirty="0">
                <a:latin typeface="Athelas" panose="02000503000000020003" pitchFamily="2" charset="77"/>
              </a:rPr>
              <a:t>Visit hours:  </a:t>
            </a:r>
            <a:r>
              <a:rPr lang="en-US" sz="1200" dirty="0">
                <a:latin typeface="Athelas" panose="02000503000000020003" pitchFamily="2" charset="77"/>
              </a:rPr>
              <a:t>Daily from 09:00 am to 07:00 pm, 20th of September from 11 am to 9 pm</a:t>
            </a:r>
          </a:p>
          <a:p>
            <a:endParaRPr lang="en-CN" sz="1200" dirty="0">
              <a:latin typeface="Athelas" panose="02000503000000020003" pitchFamily="2" charset="77"/>
            </a:endParaRPr>
          </a:p>
        </p:txBody>
      </p:sp>
      <p:sp>
        <p:nvSpPr>
          <p:cNvPr id="17" name="TextBox 16">
            <a:extLst>
              <a:ext uri="{FF2B5EF4-FFF2-40B4-BE49-F238E27FC236}">
                <a16:creationId xmlns:a16="http://schemas.microsoft.com/office/drawing/2014/main" id="{039CC429-FAE4-9A45-A39F-83F6843A41EB}"/>
              </a:ext>
            </a:extLst>
          </p:cNvPr>
          <p:cNvSpPr txBox="1"/>
          <p:nvPr/>
        </p:nvSpPr>
        <p:spPr>
          <a:xfrm>
            <a:off x="6547000" y="2261144"/>
            <a:ext cx="3435171" cy="1015663"/>
          </a:xfrm>
          <a:prstGeom prst="rect">
            <a:avLst/>
          </a:prstGeom>
          <a:noFill/>
        </p:spPr>
        <p:txBody>
          <a:bodyPr wrap="none" rtlCol="0">
            <a:spAutoFit/>
          </a:bodyPr>
          <a:lstStyle/>
          <a:p>
            <a:r>
              <a:rPr lang="en-US" sz="1200" dirty="0">
                <a:latin typeface="Athelas" panose="02000503000000020003" pitchFamily="2" charset="77"/>
              </a:rPr>
              <a:t>Football match, Eintracht Frankfurt vs. Dortmund</a:t>
            </a:r>
          </a:p>
          <a:p>
            <a:r>
              <a:rPr lang="en-US" sz="1200" b="1" dirty="0">
                <a:latin typeface="Athelas" panose="02000503000000020003" pitchFamily="2" charset="77"/>
              </a:rPr>
              <a:t>Location:  </a:t>
            </a:r>
            <a:r>
              <a:rPr lang="en-US" sz="1200" dirty="0">
                <a:latin typeface="Athelas" panose="02000503000000020003" pitchFamily="2" charset="77"/>
              </a:rPr>
              <a:t>Commerzbank-Arena, Frankfurt</a:t>
            </a:r>
          </a:p>
          <a:p>
            <a:r>
              <a:rPr lang="en-US" sz="1200" b="1" dirty="0">
                <a:latin typeface="Athelas" panose="02000503000000020003" pitchFamily="2" charset="77"/>
              </a:rPr>
              <a:t>Date and time:  </a:t>
            </a:r>
            <a:r>
              <a:rPr lang="en-US" sz="1200" dirty="0">
                <a:latin typeface="Athelas" panose="02000503000000020003" pitchFamily="2" charset="77"/>
              </a:rPr>
              <a:t>18:00 CEST on 22 September, 2019</a:t>
            </a:r>
          </a:p>
          <a:p>
            <a:r>
              <a:rPr lang="en-US" sz="1200" b="1" dirty="0">
                <a:latin typeface="Athelas" panose="02000503000000020003" pitchFamily="2" charset="77"/>
              </a:rPr>
              <a:t>Attendance:  </a:t>
            </a:r>
            <a:r>
              <a:rPr lang="en-US" sz="1200" dirty="0">
                <a:latin typeface="Athelas" panose="02000503000000020003" pitchFamily="2" charset="77"/>
              </a:rPr>
              <a:t>51,500</a:t>
            </a:r>
          </a:p>
          <a:p>
            <a:endParaRPr lang="en-CN" sz="1200" dirty="0">
              <a:latin typeface="Athelas" panose="02000503000000020003" pitchFamily="2" charset="77"/>
            </a:endParaRPr>
          </a:p>
        </p:txBody>
      </p:sp>
      <p:pic>
        <p:nvPicPr>
          <p:cNvPr id="20" name="Picture 2">
            <a:extLst>
              <a:ext uri="{FF2B5EF4-FFF2-40B4-BE49-F238E27FC236}">
                <a16:creationId xmlns:a16="http://schemas.microsoft.com/office/drawing/2014/main" id="{789C2FEF-6D23-4148-BD92-BEEAF62E4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29" y="3192515"/>
            <a:ext cx="4792743" cy="28979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3434E718-8BF3-9E4F-A326-8B3421D0BF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693" y="3192515"/>
            <a:ext cx="4792743" cy="286609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5458A8F-99E0-4D45-8416-84222A75F9AF}"/>
              </a:ext>
            </a:extLst>
          </p:cNvPr>
          <p:cNvSpPr/>
          <p:nvPr/>
        </p:nvSpPr>
        <p:spPr>
          <a:xfrm>
            <a:off x="1112100" y="6058955"/>
            <a:ext cx="6096000" cy="246221"/>
          </a:xfrm>
          <a:prstGeom prst="rect">
            <a:avLst/>
          </a:prstGeom>
        </p:spPr>
        <p:txBody>
          <a:bodyPr>
            <a:spAutoFit/>
          </a:bodyPr>
          <a:lstStyle/>
          <a:p>
            <a:r>
              <a:rPr lang="en-US" sz="1000" dirty="0">
                <a:latin typeface="Athelas" panose="02000503000000020003" pitchFamily="2" charset="77"/>
                <a:ea typeface="Segoe UI Symbol" panose="020B0502040204020203" pitchFamily="34" charset="0"/>
              </a:rPr>
              <a:t>Figure 12: Heatmap of the end trips near the exhibition center on Saturday, 14 September 2019.</a:t>
            </a:r>
            <a:endParaRPr lang="en-US" sz="1000" dirty="0">
              <a:effectLst/>
              <a:latin typeface="Athelas" panose="02000503000000020003" pitchFamily="2" charset="77"/>
              <a:ea typeface="Segoe UI Symbol" panose="020B0502040204020203" pitchFamily="34" charset="0"/>
            </a:endParaRPr>
          </a:p>
        </p:txBody>
      </p:sp>
      <p:pic>
        <p:nvPicPr>
          <p:cNvPr id="24" name="Picture 4">
            <a:extLst>
              <a:ext uri="{FF2B5EF4-FFF2-40B4-BE49-F238E27FC236}">
                <a16:creationId xmlns:a16="http://schemas.microsoft.com/office/drawing/2014/main" id="{3CA16F67-309D-6945-A692-74CCF40B11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8714" y="3217567"/>
            <a:ext cx="4778958" cy="28499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2D0179E-3AB6-E749-A7F3-936FC77733B7}"/>
              </a:ext>
            </a:extLst>
          </p:cNvPr>
          <p:cNvSpPr txBox="1"/>
          <p:nvPr/>
        </p:nvSpPr>
        <p:spPr>
          <a:xfrm>
            <a:off x="6539045" y="6045907"/>
            <a:ext cx="4940776" cy="553998"/>
          </a:xfrm>
          <a:prstGeom prst="rect">
            <a:avLst/>
          </a:prstGeom>
          <a:noFill/>
        </p:spPr>
        <p:txBody>
          <a:bodyPr wrap="none" rtlCol="0">
            <a:spAutoFit/>
          </a:bodyPr>
          <a:lstStyle/>
          <a:p>
            <a:r>
              <a:rPr lang="en-US" sz="1000" dirty="0">
                <a:latin typeface="Athelas" panose="02000503000000020003" pitchFamily="2" charset="77"/>
                <a:ea typeface="Segoe UI Symbol" panose="020B0502040204020203" pitchFamily="34" charset="0"/>
              </a:rPr>
              <a:t>Figure 13: Heatmap of the end trips 1.5 hours before the football match between Eintracht </a:t>
            </a:r>
          </a:p>
          <a:p>
            <a:r>
              <a:rPr lang="en-US" sz="1000" dirty="0">
                <a:latin typeface="Athelas" panose="02000503000000020003" pitchFamily="2" charset="77"/>
                <a:ea typeface="Segoe UI Symbol" panose="020B0502040204020203" pitchFamily="34" charset="0"/>
              </a:rPr>
              <a:t>Frankfurt and Dortmund started on 22 September, 2019</a:t>
            </a:r>
          </a:p>
          <a:p>
            <a:endParaRPr lang="en-CN" sz="1000" dirty="0">
              <a:latin typeface="Athelas" panose="02000503000000020003" pitchFamily="2" charset="77"/>
              <a:ea typeface="Segoe UI Symbol" panose="020B0502040204020203" pitchFamily="34" charset="0"/>
            </a:endParaRPr>
          </a:p>
        </p:txBody>
      </p:sp>
    </p:spTree>
    <p:extLst>
      <p:ext uri="{BB962C8B-B14F-4D97-AF65-F5344CB8AC3E}">
        <p14:creationId xmlns:p14="http://schemas.microsoft.com/office/powerpoint/2010/main" val="1204952133"/>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EA900F-EC1F-1041-96B3-88BD692F5631}"/>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11" name="Group 10">
            <a:extLst>
              <a:ext uri="{FF2B5EF4-FFF2-40B4-BE49-F238E27FC236}">
                <a16:creationId xmlns:a16="http://schemas.microsoft.com/office/drawing/2014/main" id="{6F9BE5FB-0D11-DD41-92D0-233500BB7F90}"/>
              </a:ext>
            </a:extLst>
          </p:cNvPr>
          <p:cNvGrpSpPr/>
          <p:nvPr/>
        </p:nvGrpSpPr>
        <p:grpSpPr>
          <a:xfrm>
            <a:off x="899901" y="394097"/>
            <a:ext cx="3133480" cy="506229"/>
            <a:chOff x="5050917" y="567583"/>
            <a:chExt cx="3133480" cy="506229"/>
          </a:xfrm>
        </p:grpSpPr>
        <p:sp>
          <p:nvSpPr>
            <p:cNvPr id="12" name="文本框 30">
              <a:extLst>
                <a:ext uri="{FF2B5EF4-FFF2-40B4-BE49-F238E27FC236}">
                  <a16:creationId xmlns:a16="http://schemas.microsoft.com/office/drawing/2014/main" id="{705F4601-86E1-2343-9EE7-B9B902DDBE9E}"/>
                </a:ext>
              </a:extLst>
            </p:cNvPr>
            <p:cNvSpPr txBox="1"/>
            <p:nvPr/>
          </p:nvSpPr>
          <p:spPr>
            <a:xfrm>
              <a:off x="5199259" y="567583"/>
              <a:ext cx="2985138"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Data Visualization</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3" name="组合 31">
              <a:extLst>
                <a:ext uri="{FF2B5EF4-FFF2-40B4-BE49-F238E27FC236}">
                  <a16:creationId xmlns:a16="http://schemas.microsoft.com/office/drawing/2014/main" id="{9B9E9EC0-B903-124E-8DB2-E5E8A73B82A5}"/>
                </a:ext>
              </a:extLst>
            </p:cNvPr>
            <p:cNvGrpSpPr/>
            <p:nvPr/>
          </p:nvGrpSpPr>
          <p:grpSpPr>
            <a:xfrm rot="1717908">
              <a:off x="5050917" y="684661"/>
              <a:ext cx="269006" cy="276532"/>
              <a:chOff x="4915008" y="1750596"/>
              <a:chExt cx="219309" cy="225445"/>
            </a:xfrm>
          </p:grpSpPr>
          <p:sp>
            <p:nvSpPr>
              <p:cNvPr id="14" name="椭圆 32">
                <a:extLst>
                  <a:ext uri="{FF2B5EF4-FFF2-40B4-BE49-F238E27FC236}">
                    <a16:creationId xmlns:a16="http://schemas.microsoft.com/office/drawing/2014/main" id="{A23947B5-20A2-A046-9A1E-ED31F533FB49}"/>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5" name="椭圆 33">
                <a:extLst>
                  <a:ext uri="{FF2B5EF4-FFF2-40B4-BE49-F238E27FC236}">
                    <a16:creationId xmlns:a16="http://schemas.microsoft.com/office/drawing/2014/main" id="{34B263DF-8133-3845-A730-170029D9ED86}"/>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6" name="椭圆 35">
                <a:extLst>
                  <a:ext uri="{FF2B5EF4-FFF2-40B4-BE49-F238E27FC236}">
                    <a16:creationId xmlns:a16="http://schemas.microsoft.com/office/drawing/2014/main" id="{F2BA9081-E9CC-E34C-AAA1-2B676B13043E}"/>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2" name="Rectangle 1">
            <a:extLst>
              <a:ext uri="{FF2B5EF4-FFF2-40B4-BE49-F238E27FC236}">
                <a16:creationId xmlns:a16="http://schemas.microsoft.com/office/drawing/2014/main" id="{46657D3E-834B-5547-9145-7E979739B5E2}"/>
              </a:ext>
            </a:extLst>
          </p:cNvPr>
          <p:cNvSpPr/>
          <p:nvPr/>
        </p:nvSpPr>
        <p:spPr>
          <a:xfrm>
            <a:off x="1257629" y="767547"/>
            <a:ext cx="7749436" cy="338554"/>
          </a:xfrm>
          <a:prstGeom prst="rect">
            <a:avLst/>
          </a:prstGeom>
        </p:spPr>
        <p:txBody>
          <a:bodyPr wrap="square">
            <a:spAutoFit/>
          </a:bodyPr>
          <a:lstStyle/>
          <a:p>
            <a:r>
              <a:rPr lang="en-US" sz="1600" dirty="0">
                <a:solidFill>
                  <a:srgbClr val="000000"/>
                </a:solidFill>
                <a:latin typeface="Segoe UI Symbol" panose="020B0502040204020203" pitchFamily="34" charset="0"/>
                <a:ea typeface="Segoe UI Symbol" panose="020B0502040204020203" pitchFamily="34" charset="0"/>
              </a:rPr>
              <a:t>Explore whether people would use bikes to travel to public events.</a:t>
            </a:r>
            <a:endParaRPr lang="en-CN" sz="1600" dirty="0">
              <a:latin typeface="Segoe UI Symbol" panose="020B0502040204020203" pitchFamily="34" charset="0"/>
              <a:ea typeface="Segoe UI Symbol" panose="020B0502040204020203" pitchFamily="34" charset="0"/>
            </a:endParaRPr>
          </a:p>
        </p:txBody>
      </p:sp>
      <p:pic>
        <p:nvPicPr>
          <p:cNvPr id="5" name="Picture 4">
            <a:extLst>
              <a:ext uri="{FF2B5EF4-FFF2-40B4-BE49-F238E27FC236}">
                <a16:creationId xmlns:a16="http://schemas.microsoft.com/office/drawing/2014/main" id="{8FBFA0C4-D2C1-7247-8A7C-EAE4A1F56FE5}"/>
              </a:ext>
            </a:extLst>
          </p:cNvPr>
          <p:cNvPicPr>
            <a:picLocks noChangeAspect="1"/>
          </p:cNvPicPr>
          <p:nvPr/>
        </p:nvPicPr>
        <p:blipFill rotWithShape="1">
          <a:blip r:embed="rId2"/>
          <a:srcRect b="37715"/>
          <a:stretch/>
        </p:blipFill>
        <p:spPr>
          <a:xfrm>
            <a:off x="920727" y="900326"/>
            <a:ext cx="2876038" cy="1528929"/>
          </a:xfrm>
          <a:prstGeom prst="rect">
            <a:avLst/>
          </a:prstGeom>
        </p:spPr>
      </p:pic>
      <p:pic>
        <p:nvPicPr>
          <p:cNvPr id="9" name="Picture 8">
            <a:extLst>
              <a:ext uri="{FF2B5EF4-FFF2-40B4-BE49-F238E27FC236}">
                <a16:creationId xmlns:a16="http://schemas.microsoft.com/office/drawing/2014/main" id="{7B9426BF-728D-F84D-AE02-E891467A7381}"/>
              </a:ext>
            </a:extLst>
          </p:cNvPr>
          <p:cNvPicPr>
            <a:picLocks noChangeAspect="1"/>
          </p:cNvPicPr>
          <p:nvPr/>
        </p:nvPicPr>
        <p:blipFill>
          <a:blip r:embed="rId3"/>
          <a:stretch>
            <a:fillRect/>
          </a:stretch>
        </p:blipFill>
        <p:spPr>
          <a:xfrm>
            <a:off x="6096000" y="979284"/>
            <a:ext cx="2578983" cy="1371011"/>
          </a:xfrm>
          <a:prstGeom prst="rect">
            <a:avLst/>
          </a:prstGeom>
        </p:spPr>
      </p:pic>
      <p:sp>
        <p:nvSpPr>
          <p:cNvPr id="10" name="TextBox 9">
            <a:extLst>
              <a:ext uri="{FF2B5EF4-FFF2-40B4-BE49-F238E27FC236}">
                <a16:creationId xmlns:a16="http://schemas.microsoft.com/office/drawing/2014/main" id="{927CCEE8-5F4F-DD44-937E-A955620A6C09}"/>
              </a:ext>
            </a:extLst>
          </p:cNvPr>
          <p:cNvSpPr txBox="1"/>
          <p:nvPr/>
        </p:nvSpPr>
        <p:spPr>
          <a:xfrm>
            <a:off x="1218714" y="2261144"/>
            <a:ext cx="3452157" cy="1015663"/>
          </a:xfrm>
          <a:prstGeom prst="rect">
            <a:avLst/>
          </a:prstGeom>
          <a:noFill/>
        </p:spPr>
        <p:txBody>
          <a:bodyPr wrap="square" rtlCol="0">
            <a:spAutoFit/>
          </a:bodyPr>
          <a:lstStyle/>
          <a:p>
            <a:r>
              <a:rPr lang="en-US" sz="1200" b="1" dirty="0">
                <a:latin typeface="Athelas" panose="02000503000000020003" pitchFamily="2" charset="77"/>
              </a:rPr>
              <a:t>Location:  </a:t>
            </a:r>
            <a:r>
              <a:rPr lang="en-US" sz="1200" dirty="0">
                <a:latin typeface="Athelas" panose="02000503000000020003" pitchFamily="2" charset="77"/>
              </a:rPr>
              <a:t>Messe Frankfurt exhibition center</a:t>
            </a:r>
          </a:p>
          <a:p>
            <a:r>
              <a:rPr lang="en-US" sz="1200" b="1" dirty="0">
                <a:latin typeface="Athelas" panose="02000503000000020003" pitchFamily="2" charset="77"/>
              </a:rPr>
              <a:t>Visit day:  </a:t>
            </a:r>
            <a:r>
              <a:rPr lang="en-US" sz="1200" dirty="0">
                <a:latin typeface="Athelas" panose="02000503000000020003" pitchFamily="2" charset="77"/>
              </a:rPr>
              <a:t>From 12 to 22 September, 2019</a:t>
            </a:r>
          </a:p>
          <a:p>
            <a:r>
              <a:rPr lang="en-US" sz="1200" b="1" dirty="0">
                <a:latin typeface="Athelas" panose="02000503000000020003" pitchFamily="2" charset="77"/>
              </a:rPr>
              <a:t>Visit hours:  </a:t>
            </a:r>
            <a:r>
              <a:rPr lang="en-US" sz="1200" dirty="0">
                <a:latin typeface="Athelas" panose="02000503000000020003" pitchFamily="2" charset="77"/>
              </a:rPr>
              <a:t>Daily from 09:00 am to 07:00 pm, 20th of September from 11 am to 9 pm</a:t>
            </a:r>
          </a:p>
          <a:p>
            <a:endParaRPr lang="en-CN" sz="1200" dirty="0">
              <a:latin typeface="Athelas" panose="02000503000000020003" pitchFamily="2" charset="77"/>
            </a:endParaRPr>
          </a:p>
        </p:txBody>
      </p:sp>
      <p:sp>
        <p:nvSpPr>
          <p:cNvPr id="17" name="TextBox 16">
            <a:extLst>
              <a:ext uri="{FF2B5EF4-FFF2-40B4-BE49-F238E27FC236}">
                <a16:creationId xmlns:a16="http://schemas.microsoft.com/office/drawing/2014/main" id="{039CC429-FAE4-9A45-A39F-83F6843A41EB}"/>
              </a:ext>
            </a:extLst>
          </p:cNvPr>
          <p:cNvSpPr txBox="1"/>
          <p:nvPr/>
        </p:nvSpPr>
        <p:spPr>
          <a:xfrm>
            <a:off x="6547000" y="2261144"/>
            <a:ext cx="3435171" cy="1015663"/>
          </a:xfrm>
          <a:prstGeom prst="rect">
            <a:avLst/>
          </a:prstGeom>
          <a:noFill/>
        </p:spPr>
        <p:txBody>
          <a:bodyPr wrap="none" rtlCol="0">
            <a:spAutoFit/>
          </a:bodyPr>
          <a:lstStyle/>
          <a:p>
            <a:r>
              <a:rPr lang="en-US" sz="1200" dirty="0">
                <a:latin typeface="Athelas" panose="02000503000000020003" pitchFamily="2" charset="77"/>
              </a:rPr>
              <a:t>Football match, Eintracht Frankfurt vs. Dortmund</a:t>
            </a:r>
          </a:p>
          <a:p>
            <a:r>
              <a:rPr lang="en-US" sz="1200" b="1" dirty="0">
                <a:latin typeface="Athelas" panose="02000503000000020003" pitchFamily="2" charset="77"/>
              </a:rPr>
              <a:t>Location:  </a:t>
            </a:r>
            <a:r>
              <a:rPr lang="en-US" sz="1200" dirty="0">
                <a:latin typeface="Athelas" panose="02000503000000020003" pitchFamily="2" charset="77"/>
              </a:rPr>
              <a:t>Commerzbank-Arena, Frankfurt</a:t>
            </a:r>
          </a:p>
          <a:p>
            <a:r>
              <a:rPr lang="en-US" sz="1200" b="1" dirty="0">
                <a:latin typeface="Athelas" panose="02000503000000020003" pitchFamily="2" charset="77"/>
              </a:rPr>
              <a:t>Date and time:  </a:t>
            </a:r>
            <a:r>
              <a:rPr lang="en-US" sz="1200" dirty="0">
                <a:latin typeface="Athelas" panose="02000503000000020003" pitchFamily="2" charset="77"/>
              </a:rPr>
              <a:t>18:00 CEST on 22 September, 2019</a:t>
            </a:r>
          </a:p>
          <a:p>
            <a:r>
              <a:rPr lang="en-US" sz="1200" b="1" dirty="0">
                <a:latin typeface="Athelas" panose="02000503000000020003" pitchFamily="2" charset="77"/>
              </a:rPr>
              <a:t>Attendance:  </a:t>
            </a:r>
            <a:r>
              <a:rPr lang="en-US" sz="1200" dirty="0">
                <a:latin typeface="Athelas" panose="02000503000000020003" pitchFamily="2" charset="77"/>
              </a:rPr>
              <a:t>51,500</a:t>
            </a:r>
          </a:p>
          <a:p>
            <a:endParaRPr lang="en-CN" sz="1200" dirty="0">
              <a:latin typeface="Athelas" panose="02000503000000020003" pitchFamily="2" charset="77"/>
            </a:endParaRPr>
          </a:p>
        </p:txBody>
      </p:sp>
      <p:pic>
        <p:nvPicPr>
          <p:cNvPr id="20" name="Picture 2">
            <a:extLst>
              <a:ext uri="{FF2B5EF4-FFF2-40B4-BE49-F238E27FC236}">
                <a16:creationId xmlns:a16="http://schemas.microsoft.com/office/drawing/2014/main" id="{789C2FEF-6D23-4148-BD92-BEEAF62E4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929" y="3192515"/>
            <a:ext cx="4792743" cy="28979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3434E718-8BF3-9E4F-A326-8B3421D0B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693" y="3192515"/>
            <a:ext cx="4792743" cy="286609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5458A8F-99E0-4D45-8416-84222A75F9AF}"/>
              </a:ext>
            </a:extLst>
          </p:cNvPr>
          <p:cNvSpPr/>
          <p:nvPr/>
        </p:nvSpPr>
        <p:spPr>
          <a:xfrm>
            <a:off x="798205" y="6060717"/>
            <a:ext cx="5558295" cy="246221"/>
          </a:xfrm>
          <a:prstGeom prst="rect">
            <a:avLst/>
          </a:prstGeom>
        </p:spPr>
        <p:txBody>
          <a:bodyPr wrap="square">
            <a:spAutoFit/>
          </a:bodyPr>
          <a:lstStyle/>
          <a:p>
            <a:pPr algn="ctr"/>
            <a:r>
              <a:rPr lang="en-US" sz="1000" dirty="0">
                <a:latin typeface="Athelas" panose="02000503000000020003" pitchFamily="2" charset="77"/>
                <a:ea typeface="Segoe UI Symbol" panose="020B0502040204020203" pitchFamily="34" charset="0"/>
              </a:rPr>
              <a:t>Figure 14: Heatmap of the end trips near the exhibition center on the last day of the event.</a:t>
            </a:r>
            <a:endParaRPr lang="en-US" sz="1000" dirty="0">
              <a:effectLst/>
              <a:latin typeface="Athelas" panose="02000503000000020003" pitchFamily="2" charset="77"/>
              <a:ea typeface="Segoe UI Symbol" panose="020B0502040204020203" pitchFamily="34" charset="0"/>
            </a:endParaRPr>
          </a:p>
        </p:txBody>
      </p:sp>
      <p:sp>
        <p:nvSpPr>
          <p:cNvPr id="19" name="TextBox 18">
            <a:extLst>
              <a:ext uri="{FF2B5EF4-FFF2-40B4-BE49-F238E27FC236}">
                <a16:creationId xmlns:a16="http://schemas.microsoft.com/office/drawing/2014/main" id="{FB5FDCDC-4483-C140-ADA2-093F05690529}"/>
              </a:ext>
            </a:extLst>
          </p:cNvPr>
          <p:cNvSpPr txBox="1"/>
          <p:nvPr/>
        </p:nvSpPr>
        <p:spPr>
          <a:xfrm>
            <a:off x="6541124" y="6035317"/>
            <a:ext cx="4410182" cy="553998"/>
          </a:xfrm>
          <a:prstGeom prst="rect">
            <a:avLst/>
          </a:prstGeom>
          <a:noFill/>
        </p:spPr>
        <p:txBody>
          <a:bodyPr wrap="none" rtlCol="0">
            <a:spAutoFit/>
          </a:bodyPr>
          <a:lstStyle/>
          <a:p>
            <a:r>
              <a:rPr lang="en-US" sz="1000" dirty="0">
                <a:latin typeface="Athelas" panose="02000503000000020003" pitchFamily="2" charset="77"/>
                <a:ea typeface="Segoe UI Symbol" panose="020B0502040204020203" pitchFamily="34" charset="0"/>
              </a:rPr>
              <a:t>Figure 15: Heatmap of the end trips 1.5 hours before the football match between </a:t>
            </a:r>
          </a:p>
          <a:p>
            <a:r>
              <a:rPr lang="en-US" sz="1000" dirty="0">
                <a:latin typeface="Athelas" panose="02000503000000020003" pitchFamily="2" charset="77"/>
                <a:ea typeface="Segoe UI Symbol" panose="020B0502040204020203" pitchFamily="34" charset="0"/>
              </a:rPr>
              <a:t>Eintracht Frankfurt and Dortmund started on 22 September, 2019</a:t>
            </a:r>
          </a:p>
          <a:p>
            <a:endParaRPr lang="en-CN" sz="1000" dirty="0">
              <a:latin typeface="Athelas" panose="02000503000000020003" pitchFamily="2" charset="77"/>
              <a:ea typeface="Segoe UI Symbol" panose="020B0502040204020203" pitchFamily="34" charset="0"/>
            </a:endParaRPr>
          </a:p>
        </p:txBody>
      </p:sp>
    </p:spTree>
    <p:extLst>
      <p:ext uri="{BB962C8B-B14F-4D97-AF65-F5344CB8AC3E}">
        <p14:creationId xmlns:p14="http://schemas.microsoft.com/office/powerpoint/2010/main" val="15610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EA900F-EC1F-1041-96B3-88BD692F5631}"/>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11" name="Group 10">
            <a:extLst>
              <a:ext uri="{FF2B5EF4-FFF2-40B4-BE49-F238E27FC236}">
                <a16:creationId xmlns:a16="http://schemas.microsoft.com/office/drawing/2014/main" id="{6F9BE5FB-0D11-DD41-92D0-233500BB7F90}"/>
              </a:ext>
            </a:extLst>
          </p:cNvPr>
          <p:cNvGrpSpPr/>
          <p:nvPr/>
        </p:nvGrpSpPr>
        <p:grpSpPr>
          <a:xfrm>
            <a:off x="899901" y="394097"/>
            <a:ext cx="3133480" cy="506229"/>
            <a:chOff x="5050917" y="567583"/>
            <a:chExt cx="3133480" cy="506229"/>
          </a:xfrm>
        </p:grpSpPr>
        <p:sp>
          <p:nvSpPr>
            <p:cNvPr id="12" name="文本框 30">
              <a:extLst>
                <a:ext uri="{FF2B5EF4-FFF2-40B4-BE49-F238E27FC236}">
                  <a16:creationId xmlns:a16="http://schemas.microsoft.com/office/drawing/2014/main" id="{705F4601-86E1-2343-9EE7-B9B902DDBE9E}"/>
                </a:ext>
              </a:extLst>
            </p:cNvPr>
            <p:cNvSpPr txBox="1"/>
            <p:nvPr/>
          </p:nvSpPr>
          <p:spPr>
            <a:xfrm>
              <a:off x="5199259" y="567583"/>
              <a:ext cx="2985138"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Data Visualization</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3" name="组合 31">
              <a:extLst>
                <a:ext uri="{FF2B5EF4-FFF2-40B4-BE49-F238E27FC236}">
                  <a16:creationId xmlns:a16="http://schemas.microsoft.com/office/drawing/2014/main" id="{9B9E9EC0-B903-124E-8DB2-E5E8A73B82A5}"/>
                </a:ext>
              </a:extLst>
            </p:cNvPr>
            <p:cNvGrpSpPr/>
            <p:nvPr/>
          </p:nvGrpSpPr>
          <p:grpSpPr>
            <a:xfrm rot="1717908">
              <a:off x="5050917" y="684661"/>
              <a:ext cx="269006" cy="276532"/>
              <a:chOff x="4915008" y="1750596"/>
              <a:chExt cx="219309" cy="225445"/>
            </a:xfrm>
          </p:grpSpPr>
          <p:sp>
            <p:nvSpPr>
              <p:cNvPr id="14" name="椭圆 32">
                <a:extLst>
                  <a:ext uri="{FF2B5EF4-FFF2-40B4-BE49-F238E27FC236}">
                    <a16:creationId xmlns:a16="http://schemas.microsoft.com/office/drawing/2014/main" id="{A23947B5-20A2-A046-9A1E-ED31F533FB49}"/>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5" name="椭圆 33">
                <a:extLst>
                  <a:ext uri="{FF2B5EF4-FFF2-40B4-BE49-F238E27FC236}">
                    <a16:creationId xmlns:a16="http://schemas.microsoft.com/office/drawing/2014/main" id="{34B263DF-8133-3845-A730-170029D9ED86}"/>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6" name="椭圆 35">
                <a:extLst>
                  <a:ext uri="{FF2B5EF4-FFF2-40B4-BE49-F238E27FC236}">
                    <a16:creationId xmlns:a16="http://schemas.microsoft.com/office/drawing/2014/main" id="{F2BA9081-E9CC-E34C-AAA1-2B676B13043E}"/>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2" name="Rectangle 1">
            <a:extLst>
              <a:ext uri="{FF2B5EF4-FFF2-40B4-BE49-F238E27FC236}">
                <a16:creationId xmlns:a16="http://schemas.microsoft.com/office/drawing/2014/main" id="{46657D3E-834B-5547-9145-7E979739B5E2}"/>
              </a:ext>
            </a:extLst>
          </p:cNvPr>
          <p:cNvSpPr/>
          <p:nvPr/>
        </p:nvSpPr>
        <p:spPr>
          <a:xfrm>
            <a:off x="1257629" y="767547"/>
            <a:ext cx="7749436" cy="338554"/>
          </a:xfrm>
          <a:prstGeom prst="rect">
            <a:avLst/>
          </a:prstGeom>
        </p:spPr>
        <p:txBody>
          <a:bodyPr wrap="square">
            <a:spAutoFit/>
          </a:bodyPr>
          <a:lstStyle/>
          <a:p>
            <a:r>
              <a:rPr lang="en-US" sz="1600" dirty="0">
                <a:solidFill>
                  <a:srgbClr val="000000"/>
                </a:solidFill>
                <a:latin typeface="Segoe UI Symbol" panose="020B0502040204020203" pitchFamily="34" charset="0"/>
                <a:ea typeface="Segoe UI Symbol" panose="020B0502040204020203" pitchFamily="34" charset="0"/>
              </a:rPr>
              <a:t>Explore whether people would use bikes to travel to public events.</a:t>
            </a:r>
            <a:endParaRPr lang="en-CN" sz="1600" dirty="0">
              <a:latin typeface="Segoe UI Symbol" panose="020B0502040204020203" pitchFamily="34" charset="0"/>
              <a:ea typeface="Segoe UI Symbol" panose="020B0502040204020203" pitchFamily="34" charset="0"/>
            </a:endParaRPr>
          </a:p>
        </p:txBody>
      </p:sp>
      <p:pic>
        <p:nvPicPr>
          <p:cNvPr id="5" name="Picture 4">
            <a:extLst>
              <a:ext uri="{FF2B5EF4-FFF2-40B4-BE49-F238E27FC236}">
                <a16:creationId xmlns:a16="http://schemas.microsoft.com/office/drawing/2014/main" id="{8FBFA0C4-D2C1-7247-8A7C-EAE4A1F56FE5}"/>
              </a:ext>
            </a:extLst>
          </p:cNvPr>
          <p:cNvPicPr>
            <a:picLocks noChangeAspect="1"/>
          </p:cNvPicPr>
          <p:nvPr/>
        </p:nvPicPr>
        <p:blipFill rotWithShape="1">
          <a:blip r:embed="rId2"/>
          <a:srcRect b="37715"/>
          <a:stretch/>
        </p:blipFill>
        <p:spPr>
          <a:xfrm>
            <a:off x="920727" y="900326"/>
            <a:ext cx="2876038" cy="1528929"/>
          </a:xfrm>
          <a:prstGeom prst="rect">
            <a:avLst/>
          </a:prstGeom>
        </p:spPr>
      </p:pic>
      <p:pic>
        <p:nvPicPr>
          <p:cNvPr id="9" name="Picture 8">
            <a:extLst>
              <a:ext uri="{FF2B5EF4-FFF2-40B4-BE49-F238E27FC236}">
                <a16:creationId xmlns:a16="http://schemas.microsoft.com/office/drawing/2014/main" id="{7B9426BF-728D-F84D-AE02-E891467A7381}"/>
              </a:ext>
            </a:extLst>
          </p:cNvPr>
          <p:cNvPicPr>
            <a:picLocks noChangeAspect="1"/>
          </p:cNvPicPr>
          <p:nvPr/>
        </p:nvPicPr>
        <p:blipFill>
          <a:blip r:embed="rId3"/>
          <a:stretch>
            <a:fillRect/>
          </a:stretch>
        </p:blipFill>
        <p:spPr>
          <a:xfrm>
            <a:off x="6096000" y="979284"/>
            <a:ext cx="2578983" cy="1371011"/>
          </a:xfrm>
          <a:prstGeom prst="rect">
            <a:avLst/>
          </a:prstGeom>
        </p:spPr>
      </p:pic>
      <p:sp>
        <p:nvSpPr>
          <p:cNvPr id="10" name="TextBox 9">
            <a:extLst>
              <a:ext uri="{FF2B5EF4-FFF2-40B4-BE49-F238E27FC236}">
                <a16:creationId xmlns:a16="http://schemas.microsoft.com/office/drawing/2014/main" id="{927CCEE8-5F4F-DD44-937E-A955620A6C09}"/>
              </a:ext>
            </a:extLst>
          </p:cNvPr>
          <p:cNvSpPr txBox="1"/>
          <p:nvPr/>
        </p:nvSpPr>
        <p:spPr>
          <a:xfrm>
            <a:off x="1218714" y="2261144"/>
            <a:ext cx="3452157" cy="1015663"/>
          </a:xfrm>
          <a:prstGeom prst="rect">
            <a:avLst/>
          </a:prstGeom>
          <a:noFill/>
        </p:spPr>
        <p:txBody>
          <a:bodyPr wrap="square" rtlCol="0">
            <a:spAutoFit/>
          </a:bodyPr>
          <a:lstStyle/>
          <a:p>
            <a:r>
              <a:rPr lang="en-US" sz="1200" b="1" dirty="0">
                <a:latin typeface="Athelas" panose="02000503000000020003" pitchFamily="2" charset="77"/>
              </a:rPr>
              <a:t>Location:  </a:t>
            </a:r>
            <a:r>
              <a:rPr lang="en-US" sz="1200" dirty="0">
                <a:latin typeface="Athelas" panose="02000503000000020003" pitchFamily="2" charset="77"/>
              </a:rPr>
              <a:t>Messe Frankfurt exhibition center</a:t>
            </a:r>
          </a:p>
          <a:p>
            <a:r>
              <a:rPr lang="en-US" sz="1200" b="1" dirty="0">
                <a:latin typeface="Athelas" panose="02000503000000020003" pitchFamily="2" charset="77"/>
              </a:rPr>
              <a:t>Visit day:  </a:t>
            </a:r>
            <a:r>
              <a:rPr lang="en-US" sz="1200" dirty="0">
                <a:latin typeface="Athelas" panose="02000503000000020003" pitchFamily="2" charset="77"/>
              </a:rPr>
              <a:t>From 12 to 22 September, 2019</a:t>
            </a:r>
          </a:p>
          <a:p>
            <a:r>
              <a:rPr lang="en-US" sz="1200" b="1" dirty="0">
                <a:latin typeface="Athelas" panose="02000503000000020003" pitchFamily="2" charset="77"/>
              </a:rPr>
              <a:t>Visit hours:  </a:t>
            </a:r>
            <a:r>
              <a:rPr lang="en-US" sz="1200" dirty="0">
                <a:latin typeface="Athelas" panose="02000503000000020003" pitchFamily="2" charset="77"/>
              </a:rPr>
              <a:t>Daily from 09:00 am to 07:00 pm, 20th of September from 11 am to 9 pm</a:t>
            </a:r>
          </a:p>
          <a:p>
            <a:endParaRPr lang="en-CN" sz="1200" dirty="0">
              <a:latin typeface="Athelas" panose="02000503000000020003" pitchFamily="2" charset="77"/>
            </a:endParaRPr>
          </a:p>
        </p:txBody>
      </p:sp>
      <p:sp>
        <p:nvSpPr>
          <p:cNvPr id="17" name="TextBox 16">
            <a:extLst>
              <a:ext uri="{FF2B5EF4-FFF2-40B4-BE49-F238E27FC236}">
                <a16:creationId xmlns:a16="http://schemas.microsoft.com/office/drawing/2014/main" id="{039CC429-FAE4-9A45-A39F-83F6843A41EB}"/>
              </a:ext>
            </a:extLst>
          </p:cNvPr>
          <p:cNvSpPr txBox="1"/>
          <p:nvPr/>
        </p:nvSpPr>
        <p:spPr>
          <a:xfrm>
            <a:off x="6547000" y="2261144"/>
            <a:ext cx="3435171" cy="1015663"/>
          </a:xfrm>
          <a:prstGeom prst="rect">
            <a:avLst/>
          </a:prstGeom>
          <a:noFill/>
        </p:spPr>
        <p:txBody>
          <a:bodyPr wrap="none" rtlCol="0">
            <a:spAutoFit/>
          </a:bodyPr>
          <a:lstStyle/>
          <a:p>
            <a:r>
              <a:rPr lang="en-US" sz="1200" dirty="0">
                <a:latin typeface="Athelas" panose="02000503000000020003" pitchFamily="2" charset="77"/>
              </a:rPr>
              <a:t>Football match, Eintracht Frankfurt vs. Dortmund</a:t>
            </a:r>
          </a:p>
          <a:p>
            <a:r>
              <a:rPr lang="en-US" sz="1200" b="1" dirty="0">
                <a:latin typeface="Athelas" panose="02000503000000020003" pitchFamily="2" charset="77"/>
              </a:rPr>
              <a:t>Location:  </a:t>
            </a:r>
            <a:r>
              <a:rPr lang="en-US" sz="1200" dirty="0">
                <a:latin typeface="Athelas" panose="02000503000000020003" pitchFamily="2" charset="77"/>
              </a:rPr>
              <a:t>Commerzbank-Arena, Frankfurt</a:t>
            </a:r>
          </a:p>
          <a:p>
            <a:r>
              <a:rPr lang="en-US" sz="1200" b="1" dirty="0">
                <a:latin typeface="Athelas" panose="02000503000000020003" pitchFamily="2" charset="77"/>
              </a:rPr>
              <a:t>Date and time:  </a:t>
            </a:r>
            <a:r>
              <a:rPr lang="en-US" sz="1200" dirty="0">
                <a:latin typeface="Athelas" panose="02000503000000020003" pitchFamily="2" charset="77"/>
              </a:rPr>
              <a:t>18:00 CEST on 22 September, 2019</a:t>
            </a:r>
          </a:p>
          <a:p>
            <a:r>
              <a:rPr lang="en-US" sz="1200" b="1" dirty="0">
                <a:latin typeface="Athelas" panose="02000503000000020003" pitchFamily="2" charset="77"/>
              </a:rPr>
              <a:t>Attendance:  </a:t>
            </a:r>
            <a:r>
              <a:rPr lang="en-US" sz="1200" dirty="0">
                <a:latin typeface="Athelas" panose="02000503000000020003" pitchFamily="2" charset="77"/>
              </a:rPr>
              <a:t>51,500</a:t>
            </a:r>
          </a:p>
          <a:p>
            <a:endParaRPr lang="en-CN" sz="1200" dirty="0">
              <a:latin typeface="Athelas" panose="02000503000000020003" pitchFamily="2" charset="77"/>
            </a:endParaRPr>
          </a:p>
        </p:txBody>
      </p:sp>
      <p:pic>
        <p:nvPicPr>
          <p:cNvPr id="20" name="Picture 2">
            <a:extLst>
              <a:ext uri="{FF2B5EF4-FFF2-40B4-BE49-F238E27FC236}">
                <a16:creationId xmlns:a16="http://schemas.microsoft.com/office/drawing/2014/main" id="{789C2FEF-6D23-4148-BD92-BEEAF62E4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929" y="3192515"/>
            <a:ext cx="4792743" cy="2897938"/>
          </a:xfrm>
          <a:prstGeom prst="rect">
            <a:avLst/>
          </a:prstGeom>
          <a:solidFill>
            <a:schemeClr val="tx1"/>
          </a:solidFill>
        </p:spPr>
      </p:pic>
      <p:pic>
        <p:nvPicPr>
          <p:cNvPr id="21" name="Picture 2">
            <a:extLst>
              <a:ext uri="{FF2B5EF4-FFF2-40B4-BE49-F238E27FC236}">
                <a16:creationId xmlns:a16="http://schemas.microsoft.com/office/drawing/2014/main" id="{3434E718-8BF3-9E4F-A326-8B3421D0B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693" y="3192515"/>
            <a:ext cx="4792743" cy="286609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3120DB8C-ABFF-CD4C-8297-5E54A7E3CC04}"/>
              </a:ext>
            </a:extLst>
          </p:cNvPr>
          <p:cNvSpPr/>
          <p:nvPr/>
        </p:nvSpPr>
        <p:spPr>
          <a:xfrm>
            <a:off x="1204929" y="3213896"/>
            <a:ext cx="4792742" cy="2876557"/>
          </a:xfrm>
          <a:prstGeom prst="rect">
            <a:avLst/>
          </a:prstGeom>
          <a:solidFill>
            <a:srgbClr val="00288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itchFamily="2" charset="2"/>
              <a:buChar char="§"/>
            </a:pPr>
            <a:r>
              <a:rPr lang="en-US" sz="1200" dirty="0">
                <a:latin typeface="Segoe UI Symbol" panose="020B0502040204020203" pitchFamily="34" charset="0"/>
                <a:ea typeface="Segoe UI Symbol" panose="020B0502040204020203" pitchFamily="34" charset="0"/>
                <a:sym typeface="Segoe UI" panose="020B0502040204020203" pitchFamily="34" charset="0"/>
              </a:rPr>
              <a:t>There were trips that ended next to the exhibition center during the opening hours. </a:t>
            </a:r>
          </a:p>
          <a:p>
            <a:pPr marL="171450" indent="-171450">
              <a:buFont typeface="Wingdings" pitchFamily="2" charset="2"/>
              <a:buChar char="§"/>
            </a:pPr>
            <a:endParaRPr lang="en-US" sz="1200" dirty="0">
              <a:latin typeface="Segoe UI Symbol" panose="020B0502040204020203" pitchFamily="34" charset="0"/>
              <a:ea typeface="Segoe UI Symbol" panose="020B0502040204020203" pitchFamily="34" charset="0"/>
              <a:sym typeface="Segoe UI" panose="020B0502040204020203" pitchFamily="34" charset="0"/>
            </a:endParaRPr>
          </a:p>
          <a:p>
            <a:pPr marL="171450" indent="-171450">
              <a:buFont typeface="Wingdings" pitchFamily="2" charset="2"/>
              <a:buChar char="§"/>
            </a:pPr>
            <a:r>
              <a:rPr lang="en-US" sz="1200" dirty="0">
                <a:latin typeface="Segoe UI Symbol" panose="020B0502040204020203" pitchFamily="34" charset="0"/>
                <a:ea typeface="Segoe UI Symbol" panose="020B0502040204020203" pitchFamily="34" charset="0"/>
                <a:sym typeface="Segoe UI" panose="020B0502040204020203" pitchFamily="34" charset="0"/>
              </a:rPr>
              <a:t>Weekends captured more trips to the event location than that of normal. </a:t>
            </a:r>
          </a:p>
          <a:p>
            <a:endParaRPr lang="en-US" sz="1200" dirty="0">
              <a:latin typeface="Segoe UI Symbol" panose="020B0502040204020203" pitchFamily="34" charset="0"/>
              <a:ea typeface="Segoe UI Symbol" panose="020B0502040204020203" pitchFamily="34" charset="0"/>
              <a:sym typeface="Segoe UI" panose="020B0502040204020203" pitchFamily="34" charset="0"/>
            </a:endParaRPr>
          </a:p>
          <a:p>
            <a:pPr marL="171450" indent="-171450">
              <a:buFont typeface="Wingdings" pitchFamily="2" charset="2"/>
              <a:buChar char="§"/>
            </a:pPr>
            <a:r>
              <a:rPr lang="en-US" sz="1200" dirty="0">
                <a:latin typeface="Segoe UI Symbol" panose="020B0502040204020203" pitchFamily="34" charset="0"/>
                <a:ea typeface="Segoe UI Symbol" panose="020B0502040204020203" pitchFamily="34" charset="0"/>
                <a:sym typeface="Segoe UI" panose="020B0502040204020203" pitchFamily="34" charset="0"/>
              </a:rPr>
              <a:t>As the event came closer to its end, more trips that ended near the exhibition center were captured in the map.</a:t>
            </a:r>
          </a:p>
          <a:p>
            <a:endParaRPr lang="en-US" sz="1200" dirty="0">
              <a:latin typeface="Segoe UI Symbol" panose="020B0502040204020203" pitchFamily="34" charset="0"/>
              <a:ea typeface="Segoe UI Symbol" panose="020B0502040204020203" pitchFamily="34" charset="0"/>
              <a:sym typeface="Segoe UI" panose="020B0502040204020203" pitchFamily="34" charset="0"/>
            </a:endParaRPr>
          </a:p>
          <a:p>
            <a:pPr marL="171450" indent="-171450">
              <a:buFont typeface="Wingdings" pitchFamily="2" charset="2"/>
              <a:buChar char="§"/>
            </a:pPr>
            <a:r>
              <a:rPr lang="en-US" sz="1200" dirty="0">
                <a:latin typeface="Segoe UI Symbol" panose="020B0502040204020203" pitchFamily="34" charset="0"/>
                <a:ea typeface="Segoe UI Symbol" panose="020B0502040204020203" pitchFamily="34" charset="0"/>
                <a:sym typeface="Segoe UI" panose="020B0502040204020203" pitchFamily="34" charset="0"/>
              </a:rPr>
              <a:t>Interestingly, 2 days before the first opening day, there were trips that ended inside the exhibition center. This could be explained that event staff and volunteers might have organized their preparation meeting before the event started. </a:t>
            </a:r>
          </a:p>
        </p:txBody>
      </p:sp>
      <p:sp>
        <p:nvSpPr>
          <p:cNvPr id="24" name="Rectangle 23">
            <a:extLst>
              <a:ext uri="{FF2B5EF4-FFF2-40B4-BE49-F238E27FC236}">
                <a16:creationId xmlns:a16="http://schemas.microsoft.com/office/drawing/2014/main" id="{241CE3E2-BDC0-B347-B1BB-DD802B71D62F}"/>
              </a:ext>
            </a:extLst>
          </p:cNvPr>
          <p:cNvSpPr/>
          <p:nvPr/>
        </p:nvSpPr>
        <p:spPr>
          <a:xfrm>
            <a:off x="6622064" y="3203205"/>
            <a:ext cx="4792742" cy="2876557"/>
          </a:xfrm>
          <a:prstGeom prst="rect">
            <a:avLst/>
          </a:prstGeom>
          <a:solidFill>
            <a:srgbClr val="00288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itchFamily="2" charset="2"/>
              <a:buChar char="Ø"/>
            </a:pPr>
            <a:r>
              <a:rPr lang="en-US" sz="1200" dirty="0">
                <a:latin typeface="Segoe UI Symbol" panose="020B0502040204020203" pitchFamily="34" charset="0"/>
                <a:ea typeface="Segoe UI Symbol" panose="020B0502040204020203" pitchFamily="34" charset="0"/>
              </a:rPr>
              <a:t>To investigate if people commuted to the football match using bikes, data for the trips that ended 1.5 hour before the match started was employed in the visualization.</a:t>
            </a:r>
          </a:p>
          <a:p>
            <a:endParaRPr lang="en-US" sz="1200" dirty="0">
              <a:latin typeface="Segoe UI Symbol" panose="020B0502040204020203" pitchFamily="34" charset="0"/>
              <a:ea typeface="Segoe UI Symbol" panose="020B0502040204020203" pitchFamily="34" charset="0"/>
            </a:endParaRPr>
          </a:p>
          <a:p>
            <a:endParaRPr lang="en-US" sz="1200" dirty="0">
              <a:latin typeface="Segoe UI Symbol" panose="020B0502040204020203" pitchFamily="34" charset="0"/>
              <a:ea typeface="Segoe UI Symbol" panose="020B0502040204020203" pitchFamily="34" charset="0"/>
            </a:endParaRPr>
          </a:p>
          <a:p>
            <a:pPr marL="171450" indent="-171450">
              <a:buFont typeface="Wingdings" pitchFamily="2" charset="2"/>
              <a:buChar char="§"/>
            </a:pPr>
            <a:r>
              <a:rPr lang="en-US" sz="1200" dirty="0">
                <a:latin typeface="Segoe UI Symbol" panose="020B0502040204020203" pitchFamily="34" charset="0"/>
                <a:ea typeface="Segoe UI Symbol" panose="020B0502040204020203" pitchFamily="34" charset="0"/>
              </a:rPr>
              <a:t>In contrast to the IAA event, the map shows nearly no bike trips ended near the Commerzbank-Arena before the match started.</a:t>
            </a:r>
          </a:p>
          <a:p>
            <a:endParaRPr lang="en-US" sz="1200" dirty="0">
              <a:latin typeface="Segoe UI Symbol" panose="020B0502040204020203" pitchFamily="34" charset="0"/>
              <a:ea typeface="Segoe UI Symbol" panose="020B0502040204020203" pitchFamily="34" charset="0"/>
            </a:endParaRPr>
          </a:p>
          <a:p>
            <a:pPr marL="171450" indent="-171450">
              <a:buFont typeface="Wingdings" pitchFamily="2" charset="2"/>
              <a:buChar char="§"/>
            </a:pPr>
            <a:r>
              <a:rPr lang="en-US" sz="1200" dirty="0">
                <a:latin typeface="Segoe UI Symbol" panose="020B0502040204020203" pitchFamily="34" charset="0"/>
                <a:ea typeface="Segoe UI Symbol" panose="020B0502040204020203" pitchFamily="34" charset="0"/>
              </a:rPr>
              <a:t>The location of the Commerzbank-Arena might be a decisive factor in this case, as the stadium was far from the city center, the bike route to commute from the city center to the stadium might be difficult.</a:t>
            </a:r>
          </a:p>
        </p:txBody>
      </p:sp>
      <p:sp>
        <p:nvSpPr>
          <p:cNvPr id="27" name="Rectangle 26">
            <a:extLst>
              <a:ext uri="{FF2B5EF4-FFF2-40B4-BE49-F238E27FC236}">
                <a16:creationId xmlns:a16="http://schemas.microsoft.com/office/drawing/2014/main" id="{675EFDF5-8E2D-AC41-A340-2B4819A1D789}"/>
              </a:ext>
            </a:extLst>
          </p:cNvPr>
          <p:cNvSpPr/>
          <p:nvPr/>
        </p:nvSpPr>
        <p:spPr>
          <a:xfrm>
            <a:off x="798205" y="6060717"/>
            <a:ext cx="5558295" cy="246221"/>
          </a:xfrm>
          <a:prstGeom prst="rect">
            <a:avLst/>
          </a:prstGeom>
        </p:spPr>
        <p:txBody>
          <a:bodyPr wrap="square">
            <a:spAutoFit/>
          </a:bodyPr>
          <a:lstStyle/>
          <a:p>
            <a:pPr algn="ctr"/>
            <a:r>
              <a:rPr lang="en-US" sz="1000" dirty="0">
                <a:latin typeface="Athelas" panose="02000503000000020003" pitchFamily="2" charset="77"/>
                <a:ea typeface="Segoe UI Symbol" panose="020B0502040204020203" pitchFamily="34" charset="0"/>
              </a:rPr>
              <a:t>Figure 14: Heatmap of the end trips near the exhibition center on the last day of the event.</a:t>
            </a:r>
            <a:endParaRPr lang="en-US" sz="1000" dirty="0">
              <a:effectLst/>
              <a:latin typeface="Athelas" panose="02000503000000020003" pitchFamily="2" charset="77"/>
              <a:ea typeface="Segoe UI Symbol" panose="020B0502040204020203" pitchFamily="34" charset="0"/>
            </a:endParaRPr>
          </a:p>
        </p:txBody>
      </p:sp>
      <p:sp>
        <p:nvSpPr>
          <p:cNvPr id="28" name="TextBox 27">
            <a:extLst>
              <a:ext uri="{FF2B5EF4-FFF2-40B4-BE49-F238E27FC236}">
                <a16:creationId xmlns:a16="http://schemas.microsoft.com/office/drawing/2014/main" id="{EB50B698-12D9-BB41-8563-3067AD31B7E5}"/>
              </a:ext>
            </a:extLst>
          </p:cNvPr>
          <p:cNvSpPr txBox="1"/>
          <p:nvPr/>
        </p:nvSpPr>
        <p:spPr>
          <a:xfrm>
            <a:off x="6541124" y="6035317"/>
            <a:ext cx="4410182" cy="553998"/>
          </a:xfrm>
          <a:prstGeom prst="rect">
            <a:avLst/>
          </a:prstGeom>
          <a:noFill/>
        </p:spPr>
        <p:txBody>
          <a:bodyPr wrap="none" rtlCol="0">
            <a:spAutoFit/>
          </a:bodyPr>
          <a:lstStyle/>
          <a:p>
            <a:r>
              <a:rPr lang="en-US" sz="1000" dirty="0">
                <a:latin typeface="Athelas" panose="02000503000000020003" pitchFamily="2" charset="77"/>
                <a:ea typeface="Segoe UI Symbol" panose="020B0502040204020203" pitchFamily="34" charset="0"/>
              </a:rPr>
              <a:t>Figure 15: Heatmap of the end trips 1.5 hours before the football match between </a:t>
            </a:r>
          </a:p>
          <a:p>
            <a:r>
              <a:rPr lang="en-US" sz="1000" dirty="0">
                <a:latin typeface="Athelas" panose="02000503000000020003" pitchFamily="2" charset="77"/>
                <a:ea typeface="Segoe UI Symbol" panose="020B0502040204020203" pitchFamily="34" charset="0"/>
              </a:rPr>
              <a:t>Eintracht Frankfurt and Dortmund started on 22 September, 2019</a:t>
            </a:r>
          </a:p>
          <a:p>
            <a:endParaRPr lang="en-CN" sz="1000" dirty="0">
              <a:latin typeface="Athelas" panose="02000503000000020003" pitchFamily="2" charset="77"/>
              <a:ea typeface="Segoe UI Symbol" panose="020B0502040204020203" pitchFamily="34" charset="0"/>
            </a:endParaRPr>
          </a:p>
        </p:txBody>
      </p:sp>
    </p:spTree>
    <p:extLst>
      <p:ext uri="{BB962C8B-B14F-4D97-AF65-F5344CB8AC3E}">
        <p14:creationId xmlns:p14="http://schemas.microsoft.com/office/powerpoint/2010/main" val="62407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EA900F-EC1F-1041-96B3-88BD692F5631}"/>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11" name="Group 10">
            <a:extLst>
              <a:ext uri="{FF2B5EF4-FFF2-40B4-BE49-F238E27FC236}">
                <a16:creationId xmlns:a16="http://schemas.microsoft.com/office/drawing/2014/main" id="{6F9BE5FB-0D11-DD41-92D0-233500BB7F90}"/>
              </a:ext>
            </a:extLst>
          </p:cNvPr>
          <p:cNvGrpSpPr/>
          <p:nvPr/>
        </p:nvGrpSpPr>
        <p:grpSpPr>
          <a:xfrm>
            <a:off x="899901" y="394097"/>
            <a:ext cx="3133480" cy="506229"/>
            <a:chOff x="5050917" y="567583"/>
            <a:chExt cx="3133480" cy="506229"/>
          </a:xfrm>
        </p:grpSpPr>
        <p:sp>
          <p:nvSpPr>
            <p:cNvPr id="12" name="文本框 30">
              <a:extLst>
                <a:ext uri="{FF2B5EF4-FFF2-40B4-BE49-F238E27FC236}">
                  <a16:creationId xmlns:a16="http://schemas.microsoft.com/office/drawing/2014/main" id="{705F4601-86E1-2343-9EE7-B9B902DDBE9E}"/>
                </a:ext>
              </a:extLst>
            </p:cNvPr>
            <p:cNvSpPr txBox="1"/>
            <p:nvPr/>
          </p:nvSpPr>
          <p:spPr>
            <a:xfrm>
              <a:off x="5199259" y="567583"/>
              <a:ext cx="2985138"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Data Visualization</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3" name="组合 31">
              <a:extLst>
                <a:ext uri="{FF2B5EF4-FFF2-40B4-BE49-F238E27FC236}">
                  <a16:creationId xmlns:a16="http://schemas.microsoft.com/office/drawing/2014/main" id="{9B9E9EC0-B903-124E-8DB2-E5E8A73B82A5}"/>
                </a:ext>
              </a:extLst>
            </p:cNvPr>
            <p:cNvGrpSpPr/>
            <p:nvPr/>
          </p:nvGrpSpPr>
          <p:grpSpPr>
            <a:xfrm rot="1717908">
              <a:off x="5050917" y="684661"/>
              <a:ext cx="269006" cy="276532"/>
              <a:chOff x="4915008" y="1750596"/>
              <a:chExt cx="219309" cy="225445"/>
            </a:xfrm>
          </p:grpSpPr>
          <p:sp>
            <p:nvSpPr>
              <p:cNvPr id="14" name="椭圆 32">
                <a:extLst>
                  <a:ext uri="{FF2B5EF4-FFF2-40B4-BE49-F238E27FC236}">
                    <a16:creationId xmlns:a16="http://schemas.microsoft.com/office/drawing/2014/main" id="{A23947B5-20A2-A046-9A1E-ED31F533FB49}"/>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5" name="椭圆 33">
                <a:extLst>
                  <a:ext uri="{FF2B5EF4-FFF2-40B4-BE49-F238E27FC236}">
                    <a16:creationId xmlns:a16="http://schemas.microsoft.com/office/drawing/2014/main" id="{34B263DF-8133-3845-A730-170029D9ED86}"/>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6" name="椭圆 35">
                <a:extLst>
                  <a:ext uri="{FF2B5EF4-FFF2-40B4-BE49-F238E27FC236}">
                    <a16:creationId xmlns:a16="http://schemas.microsoft.com/office/drawing/2014/main" id="{F2BA9081-E9CC-E34C-AAA1-2B676B13043E}"/>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2" name="Rectangle 1">
            <a:extLst>
              <a:ext uri="{FF2B5EF4-FFF2-40B4-BE49-F238E27FC236}">
                <a16:creationId xmlns:a16="http://schemas.microsoft.com/office/drawing/2014/main" id="{46657D3E-834B-5547-9145-7E979739B5E2}"/>
              </a:ext>
            </a:extLst>
          </p:cNvPr>
          <p:cNvSpPr/>
          <p:nvPr/>
        </p:nvSpPr>
        <p:spPr>
          <a:xfrm>
            <a:off x="1257629" y="767547"/>
            <a:ext cx="7749436" cy="584775"/>
          </a:xfrm>
          <a:prstGeom prst="rect">
            <a:avLst/>
          </a:prstGeom>
        </p:spPr>
        <p:txBody>
          <a:bodyPr wrap="square">
            <a:spAutoFit/>
          </a:bodyPr>
          <a:lstStyle/>
          <a:p>
            <a:r>
              <a:rPr lang="en-US" sz="1600" dirty="0">
                <a:latin typeface="Segoe UI Symbol" panose="020B0502040204020203" pitchFamily="34" charset="0"/>
                <a:ea typeface="Segoe UI Symbol" panose="020B0502040204020203" pitchFamily="34" charset="0"/>
              </a:rPr>
              <a:t>Explore if students used bikes to travel to university.</a:t>
            </a:r>
          </a:p>
          <a:p>
            <a:endParaRPr lang="en-CN" sz="1600" dirty="0">
              <a:latin typeface="Segoe UI Symbol" panose="020B0502040204020203" pitchFamily="34" charset="0"/>
              <a:ea typeface="Segoe UI Symbol" panose="020B0502040204020203" pitchFamily="34" charset="0"/>
            </a:endParaRPr>
          </a:p>
        </p:txBody>
      </p:sp>
      <p:pic>
        <p:nvPicPr>
          <p:cNvPr id="17" name="Picture 2">
            <a:extLst>
              <a:ext uri="{FF2B5EF4-FFF2-40B4-BE49-F238E27FC236}">
                <a16:creationId xmlns:a16="http://schemas.microsoft.com/office/drawing/2014/main" id="{96056D3B-4E67-B045-8854-67432A4AE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714" y="1341619"/>
            <a:ext cx="4796154" cy="2892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73766E2F-8FF4-6041-9222-2F82F5800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889" y="1341619"/>
            <a:ext cx="4836122" cy="28920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AAFB1B-6D8B-544F-AEF3-6604CC1FC7D4}"/>
              </a:ext>
            </a:extLst>
          </p:cNvPr>
          <p:cNvSpPr txBox="1"/>
          <p:nvPr/>
        </p:nvSpPr>
        <p:spPr>
          <a:xfrm>
            <a:off x="1146178" y="4174097"/>
            <a:ext cx="4897495" cy="246221"/>
          </a:xfrm>
          <a:prstGeom prst="rect">
            <a:avLst/>
          </a:prstGeom>
          <a:noFill/>
        </p:spPr>
        <p:txBody>
          <a:bodyPr wrap="none" rtlCol="0">
            <a:spAutoFit/>
          </a:bodyPr>
          <a:lstStyle/>
          <a:p>
            <a:r>
              <a:rPr lang="en-US" sz="1000" dirty="0">
                <a:latin typeface="Athelas" panose="02000503000000020003" pitchFamily="2" charset="77"/>
                <a:ea typeface="Segoe UI Symbol" panose="020B0502040204020203" pitchFamily="34" charset="0"/>
              </a:rPr>
              <a:t>Figure 16: Map of the number of bikes at fixed station from 7AM to 8AM on May 03, 2019.</a:t>
            </a:r>
          </a:p>
        </p:txBody>
      </p:sp>
      <p:sp>
        <p:nvSpPr>
          <p:cNvPr id="5" name="Rectangle 4">
            <a:extLst>
              <a:ext uri="{FF2B5EF4-FFF2-40B4-BE49-F238E27FC236}">
                <a16:creationId xmlns:a16="http://schemas.microsoft.com/office/drawing/2014/main" id="{83F92DBE-0639-D04E-9799-0388370B6430}"/>
              </a:ext>
            </a:extLst>
          </p:cNvPr>
          <p:cNvSpPr/>
          <p:nvPr/>
        </p:nvSpPr>
        <p:spPr>
          <a:xfrm>
            <a:off x="5935004" y="4184800"/>
            <a:ext cx="6096000" cy="246221"/>
          </a:xfrm>
          <a:prstGeom prst="rect">
            <a:avLst/>
          </a:prstGeom>
        </p:spPr>
        <p:txBody>
          <a:bodyPr>
            <a:spAutoFit/>
          </a:bodyPr>
          <a:lstStyle/>
          <a:p>
            <a:pPr algn="ctr"/>
            <a:r>
              <a:rPr lang="en-US" sz="1000" dirty="0">
                <a:latin typeface="Athelas" panose="02000503000000020003" pitchFamily="2" charset="77"/>
                <a:ea typeface="Segoe UI Symbol" panose="020B0502040204020203" pitchFamily="34" charset="0"/>
              </a:rPr>
              <a:t>Figure 17: Map of the number of bikes at fixed station from 7AM to 8AM on May 08, 2019.</a:t>
            </a:r>
            <a:endParaRPr lang="en-US" sz="1000" dirty="0">
              <a:effectLst/>
              <a:latin typeface="Athelas" panose="02000503000000020003" pitchFamily="2" charset="77"/>
              <a:ea typeface="Segoe UI Symbol" panose="020B0502040204020203" pitchFamily="34" charset="0"/>
            </a:endParaRPr>
          </a:p>
        </p:txBody>
      </p:sp>
      <p:sp>
        <p:nvSpPr>
          <p:cNvPr id="21" name="TextBox 20">
            <a:extLst>
              <a:ext uri="{FF2B5EF4-FFF2-40B4-BE49-F238E27FC236}">
                <a16:creationId xmlns:a16="http://schemas.microsoft.com/office/drawing/2014/main" id="{8E452FBF-8A46-1C44-986E-735F2CA36E66}"/>
              </a:ext>
            </a:extLst>
          </p:cNvPr>
          <p:cNvSpPr txBox="1"/>
          <p:nvPr/>
        </p:nvSpPr>
        <p:spPr>
          <a:xfrm>
            <a:off x="1651176" y="5067440"/>
            <a:ext cx="9509514" cy="984885"/>
          </a:xfrm>
          <a:prstGeom prst="rect">
            <a:avLst/>
          </a:prstGeom>
          <a:noFill/>
        </p:spPr>
        <p:txBody>
          <a:bodyPr wrap="square" rtlCol="0">
            <a:spAutoFit/>
          </a:bodyPr>
          <a:lstStyle/>
          <a:p>
            <a:r>
              <a:rPr lang="en-US" sz="1400" dirty="0">
                <a:latin typeface="Athelas" panose="02000503000000020003" pitchFamily="2" charset="77"/>
              </a:rPr>
              <a:t>From 7AM to 8AM (before normal lecture time) on the selected days (May 03 and May 08th 2019, normal weekday), the stations near the University of Applied Sciences were among the top stations with more bikes.</a:t>
            </a:r>
          </a:p>
          <a:p>
            <a:endParaRPr lang="en-US" sz="1400" dirty="0">
              <a:latin typeface="Athelas" panose="02000503000000020003" pitchFamily="2" charset="77"/>
            </a:endParaRPr>
          </a:p>
          <a:p>
            <a:endParaRPr lang="en-CN" sz="1600" dirty="0"/>
          </a:p>
        </p:txBody>
      </p:sp>
      <p:sp>
        <p:nvSpPr>
          <p:cNvPr id="22" name="Shape 214">
            <a:extLst>
              <a:ext uri="{FF2B5EF4-FFF2-40B4-BE49-F238E27FC236}">
                <a16:creationId xmlns:a16="http://schemas.microsoft.com/office/drawing/2014/main" id="{C808B698-FED0-AC48-A103-FABBF109F9C1}"/>
              </a:ext>
            </a:extLst>
          </p:cNvPr>
          <p:cNvSpPr/>
          <p:nvPr/>
        </p:nvSpPr>
        <p:spPr>
          <a:xfrm>
            <a:off x="1391845" y="4777451"/>
            <a:ext cx="258390" cy="258362"/>
          </a:xfrm>
          <a:custGeom>
            <a:avLst/>
            <a:gdLst/>
            <a:ahLst/>
            <a:cxnLst>
              <a:cxn ang="0">
                <a:pos x="wd2" y="hd2"/>
              </a:cxn>
              <a:cxn ang="5400000">
                <a:pos x="wd2" y="hd2"/>
              </a:cxn>
              <a:cxn ang="10800000">
                <a:pos x="wd2" y="hd2"/>
              </a:cxn>
              <a:cxn ang="16200000">
                <a:pos x="wd2" y="hd2"/>
              </a:cxn>
            </a:cxnLst>
            <a:rect l="0" t="0" r="r" b="b"/>
            <a:pathLst>
              <a:path w="21395" h="21473" extrusionOk="0">
                <a:moveTo>
                  <a:pt x="2579" y="8408"/>
                </a:moveTo>
                <a:cubicBezTo>
                  <a:pt x="2579" y="5192"/>
                  <a:pt x="5174" y="2587"/>
                  <a:pt x="8377" y="2587"/>
                </a:cubicBezTo>
                <a:cubicBezTo>
                  <a:pt x="11581" y="2587"/>
                  <a:pt x="14435" y="5451"/>
                  <a:pt x="14435" y="8668"/>
                </a:cubicBezTo>
                <a:cubicBezTo>
                  <a:pt x="14435" y="11882"/>
                  <a:pt x="11838" y="14489"/>
                  <a:pt x="8636" y="14489"/>
                </a:cubicBezTo>
                <a:cubicBezTo>
                  <a:pt x="5432" y="14488"/>
                  <a:pt x="2579" y="11622"/>
                  <a:pt x="2579" y="8408"/>
                </a:cubicBezTo>
                <a:close/>
                <a:moveTo>
                  <a:pt x="20915" y="18167"/>
                </a:moveTo>
                <a:lnTo>
                  <a:pt x="15797" y="13031"/>
                </a:lnTo>
                <a:cubicBezTo>
                  <a:pt x="16569" y="11760"/>
                  <a:pt x="17014" y="10265"/>
                  <a:pt x="17014" y="8668"/>
                </a:cubicBezTo>
                <a:cubicBezTo>
                  <a:pt x="17014" y="4023"/>
                  <a:pt x="13004" y="0"/>
                  <a:pt x="8377" y="0"/>
                </a:cubicBezTo>
                <a:cubicBezTo>
                  <a:pt x="3750" y="-1"/>
                  <a:pt x="0" y="3764"/>
                  <a:pt x="0" y="8408"/>
                </a:cubicBezTo>
                <a:cubicBezTo>
                  <a:pt x="0" y="13051"/>
                  <a:pt x="4010" y="17076"/>
                  <a:pt x="8636" y="17076"/>
                </a:cubicBezTo>
                <a:cubicBezTo>
                  <a:pt x="10175" y="17076"/>
                  <a:pt x="11615" y="16655"/>
                  <a:pt x="12854" y="15928"/>
                </a:cubicBezTo>
                <a:lnTo>
                  <a:pt x="17998" y="21095"/>
                </a:lnTo>
                <a:cubicBezTo>
                  <a:pt x="18502" y="21599"/>
                  <a:pt x="19318" y="21599"/>
                  <a:pt x="19821" y="21095"/>
                </a:cubicBezTo>
                <a:lnTo>
                  <a:pt x="21098" y="19813"/>
                </a:lnTo>
                <a:cubicBezTo>
                  <a:pt x="21600" y="19309"/>
                  <a:pt x="21417" y="18671"/>
                  <a:pt x="20915" y="18167"/>
                </a:cubicBezTo>
                <a:close/>
              </a:path>
            </a:pathLst>
          </a:custGeom>
          <a:solidFill>
            <a:schemeClr val="accent1"/>
          </a:solidFill>
          <a:ln w="12700">
            <a:miter lim="400000"/>
          </a:ln>
        </p:spPr>
        <p:txBody>
          <a:bodyPr lIns="43656" tIns="43656" rIns="43656" bIns="43656" anchor="ct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lt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3" name="TextBox 22">
            <a:extLst>
              <a:ext uri="{FF2B5EF4-FFF2-40B4-BE49-F238E27FC236}">
                <a16:creationId xmlns:a16="http://schemas.microsoft.com/office/drawing/2014/main" id="{02F74067-7B61-1B4F-B3B6-4BD4977F75F1}"/>
              </a:ext>
            </a:extLst>
          </p:cNvPr>
          <p:cNvSpPr txBox="1"/>
          <p:nvPr/>
        </p:nvSpPr>
        <p:spPr>
          <a:xfrm>
            <a:off x="1651175" y="4685117"/>
            <a:ext cx="916661" cy="369332"/>
          </a:xfrm>
          <a:prstGeom prst="rect">
            <a:avLst/>
          </a:prstGeom>
          <a:noFill/>
        </p:spPr>
        <p:txBody>
          <a:bodyPr wrap="square" rtlCol="0">
            <a:spAutoFit/>
          </a:bodyPr>
          <a:lstStyle/>
          <a:p>
            <a:r>
              <a:rPr lang="en-CN" b="1" dirty="0">
                <a:solidFill>
                  <a:schemeClr val="accent1"/>
                </a:solidFill>
                <a:latin typeface="Athelas" panose="02000503000000020003" pitchFamily="2" charset="77"/>
              </a:rPr>
              <a:t>Pattern</a:t>
            </a:r>
          </a:p>
        </p:txBody>
      </p:sp>
    </p:spTree>
    <p:extLst>
      <p:ext uri="{BB962C8B-B14F-4D97-AF65-F5344CB8AC3E}">
        <p14:creationId xmlns:p14="http://schemas.microsoft.com/office/powerpoint/2010/main" val="216168108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EA900F-EC1F-1041-96B3-88BD692F5631}"/>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11" name="Group 10">
            <a:extLst>
              <a:ext uri="{FF2B5EF4-FFF2-40B4-BE49-F238E27FC236}">
                <a16:creationId xmlns:a16="http://schemas.microsoft.com/office/drawing/2014/main" id="{6F9BE5FB-0D11-DD41-92D0-233500BB7F90}"/>
              </a:ext>
            </a:extLst>
          </p:cNvPr>
          <p:cNvGrpSpPr/>
          <p:nvPr/>
        </p:nvGrpSpPr>
        <p:grpSpPr>
          <a:xfrm>
            <a:off x="899901" y="394097"/>
            <a:ext cx="3133480" cy="506229"/>
            <a:chOff x="5050917" y="567583"/>
            <a:chExt cx="3133480" cy="506229"/>
          </a:xfrm>
        </p:grpSpPr>
        <p:sp>
          <p:nvSpPr>
            <p:cNvPr id="12" name="文本框 30">
              <a:extLst>
                <a:ext uri="{FF2B5EF4-FFF2-40B4-BE49-F238E27FC236}">
                  <a16:creationId xmlns:a16="http://schemas.microsoft.com/office/drawing/2014/main" id="{705F4601-86E1-2343-9EE7-B9B902DDBE9E}"/>
                </a:ext>
              </a:extLst>
            </p:cNvPr>
            <p:cNvSpPr txBox="1"/>
            <p:nvPr/>
          </p:nvSpPr>
          <p:spPr>
            <a:xfrm>
              <a:off x="5199259" y="567583"/>
              <a:ext cx="2985138"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Data Visualization</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3" name="组合 31">
              <a:extLst>
                <a:ext uri="{FF2B5EF4-FFF2-40B4-BE49-F238E27FC236}">
                  <a16:creationId xmlns:a16="http://schemas.microsoft.com/office/drawing/2014/main" id="{9B9E9EC0-B903-124E-8DB2-E5E8A73B82A5}"/>
                </a:ext>
              </a:extLst>
            </p:cNvPr>
            <p:cNvGrpSpPr/>
            <p:nvPr/>
          </p:nvGrpSpPr>
          <p:grpSpPr>
            <a:xfrm rot="1717908">
              <a:off x="5050917" y="684661"/>
              <a:ext cx="269006" cy="276532"/>
              <a:chOff x="4915008" y="1750596"/>
              <a:chExt cx="219309" cy="225445"/>
            </a:xfrm>
          </p:grpSpPr>
          <p:sp>
            <p:nvSpPr>
              <p:cNvPr id="14" name="椭圆 32">
                <a:extLst>
                  <a:ext uri="{FF2B5EF4-FFF2-40B4-BE49-F238E27FC236}">
                    <a16:creationId xmlns:a16="http://schemas.microsoft.com/office/drawing/2014/main" id="{A23947B5-20A2-A046-9A1E-ED31F533FB49}"/>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5" name="椭圆 33">
                <a:extLst>
                  <a:ext uri="{FF2B5EF4-FFF2-40B4-BE49-F238E27FC236}">
                    <a16:creationId xmlns:a16="http://schemas.microsoft.com/office/drawing/2014/main" id="{34B263DF-8133-3845-A730-170029D9ED86}"/>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6" name="椭圆 35">
                <a:extLst>
                  <a:ext uri="{FF2B5EF4-FFF2-40B4-BE49-F238E27FC236}">
                    <a16:creationId xmlns:a16="http://schemas.microsoft.com/office/drawing/2014/main" id="{F2BA9081-E9CC-E34C-AAA1-2B676B13043E}"/>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2" name="Rectangle 1">
            <a:extLst>
              <a:ext uri="{FF2B5EF4-FFF2-40B4-BE49-F238E27FC236}">
                <a16:creationId xmlns:a16="http://schemas.microsoft.com/office/drawing/2014/main" id="{46657D3E-834B-5547-9145-7E979739B5E2}"/>
              </a:ext>
            </a:extLst>
          </p:cNvPr>
          <p:cNvSpPr/>
          <p:nvPr/>
        </p:nvSpPr>
        <p:spPr>
          <a:xfrm>
            <a:off x="1257629" y="767547"/>
            <a:ext cx="7749436" cy="584775"/>
          </a:xfrm>
          <a:prstGeom prst="rect">
            <a:avLst/>
          </a:prstGeom>
        </p:spPr>
        <p:txBody>
          <a:bodyPr wrap="square">
            <a:spAutoFit/>
          </a:bodyPr>
          <a:lstStyle/>
          <a:p>
            <a:r>
              <a:rPr lang="en-US" sz="1600" dirty="0">
                <a:latin typeface="Segoe UI Symbol" panose="020B0502040204020203" pitchFamily="34" charset="0"/>
                <a:ea typeface="Segoe UI Symbol" panose="020B0502040204020203" pitchFamily="34" charset="0"/>
              </a:rPr>
              <a:t>Explore if students used bikes to travel to university, monthly analysis</a:t>
            </a:r>
          </a:p>
          <a:p>
            <a:endParaRPr lang="en-CN" sz="1600" dirty="0">
              <a:latin typeface="Segoe UI Symbol" panose="020B0502040204020203" pitchFamily="34" charset="0"/>
              <a:ea typeface="Segoe UI Symbol" panose="020B0502040204020203" pitchFamily="34" charset="0"/>
            </a:endParaRPr>
          </a:p>
        </p:txBody>
      </p:sp>
      <p:pic>
        <p:nvPicPr>
          <p:cNvPr id="17" name="Picture 2">
            <a:extLst>
              <a:ext uri="{FF2B5EF4-FFF2-40B4-BE49-F238E27FC236}">
                <a16:creationId xmlns:a16="http://schemas.microsoft.com/office/drawing/2014/main" id="{96056D3B-4E67-B045-8854-67432A4AE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714" y="1341619"/>
            <a:ext cx="4796154" cy="2892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73766E2F-8FF4-6041-9222-2F82F5800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889" y="1341619"/>
            <a:ext cx="4836122" cy="28920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AAFB1B-6D8B-544F-AEF3-6604CC1FC7D4}"/>
              </a:ext>
            </a:extLst>
          </p:cNvPr>
          <p:cNvSpPr txBox="1"/>
          <p:nvPr/>
        </p:nvSpPr>
        <p:spPr>
          <a:xfrm>
            <a:off x="1134058" y="4181724"/>
            <a:ext cx="5105885" cy="246221"/>
          </a:xfrm>
          <a:prstGeom prst="rect">
            <a:avLst/>
          </a:prstGeom>
          <a:noFill/>
        </p:spPr>
        <p:txBody>
          <a:bodyPr wrap="none" rtlCol="0">
            <a:spAutoFit/>
          </a:bodyPr>
          <a:lstStyle/>
          <a:p>
            <a:r>
              <a:rPr lang="en-US" sz="1000" dirty="0">
                <a:latin typeface="Athelas" panose="02000503000000020003" pitchFamily="2" charset="77"/>
                <a:ea typeface="Segoe UI Symbol" panose="020B0502040204020203" pitchFamily="34" charset="0"/>
              </a:rPr>
              <a:t>Figure 18: Heatmap of the location of the trips that ended from 7AM to 8AM on May 08, 2019.</a:t>
            </a:r>
          </a:p>
        </p:txBody>
      </p:sp>
      <p:sp>
        <p:nvSpPr>
          <p:cNvPr id="5" name="Rectangle 4">
            <a:extLst>
              <a:ext uri="{FF2B5EF4-FFF2-40B4-BE49-F238E27FC236}">
                <a16:creationId xmlns:a16="http://schemas.microsoft.com/office/drawing/2014/main" id="{83F92DBE-0639-D04E-9799-0388370B6430}"/>
              </a:ext>
            </a:extLst>
          </p:cNvPr>
          <p:cNvSpPr/>
          <p:nvPr/>
        </p:nvSpPr>
        <p:spPr>
          <a:xfrm>
            <a:off x="6093226" y="4183547"/>
            <a:ext cx="6096000" cy="400110"/>
          </a:xfrm>
          <a:prstGeom prst="rect">
            <a:avLst/>
          </a:prstGeom>
        </p:spPr>
        <p:txBody>
          <a:bodyPr>
            <a:spAutoFit/>
          </a:bodyPr>
          <a:lstStyle/>
          <a:p>
            <a:pPr algn="ctr"/>
            <a:r>
              <a:rPr lang="en-US" sz="1000" dirty="0">
                <a:latin typeface="Athelas" panose="02000503000000020003" pitchFamily="2" charset="77"/>
                <a:ea typeface="Segoe UI Symbol" panose="020B0502040204020203" pitchFamily="34" charset="0"/>
              </a:rPr>
              <a:t>Figure 19: Heatmap of the location of the trips that ended from 7AM to 8AM on August 05, 2019.</a:t>
            </a:r>
          </a:p>
          <a:p>
            <a:pPr algn="ctr"/>
            <a:endParaRPr lang="en-US" sz="1000" dirty="0">
              <a:effectLst/>
              <a:latin typeface="Athelas" panose="02000503000000020003" pitchFamily="2" charset="77"/>
              <a:ea typeface="Segoe UI Symbol" panose="020B0502040204020203" pitchFamily="34" charset="0"/>
            </a:endParaRPr>
          </a:p>
        </p:txBody>
      </p:sp>
      <p:sp>
        <p:nvSpPr>
          <p:cNvPr id="21" name="TextBox 20">
            <a:extLst>
              <a:ext uri="{FF2B5EF4-FFF2-40B4-BE49-F238E27FC236}">
                <a16:creationId xmlns:a16="http://schemas.microsoft.com/office/drawing/2014/main" id="{8E452FBF-8A46-1C44-986E-735F2CA36E66}"/>
              </a:ext>
            </a:extLst>
          </p:cNvPr>
          <p:cNvSpPr txBox="1"/>
          <p:nvPr/>
        </p:nvSpPr>
        <p:spPr>
          <a:xfrm>
            <a:off x="1651176" y="4965135"/>
            <a:ext cx="9509514" cy="2062103"/>
          </a:xfrm>
          <a:prstGeom prst="rect">
            <a:avLst/>
          </a:prstGeom>
          <a:noFill/>
        </p:spPr>
        <p:txBody>
          <a:bodyPr wrap="square" rtlCol="0">
            <a:spAutoFit/>
          </a:bodyPr>
          <a:lstStyle/>
          <a:p>
            <a:r>
              <a:rPr lang="en-US" sz="1400" dirty="0">
                <a:latin typeface="Athelas" panose="02000503000000020003" pitchFamily="2" charset="77"/>
              </a:rPr>
              <a:t>The areas near the University of Applied Sciences were the top popular locations for bike trips to end from 7AM to 8AM in most of the days in May, September, and October (except for weekends and public holidays). In contrast, August has very few trips ended near the university location from 7AM to 8AM. </a:t>
            </a:r>
            <a:endParaRPr lang="en-CN" sz="1400" dirty="0">
              <a:latin typeface="Athelas" panose="02000503000000020003" pitchFamily="2" charset="77"/>
            </a:endParaRPr>
          </a:p>
          <a:p>
            <a:endParaRPr lang="en-US" sz="1400" dirty="0">
              <a:latin typeface="Athelas" panose="02000503000000020003" pitchFamily="2" charset="77"/>
            </a:endParaRPr>
          </a:p>
          <a:p>
            <a:r>
              <a:rPr lang="en-US" sz="1400" dirty="0">
                <a:latin typeface="Athelas" panose="02000503000000020003" pitchFamily="2" charset="77"/>
              </a:rPr>
              <a:t>Such pattern could be explained by the fact that August is the summer vacation for university students. When the spring semester ends on August 1st, there were many trips that ended near the university captured. But after that, very few trips ended within the selected time frame.</a:t>
            </a:r>
          </a:p>
          <a:p>
            <a:endParaRPr lang="en-US" sz="1400" dirty="0">
              <a:latin typeface="Athelas" panose="02000503000000020003" pitchFamily="2" charset="77"/>
            </a:endParaRPr>
          </a:p>
          <a:p>
            <a:endParaRPr lang="en-CN" sz="1600" dirty="0"/>
          </a:p>
        </p:txBody>
      </p:sp>
      <p:sp>
        <p:nvSpPr>
          <p:cNvPr id="22" name="Shape 214">
            <a:extLst>
              <a:ext uri="{FF2B5EF4-FFF2-40B4-BE49-F238E27FC236}">
                <a16:creationId xmlns:a16="http://schemas.microsoft.com/office/drawing/2014/main" id="{C808B698-FED0-AC48-A103-FABBF109F9C1}"/>
              </a:ext>
            </a:extLst>
          </p:cNvPr>
          <p:cNvSpPr/>
          <p:nvPr/>
        </p:nvSpPr>
        <p:spPr>
          <a:xfrm>
            <a:off x="1391845" y="4777451"/>
            <a:ext cx="258390" cy="258362"/>
          </a:xfrm>
          <a:custGeom>
            <a:avLst/>
            <a:gdLst/>
            <a:ahLst/>
            <a:cxnLst>
              <a:cxn ang="0">
                <a:pos x="wd2" y="hd2"/>
              </a:cxn>
              <a:cxn ang="5400000">
                <a:pos x="wd2" y="hd2"/>
              </a:cxn>
              <a:cxn ang="10800000">
                <a:pos x="wd2" y="hd2"/>
              </a:cxn>
              <a:cxn ang="16200000">
                <a:pos x="wd2" y="hd2"/>
              </a:cxn>
            </a:cxnLst>
            <a:rect l="0" t="0" r="r" b="b"/>
            <a:pathLst>
              <a:path w="21395" h="21473" extrusionOk="0">
                <a:moveTo>
                  <a:pt x="2579" y="8408"/>
                </a:moveTo>
                <a:cubicBezTo>
                  <a:pt x="2579" y="5192"/>
                  <a:pt x="5174" y="2587"/>
                  <a:pt x="8377" y="2587"/>
                </a:cubicBezTo>
                <a:cubicBezTo>
                  <a:pt x="11581" y="2587"/>
                  <a:pt x="14435" y="5451"/>
                  <a:pt x="14435" y="8668"/>
                </a:cubicBezTo>
                <a:cubicBezTo>
                  <a:pt x="14435" y="11882"/>
                  <a:pt x="11838" y="14489"/>
                  <a:pt x="8636" y="14489"/>
                </a:cubicBezTo>
                <a:cubicBezTo>
                  <a:pt x="5432" y="14488"/>
                  <a:pt x="2579" y="11622"/>
                  <a:pt x="2579" y="8408"/>
                </a:cubicBezTo>
                <a:close/>
                <a:moveTo>
                  <a:pt x="20915" y="18167"/>
                </a:moveTo>
                <a:lnTo>
                  <a:pt x="15797" y="13031"/>
                </a:lnTo>
                <a:cubicBezTo>
                  <a:pt x="16569" y="11760"/>
                  <a:pt x="17014" y="10265"/>
                  <a:pt x="17014" y="8668"/>
                </a:cubicBezTo>
                <a:cubicBezTo>
                  <a:pt x="17014" y="4023"/>
                  <a:pt x="13004" y="0"/>
                  <a:pt x="8377" y="0"/>
                </a:cubicBezTo>
                <a:cubicBezTo>
                  <a:pt x="3750" y="-1"/>
                  <a:pt x="0" y="3764"/>
                  <a:pt x="0" y="8408"/>
                </a:cubicBezTo>
                <a:cubicBezTo>
                  <a:pt x="0" y="13051"/>
                  <a:pt x="4010" y="17076"/>
                  <a:pt x="8636" y="17076"/>
                </a:cubicBezTo>
                <a:cubicBezTo>
                  <a:pt x="10175" y="17076"/>
                  <a:pt x="11615" y="16655"/>
                  <a:pt x="12854" y="15928"/>
                </a:cubicBezTo>
                <a:lnTo>
                  <a:pt x="17998" y="21095"/>
                </a:lnTo>
                <a:cubicBezTo>
                  <a:pt x="18502" y="21599"/>
                  <a:pt x="19318" y="21599"/>
                  <a:pt x="19821" y="21095"/>
                </a:cubicBezTo>
                <a:lnTo>
                  <a:pt x="21098" y="19813"/>
                </a:lnTo>
                <a:cubicBezTo>
                  <a:pt x="21600" y="19309"/>
                  <a:pt x="21417" y="18671"/>
                  <a:pt x="20915" y="18167"/>
                </a:cubicBezTo>
                <a:close/>
              </a:path>
            </a:pathLst>
          </a:custGeom>
          <a:solidFill>
            <a:schemeClr val="accent1"/>
          </a:solidFill>
          <a:ln w="12700">
            <a:miter lim="400000"/>
          </a:ln>
        </p:spPr>
        <p:txBody>
          <a:bodyPr lIns="43656" tIns="43656" rIns="43656" bIns="43656" anchor="ct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lt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3" name="TextBox 22">
            <a:extLst>
              <a:ext uri="{FF2B5EF4-FFF2-40B4-BE49-F238E27FC236}">
                <a16:creationId xmlns:a16="http://schemas.microsoft.com/office/drawing/2014/main" id="{02F74067-7B61-1B4F-B3B6-4BD4977F75F1}"/>
              </a:ext>
            </a:extLst>
          </p:cNvPr>
          <p:cNvSpPr txBox="1"/>
          <p:nvPr/>
        </p:nvSpPr>
        <p:spPr>
          <a:xfrm>
            <a:off x="1651175" y="4685117"/>
            <a:ext cx="916661" cy="369332"/>
          </a:xfrm>
          <a:prstGeom prst="rect">
            <a:avLst/>
          </a:prstGeom>
          <a:noFill/>
        </p:spPr>
        <p:txBody>
          <a:bodyPr wrap="square" rtlCol="0">
            <a:spAutoFit/>
          </a:bodyPr>
          <a:lstStyle/>
          <a:p>
            <a:r>
              <a:rPr lang="en-CN" b="1" dirty="0">
                <a:solidFill>
                  <a:schemeClr val="accent1"/>
                </a:solidFill>
                <a:latin typeface="Athelas" panose="02000503000000020003" pitchFamily="2" charset="77"/>
              </a:rPr>
              <a:t>Pattern</a:t>
            </a:r>
          </a:p>
        </p:txBody>
      </p:sp>
      <p:pic>
        <p:nvPicPr>
          <p:cNvPr id="19" name="Picture 2">
            <a:extLst>
              <a:ext uri="{FF2B5EF4-FFF2-40B4-BE49-F238E27FC236}">
                <a16:creationId xmlns:a16="http://schemas.microsoft.com/office/drawing/2014/main" id="{80E6DAB2-3215-1241-8F48-DF61D8622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8714" y="1352322"/>
            <a:ext cx="4796154" cy="28455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F15131E6-6FA4-9349-A836-B11317BB5D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7889" y="1341620"/>
            <a:ext cx="4836122" cy="2884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59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64"/>
          <p:cNvSpPr/>
          <p:nvPr/>
        </p:nvSpPr>
        <p:spPr>
          <a:xfrm>
            <a:off x="732038" y="1230853"/>
            <a:ext cx="10727926" cy="1"/>
          </a:xfrm>
          <a:prstGeom prst="line">
            <a:avLst/>
          </a:prstGeom>
          <a:ln w="28575">
            <a:solidFill>
              <a:schemeClr val="bg2"/>
            </a:solidFill>
            <a:miter lim="400000"/>
          </a:ln>
        </p:spPr>
        <p:txBody>
          <a:bodyPr lIns="25400" tIns="25400" rIns="25400" bIns="25400" anchor="ctr"/>
          <a:lstStyle/>
          <a:p>
            <a:pPr>
              <a:defRPr sz="3200">
                <a:latin typeface="Helvetica Light"/>
                <a:ea typeface="Helvetica Light"/>
                <a:cs typeface="Helvetica Light"/>
                <a:sym typeface="Helvetica Light"/>
              </a:defRPr>
            </a:pPr>
            <a:endParaRPr sz="1600">
              <a:latin typeface="Athelas" panose="02000503000000020003" pitchFamily="2" charset="77"/>
              <a:ea typeface="微软雅黑" panose="020B0503020204020204" pitchFamily="34" charset="-122"/>
              <a:sym typeface="Segoe UI" panose="020B0502040204020203" pitchFamily="34" charset="0"/>
            </a:endParaRPr>
          </a:p>
        </p:txBody>
      </p:sp>
      <p:sp>
        <p:nvSpPr>
          <p:cNvPr id="2" name="Arc 1"/>
          <p:cNvSpPr/>
          <p:nvPr/>
        </p:nvSpPr>
        <p:spPr>
          <a:xfrm>
            <a:off x="4169678" y="2016252"/>
            <a:ext cx="3889727" cy="3889727"/>
          </a:xfrm>
          <a:prstGeom prst="arc">
            <a:avLst>
              <a:gd name="adj1" fmla="val 2901203"/>
              <a:gd name="adj2" fmla="val 21394969"/>
            </a:avLst>
          </a:prstGeom>
          <a:ln w="152400">
            <a:solidFill>
              <a:schemeClr val="bg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thelas" panose="02000503000000020003" pitchFamily="2" charset="77"/>
              <a:ea typeface="微软雅黑" panose="020B0503020204020204" pitchFamily="34" charset="-122"/>
              <a:sym typeface="Segoe UI" panose="020B0502040204020203" pitchFamily="34" charset="0"/>
            </a:endParaRPr>
          </a:p>
        </p:txBody>
      </p:sp>
      <p:sp>
        <p:nvSpPr>
          <p:cNvPr id="73" name="Freeform 5"/>
          <p:cNvSpPr>
            <a:spLocks/>
          </p:cNvSpPr>
          <p:nvPr/>
        </p:nvSpPr>
        <p:spPr bwMode="auto">
          <a:xfrm>
            <a:off x="5557348" y="3403923"/>
            <a:ext cx="1114387" cy="1114387"/>
          </a:xfrm>
          <a:custGeom>
            <a:avLst/>
            <a:gdLst>
              <a:gd name="T0" fmla="*/ 264 w 321"/>
              <a:gd name="T1" fmla="*/ 57 h 321"/>
              <a:gd name="T2" fmla="*/ 264 w 321"/>
              <a:gd name="T3" fmla="*/ 264 h 321"/>
              <a:gd name="T4" fmla="*/ 57 w 321"/>
              <a:gd name="T5" fmla="*/ 264 h 321"/>
              <a:gd name="T6" fmla="*/ 57 w 321"/>
              <a:gd name="T7" fmla="*/ 57 h 321"/>
              <a:gd name="T8" fmla="*/ 264 w 321"/>
              <a:gd name="T9" fmla="*/ 57 h 321"/>
            </a:gdLst>
            <a:ahLst/>
            <a:cxnLst>
              <a:cxn ang="0">
                <a:pos x="T0" y="T1"/>
              </a:cxn>
              <a:cxn ang="0">
                <a:pos x="T2" y="T3"/>
              </a:cxn>
              <a:cxn ang="0">
                <a:pos x="T4" y="T5"/>
              </a:cxn>
              <a:cxn ang="0">
                <a:pos x="T6" y="T7"/>
              </a:cxn>
              <a:cxn ang="0">
                <a:pos x="T8" y="T9"/>
              </a:cxn>
            </a:cxnLst>
            <a:rect l="0" t="0" r="r" b="b"/>
            <a:pathLst>
              <a:path w="321" h="321">
                <a:moveTo>
                  <a:pt x="264" y="57"/>
                </a:moveTo>
                <a:cubicBezTo>
                  <a:pt x="321" y="114"/>
                  <a:pt x="321" y="207"/>
                  <a:pt x="264" y="264"/>
                </a:cubicBezTo>
                <a:cubicBezTo>
                  <a:pt x="207" y="321"/>
                  <a:pt x="114" y="321"/>
                  <a:pt x="57" y="264"/>
                </a:cubicBezTo>
                <a:cubicBezTo>
                  <a:pt x="0" y="207"/>
                  <a:pt x="0" y="114"/>
                  <a:pt x="57" y="57"/>
                </a:cubicBezTo>
                <a:cubicBezTo>
                  <a:pt x="114" y="0"/>
                  <a:pt x="207" y="0"/>
                  <a:pt x="264" y="57"/>
                </a:cubicBezTo>
                <a:close/>
              </a:path>
            </a:pathLst>
          </a:custGeom>
          <a:solidFill>
            <a:srgbClr val="084A97"/>
          </a:solidFill>
          <a:ln>
            <a:no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lt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grpSp>
        <p:nvGrpSpPr>
          <p:cNvPr id="12" name="组合 11"/>
          <p:cNvGrpSpPr/>
          <p:nvPr/>
        </p:nvGrpSpPr>
        <p:grpSpPr>
          <a:xfrm>
            <a:off x="1193182" y="3442894"/>
            <a:ext cx="3555918" cy="804367"/>
            <a:chOff x="1193182" y="3442894"/>
            <a:chExt cx="3555918" cy="804367"/>
          </a:xfrm>
        </p:grpSpPr>
        <p:grpSp>
          <p:nvGrpSpPr>
            <p:cNvPr id="87" name="Group 86"/>
            <p:cNvGrpSpPr/>
            <p:nvPr/>
          </p:nvGrpSpPr>
          <p:grpSpPr>
            <a:xfrm>
              <a:off x="3669088" y="3540580"/>
              <a:ext cx="1080012" cy="553081"/>
              <a:chOff x="6642546" y="5546439"/>
              <a:chExt cx="725864" cy="371719"/>
            </a:xfrm>
          </p:grpSpPr>
          <p:sp>
            <p:nvSpPr>
              <p:cNvPr id="88"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89" name="TextBox 88"/>
              <p:cNvSpPr txBox="1"/>
              <p:nvPr/>
            </p:nvSpPr>
            <p:spPr>
              <a:xfrm>
                <a:off x="6642546" y="5605940"/>
                <a:ext cx="725864" cy="268909"/>
              </a:xfrm>
              <a:prstGeom prst="rect">
                <a:avLst/>
              </a:prstGeom>
              <a:noFill/>
            </p:spPr>
            <p:txBody>
              <a:bodyPr wrap="square" rtlCol="0">
                <a:spAutoFit/>
              </a:bodyPr>
              <a:lstStyle/>
              <a:p>
                <a:pPr algn="ctr"/>
                <a:r>
                  <a:rPr lang="en-US" sz="2000" b="1" dirty="0">
                    <a:latin typeface="Athelas" panose="02000503000000020003" pitchFamily="2" charset="77"/>
                    <a:ea typeface="微软雅黑" panose="020B0503020204020204" pitchFamily="34" charset="-122"/>
                    <a:sym typeface="Segoe UI" panose="020B0502040204020203" pitchFamily="34" charset="0"/>
                  </a:rPr>
                  <a:t>3</a:t>
                </a:r>
              </a:p>
            </p:txBody>
          </p:sp>
        </p:grpSp>
        <p:grpSp>
          <p:nvGrpSpPr>
            <p:cNvPr id="101" name="Group 100"/>
            <p:cNvGrpSpPr/>
            <p:nvPr/>
          </p:nvGrpSpPr>
          <p:grpSpPr>
            <a:xfrm>
              <a:off x="1193182" y="3442894"/>
              <a:ext cx="2576791" cy="804367"/>
              <a:chOff x="8140224" y="2475865"/>
              <a:chExt cx="2727385" cy="851378"/>
            </a:xfrm>
          </p:grpSpPr>
          <p:sp>
            <p:nvSpPr>
              <p:cNvPr id="102" name="Rectangle 101"/>
              <p:cNvSpPr/>
              <p:nvPr/>
            </p:nvSpPr>
            <p:spPr>
              <a:xfrm>
                <a:off x="8140224" y="2819051"/>
                <a:ext cx="2727385" cy="508192"/>
              </a:xfrm>
              <a:prstGeom prst="rect">
                <a:avLst/>
              </a:prstGeom>
            </p:spPr>
            <p:txBody>
              <a:bodyPr wrap="square">
                <a:spAutoFit/>
              </a:bodyPr>
              <a:lstStyle/>
              <a:p>
                <a:pPr algn="r">
                  <a:lnSpc>
                    <a:spcPct val="90000"/>
                  </a:lnSpc>
                </a:pPr>
                <a:r>
                  <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rPr>
                  <a:t>Statistical Analysis, </a:t>
                </a:r>
              </a:p>
              <a:p>
                <a:pPr algn="r">
                  <a:lnSpc>
                    <a:spcPct val="90000"/>
                  </a:lnSpc>
                </a:pPr>
                <a:r>
                  <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rPr>
                  <a:t>Data Visualization, etc.</a:t>
                </a:r>
              </a:p>
            </p:txBody>
          </p:sp>
          <p:sp>
            <p:nvSpPr>
              <p:cNvPr id="103" name="Rectangle 102"/>
              <p:cNvSpPr/>
              <p:nvPr/>
            </p:nvSpPr>
            <p:spPr>
              <a:xfrm>
                <a:off x="9369096" y="2475865"/>
                <a:ext cx="1472249" cy="358341"/>
              </a:xfrm>
              <a:prstGeom prst="rect">
                <a:avLst/>
              </a:prstGeom>
            </p:spPr>
            <p:txBody>
              <a:bodyPr wrap="none">
                <a:spAutoFit/>
              </a:bodyPr>
              <a:lstStyle/>
              <a:p>
                <a:r>
                  <a:rPr lang="en-US" altLang="zh-CN" sz="1600" b="1" dirty="0">
                    <a:latin typeface="Athelas" panose="02000503000000020003" pitchFamily="2" charset="77"/>
                    <a:ea typeface="微软雅黑" panose="020B0503020204020204" pitchFamily="34" charset="-122"/>
                    <a:sym typeface="Segoe UI" panose="020B0502040204020203" pitchFamily="34" charset="0"/>
                  </a:rPr>
                  <a:t>Data Analysis</a:t>
                </a:r>
                <a:endParaRPr lang="en-US" sz="1600" b="1" dirty="0">
                  <a:latin typeface="Athelas" panose="02000503000000020003" pitchFamily="2" charset="77"/>
                  <a:ea typeface="微软雅黑" panose="020B0503020204020204" pitchFamily="34" charset="-122"/>
                  <a:sym typeface="Segoe UI" panose="020B0502040204020203" pitchFamily="34" charset="0"/>
                </a:endParaRPr>
              </a:p>
            </p:txBody>
          </p:sp>
        </p:grpSp>
      </p:grpSp>
      <p:grpSp>
        <p:nvGrpSpPr>
          <p:cNvPr id="10" name="组合 9"/>
          <p:cNvGrpSpPr/>
          <p:nvPr/>
        </p:nvGrpSpPr>
        <p:grpSpPr>
          <a:xfrm>
            <a:off x="6451072" y="5355093"/>
            <a:ext cx="4616168" cy="804365"/>
            <a:chOff x="6451072" y="5355093"/>
            <a:chExt cx="4616168" cy="804365"/>
          </a:xfrm>
        </p:grpSpPr>
        <p:grpSp>
          <p:nvGrpSpPr>
            <p:cNvPr id="110" name="Group 109"/>
            <p:cNvGrpSpPr/>
            <p:nvPr/>
          </p:nvGrpSpPr>
          <p:grpSpPr>
            <a:xfrm>
              <a:off x="7535289" y="5355093"/>
              <a:ext cx="3531951" cy="804365"/>
              <a:chOff x="8363349" y="2475865"/>
              <a:chExt cx="3738367" cy="851377"/>
            </a:xfrm>
          </p:grpSpPr>
          <p:sp>
            <p:nvSpPr>
              <p:cNvPr id="111" name="Rectangle 110"/>
              <p:cNvSpPr/>
              <p:nvPr/>
            </p:nvSpPr>
            <p:spPr>
              <a:xfrm>
                <a:off x="8372248" y="2819049"/>
                <a:ext cx="3729468" cy="508193"/>
              </a:xfrm>
              <a:prstGeom prst="rect">
                <a:avLst/>
              </a:prstGeom>
            </p:spPr>
            <p:txBody>
              <a:bodyPr wrap="square">
                <a:spAutoFit/>
              </a:bodyPr>
              <a:lstStyle/>
              <a:p>
                <a:pPr>
                  <a:lnSpc>
                    <a:spcPct val="90000"/>
                  </a:lnSpc>
                </a:pPr>
                <a:r>
                  <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rPr>
                  <a:t>Project Timeline, Team Responsibilities, </a:t>
                </a:r>
              </a:p>
              <a:p>
                <a:pPr>
                  <a:lnSpc>
                    <a:spcPct val="90000"/>
                  </a:lnSpc>
                </a:pPr>
                <a:r>
                  <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rPr>
                  <a:t>Project Overview</a:t>
                </a:r>
              </a:p>
            </p:txBody>
          </p:sp>
          <p:sp>
            <p:nvSpPr>
              <p:cNvPr id="112" name="Rectangle 111"/>
              <p:cNvSpPr/>
              <p:nvPr/>
            </p:nvSpPr>
            <p:spPr>
              <a:xfrm>
                <a:off x="8363349" y="2475865"/>
                <a:ext cx="1401599" cy="358341"/>
              </a:xfrm>
              <a:prstGeom prst="rect">
                <a:avLst/>
              </a:prstGeom>
            </p:spPr>
            <p:txBody>
              <a:bodyPr wrap="none">
                <a:spAutoFit/>
              </a:bodyPr>
              <a:lstStyle/>
              <a:p>
                <a:r>
                  <a:rPr lang="en-US" altLang="zh-CN" sz="1600" b="1" dirty="0">
                    <a:latin typeface="Athelas" panose="02000503000000020003" pitchFamily="2" charset="77"/>
                    <a:ea typeface="微软雅黑" panose="020B0503020204020204" pitchFamily="34" charset="-122"/>
                    <a:sym typeface="Segoe UI" panose="020B0502040204020203" pitchFamily="34" charset="0"/>
                  </a:rPr>
                  <a:t>Introduction</a:t>
                </a:r>
              </a:p>
            </p:txBody>
          </p:sp>
        </p:grpSp>
        <p:grpSp>
          <p:nvGrpSpPr>
            <p:cNvPr id="38" name="Group 86"/>
            <p:cNvGrpSpPr/>
            <p:nvPr/>
          </p:nvGrpSpPr>
          <p:grpSpPr>
            <a:xfrm>
              <a:off x="6451072" y="5406168"/>
              <a:ext cx="1080012" cy="553081"/>
              <a:chOff x="6642546" y="5546439"/>
              <a:chExt cx="725864" cy="371719"/>
            </a:xfrm>
          </p:grpSpPr>
          <p:sp>
            <p:nvSpPr>
              <p:cNvPr id="39"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40" name="TextBox 88"/>
              <p:cNvSpPr txBox="1"/>
              <p:nvPr/>
            </p:nvSpPr>
            <p:spPr>
              <a:xfrm>
                <a:off x="6642546" y="5605940"/>
                <a:ext cx="725864" cy="268909"/>
              </a:xfrm>
              <a:prstGeom prst="rect">
                <a:avLst/>
              </a:prstGeom>
              <a:noFill/>
            </p:spPr>
            <p:txBody>
              <a:bodyPr wrap="square" rtlCol="0">
                <a:spAutoFit/>
              </a:bodyPr>
              <a:lstStyle/>
              <a:p>
                <a:pPr algn="ctr"/>
                <a:r>
                  <a:rPr lang="en-US" sz="2000" b="1">
                    <a:latin typeface="Athelas" panose="02000503000000020003" pitchFamily="2" charset="77"/>
                    <a:ea typeface="微软雅黑" panose="020B0503020204020204" pitchFamily="34" charset="-122"/>
                    <a:sym typeface="Segoe UI" panose="020B0502040204020203" pitchFamily="34" charset="0"/>
                  </a:rPr>
                  <a:t>1</a:t>
                </a:r>
                <a:endParaRPr lang="en-US" sz="2000" b="1" dirty="0">
                  <a:latin typeface="Athelas" panose="02000503000000020003" pitchFamily="2" charset="77"/>
                  <a:ea typeface="微软雅黑" panose="020B0503020204020204" pitchFamily="34" charset="-122"/>
                  <a:sym typeface="Segoe UI" panose="020B0502040204020203" pitchFamily="34" charset="0"/>
                </a:endParaRPr>
              </a:p>
            </p:txBody>
          </p:sp>
        </p:grpSp>
      </p:grpSp>
      <p:grpSp>
        <p:nvGrpSpPr>
          <p:cNvPr id="11" name="组合 10"/>
          <p:cNvGrpSpPr/>
          <p:nvPr/>
        </p:nvGrpSpPr>
        <p:grpSpPr>
          <a:xfrm>
            <a:off x="1264115" y="5252716"/>
            <a:ext cx="4215059" cy="804367"/>
            <a:chOff x="1264115" y="5252716"/>
            <a:chExt cx="4215059" cy="804367"/>
          </a:xfrm>
        </p:grpSpPr>
        <p:grpSp>
          <p:nvGrpSpPr>
            <p:cNvPr id="104" name="Group 103"/>
            <p:cNvGrpSpPr/>
            <p:nvPr/>
          </p:nvGrpSpPr>
          <p:grpSpPr>
            <a:xfrm>
              <a:off x="1264115" y="5252716"/>
              <a:ext cx="3369048" cy="804367"/>
              <a:chOff x="7488369" y="2475865"/>
              <a:chExt cx="3565945" cy="851378"/>
            </a:xfrm>
          </p:grpSpPr>
          <p:sp>
            <p:nvSpPr>
              <p:cNvPr id="105" name="Rectangle 104"/>
              <p:cNvSpPr/>
              <p:nvPr/>
            </p:nvSpPr>
            <p:spPr>
              <a:xfrm>
                <a:off x="7488369" y="2819051"/>
                <a:ext cx="3379240" cy="508192"/>
              </a:xfrm>
              <a:prstGeom prst="rect">
                <a:avLst/>
              </a:prstGeom>
            </p:spPr>
            <p:txBody>
              <a:bodyPr wrap="square">
                <a:spAutoFit/>
              </a:bodyPr>
              <a:lstStyle/>
              <a:p>
                <a:pPr algn="r">
                  <a:lnSpc>
                    <a:spcPct val="90000"/>
                  </a:lnSpc>
                </a:pPr>
                <a:r>
                  <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rPr>
                  <a:t>Initial Data Exploration, </a:t>
                </a:r>
              </a:p>
              <a:p>
                <a:pPr algn="r">
                  <a:lnSpc>
                    <a:spcPct val="90000"/>
                  </a:lnSpc>
                </a:pPr>
                <a:r>
                  <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rPr>
                  <a:t>Data Cleaning, Data Manipulation</a:t>
                </a:r>
              </a:p>
            </p:txBody>
          </p:sp>
          <p:sp>
            <p:nvSpPr>
              <p:cNvPr id="106" name="Rectangle 105"/>
              <p:cNvSpPr/>
              <p:nvPr/>
            </p:nvSpPr>
            <p:spPr>
              <a:xfrm>
                <a:off x="9369096" y="2475865"/>
                <a:ext cx="1685218" cy="358341"/>
              </a:xfrm>
              <a:prstGeom prst="rect">
                <a:avLst/>
              </a:prstGeom>
            </p:spPr>
            <p:txBody>
              <a:bodyPr wrap="none">
                <a:spAutoFit/>
              </a:bodyPr>
              <a:lstStyle/>
              <a:p>
                <a:r>
                  <a:rPr lang="en-US" altLang="zh-CN" sz="1600" b="1" dirty="0">
                    <a:latin typeface="Athelas" panose="02000503000000020003" pitchFamily="2" charset="77"/>
                    <a:ea typeface="微软雅黑" panose="020B0503020204020204" pitchFamily="34" charset="-122"/>
                    <a:sym typeface="Segoe UI" panose="020B0502040204020203" pitchFamily="34" charset="0"/>
                  </a:rPr>
                  <a:t>Data Processing</a:t>
                </a:r>
                <a:endParaRPr lang="en-US" sz="1600" b="1" dirty="0">
                  <a:latin typeface="Athelas" panose="02000503000000020003" pitchFamily="2" charset="77"/>
                  <a:ea typeface="微软雅黑" panose="020B0503020204020204" pitchFamily="34" charset="-122"/>
                  <a:sym typeface="Segoe UI" panose="020B0502040204020203" pitchFamily="34" charset="0"/>
                </a:endParaRPr>
              </a:p>
            </p:txBody>
          </p:sp>
        </p:grpSp>
        <p:grpSp>
          <p:nvGrpSpPr>
            <p:cNvPr id="41" name="Group 86"/>
            <p:cNvGrpSpPr/>
            <p:nvPr/>
          </p:nvGrpSpPr>
          <p:grpSpPr>
            <a:xfrm>
              <a:off x="4399162" y="5266997"/>
              <a:ext cx="1080012" cy="553081"/>
              <a:chOff x="6642546" y="5546439"/>
              <a:chExt cx="725864" cy="371719"/>
            </a:xfrm>
          </p:grpSpPr>
          <p:sp>
            <p:nvSpPr>
              <p:cNvPr id="42"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43" name="TextBox 88"/>
              <p:cNvSpPr txBox="1"/>
              <p:nvPr/>
            </p:nvSpPr>
            <p:spPr>
              <a:xfrm>
                <a:off x="6642546" y="5605940"/>
                <a:ext cx="725864" cy="268909"/>
              </a:xfrm>
              <a:prstGeom prst="rect">
                <a:avLst/>
              </a:prstGeom>
              <a:noFill/>
            </p:spPr>
            <p:txBody>
              <a:bodyPr wrap="square" rtlCol="0">
                <a:spAutoFit/>
              </a:bodyPr>
              <a:lstStyle/>
              <a:p>
                <a:pPr algn="ctr"/>
                <a:r>
                  <a:rPr lang="en-US" sz="2000" b="1">
                    <a:latin typeface="Athelas" panose="02000503000000020003" pitchFamily="2" charset="77"/>
                    <a:ea typeface="微软雅黑" panose="020B0503020204020204" pitchFamily="34" charset="-122"/>
                    <a:sym typeface="Segoe UI" panose="020B0502040204020203" pitchFamily="34" charset="0"/>
                  </a:rPr>
                  <a:t>2</a:t>
                </a:r>
                <a:endParaRPr lang="en-US" sz="2000" b="1" dirty="0">
                  <a:latin typeface="Athelas" panose="02000503000000020003" pitchFamily="2" charset="77"/>
                  <a:ea typeface="微软雅黑" panose="020B0503020204020204" pitchFamily="34" charset="-122"/>
                  <a:sym typeface="Segoe UI" panose="020B0502040204020203" pitchFamily="34" charset="0"/>
                </a:endParaRPr>
              </a:p>
            </p:txBody>
          </p:sp>
        </p:grpSp>
      </p:grpSp>
      <p:grpSp>
        <p:nvGrpSpPr>
          <p:cNvPr id="13" name="组合 12"/>
          <p:cNvGrpSpPr/>
          <p:nvPr/>
        </p:nvGrpSpPr>
        <p:grpSpPr>
          <a:xfrm>
            <a:off x="2141951" y="1701499"/>
            <a:ext cx="3921653" cy="804367"/>
            <a:chOff x="2141951" y="1701499"/>
            <a:chExt cx="3921653" cy="804367"/>
          </a:xfrm>
        </p:grpSpPr>
        <p:grpSp>
          <p:nvGrpSpPr>
            <p:cNvPr id="8" name="组合 7"/>
            <p:cNvGrpSpPr/>
            <p:nvPr/>
          </p:nvGrpSpPr>
          <p:grpSpPr>
            <a:xfrm>
              <a:off x="2141951" y="1701499"/>
              <a:ext cx="2852671" cy="804367"/>
              <a:chOff x="7607224" y="1302686"/>
              <a:chExt cx="2852671" cy="804367"/>
            </a:xfrm>
          </p:grpSpPr>
          <p:sp>
            <p:nvSpPr>
              <p:cNvPr id="99" name="Rectangle 98"/>
              <p:cNvSpPr/>
              <p:nvPr/>
            </p:nvSpPr>
            <p:spPr>
              <a:xfrm>
                <a:off x="7607224" y="1626922"/>
                <a:ext cx="2852671" cy="480131"/>
              </a:xfrm>
              <a:prstGeom prst="rect">
                <a:avLst/>
              </a:prstGeom>
            </p:spPr>
            <p:txBody>
              <a:bodyPr wrap="square">
                <a:spAutoFit/>
              </a:bodyPr>
              <a:lstStyle/>
              <a:p>
                <a:pPr algn="r">
                  <a:lnSpc>
                    <a:spcPct val="90000"/>
                  </a:lnSpc>
                </a:pPr>
                <a:r>
                  <a:rPr lang="en-US" sz="1400" dirty="0">
                    <a:solidFill>
                      <a:schemeClr val="tx1">
                        <a:lumMod val="75000"/>
                        <a:lumOff val="25000"/>
                      </a:schemeClr>
                    </a:solidFill>
                    <a:latin typeface="Athelas" panose="02000503000000020003" pitchFamily="2" charset="77"/>
                  </a:rPr>
                  <a:t>Predictors, Model Creation, Model Testing, Possible Justification</a:t>
                </a:r>
                <a:endPar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endParaRPr>
              </a:p>
            </p:txBody>
          </p:sp>
          <p:sp>
            <p:nvSpPr>
              <p:cNvPr id="100" name="Rectangle 99"/>
              <p:cNvSpPr/>
              <p:nvPr/>
            </p:nvSpPr>
            <p:spPr>
              <a:xfrm>
                <a:off x="7895410" y="1302686"/>
                <a:ext cx="2564485" cy="338554"/>
              </a:xfrm>
              <a:prstGeom prst="rect">
                <a:avLst/>
              </a:prstGeom>
            </p:spPr>
            <p:txBody>
              <a:bodyPr wrap="none">
                <a:spAutoFit/>
              </a:bodyPr>
              <a:lstStyle/>
              <a:p>
                <a:pPr algn="r"/>
                <a:r>
                  <a:rPr lang="en-US" altLang="zh-CN" sz="1600" b="1" dirty="0">
                    <a:latin typeface="Athelas" panose="02000503000000020003" pitchFamily="2" charset="77"/>
                    <a:ea typeface="微软雅黑" panose="020B0503020204020204" pitchFamily="34" charset="-122"/>
                    <a:sym typeface="Segoe UI" panose="020B0502040204020203" pitchFamily="34" charset="0"/>
                  </a:rPr>
                  <a:t>Prediction &amp; Classification</a:t>
                </a:r>
              </a:p>
            </p:txBody>
          </p:sp>
        </p:grpSp>
        <p:grpSp>
          <p:nvGrpSpPr>
            <p:cNvPr id="44" name="Group 86"/>
            <p:cNvGrpSpPr/>
            <p:nvPr/>
          </p:nvGrpSpPr>
          <p:grpSpPr>
            <a:xfrm>
              <a:off x="4983592" y="1795416"/>
              <a:ext cx="1080012" cy="553081"/>
              <a:chOff x="6642546" y="5546439"/>
              <a:chExt cx="725864" cy="371719"/>
            </a:xfrm>
          </p:grpSpPr>
          <p:sp>
            <p:nvSpPr>
              <p:cNvPr id="45"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46" name="TextBox 88"/>
              <p:cNvSpPr txBox="1"/>
              <p:nvPr/>
            </p:nvSpPr>
            <p:spPr>
              <a:xfrm>
                <a:off x="6642546" y="5605940"/>
                <a:ext cx="725864" cy="268909"/>
              </a:xfrm>
              <a:prstGeom prst="rect">
                <a:avLst/>
              </a:prstGeom>
              <a:noFill/>
            </p:spPr>
            <p:txBody>
              <a:bodyPr wrap="square" rtlCol="0">
                <a:spAutoFit/>
              </a:bodyPr>
              <a:lstStyle/>
              <a:p>
                <a:pPr algn="ctr"/>
                <a:r>
                  <a:rPr lang="en-US" altLang="zh-CN" sz="2000" b="1">
                    <a:latin typeface="Athelas" panose="02000503000000020003" pitchFamily="2" charset="77"/>
                    <a:ea typeface="微软雅黑" panose="020B0503020204020204" pitchFamily="34" charset="-122"/>
                    <a:sym typeface="Segoe UI" panose="020B0502040204020203" pitchFamily="34" charset="0"/>
                  </a:rPr>
                  <a:t>4</a:t>
                </a:r>
                <a:endParaRPr lang="en-US" sz="2000" b="1" dirty="0">
                  <a:latin typeface="Athelas" panose="02000503000000020003" pitchFamily="2" charset="77"/>
                  <a:ea typeface="微软雅黑" panose="020B0503020204020204" pitchFamily="34" charset="-122"/>
                  <a:sym typeface="Segoe UI" panose="020B0502040204020203" pitchFamily="34" charset="0"/>
                </a:endParaRPr>
              </a:p>
            </p:txBody>
          </p:sp>
        </p:grpSp>
      </p:grpSp>
      <p:grpSp>
        <p:nvGrpSpPr>
          <p:cNvPr id="14" name="组合 13"/>
          <p:cNvGrpSpPr/>
          <p:nvPr/>
        </p:nvGrpSpPr>
        <p:grpSpPr>
          <a:xfrm>
            <a:off x="7010801" y="2298717"/>
            <a:ext cx="3582857" cy="804367"/>
            <a:chOff x="7010801" y="2298717"/>
            <a:chExt cx="3582857" cy="804367"/>
          </a:xfrm>
        </p:grpSpPr>
        <p:grpSp>
          <p:nvGrpSpPr>
            <p:cNvPr id="6" name="Group 5"/>
            <p:cNvGrpSpPr/>
            <p:nvPr/>
          </p:nvGrpSpPr>
          <p:grpSpPr>
            <a:xfrm>
              <a:off x="7975508" y="2298717"/>
              <a:ext cx="2618150" cy="804367"/>
              <a:chOff x="8372249" y="2475865"/>
              <a:chExt cx="2771162" cy="851378"/>
            </a:xfrm>
          </p:grpSpPr>
          <p:sp>
            <p:nvSpPr>
              <p:cNvPr id="96" name="Rectangle 95"/>
              <p:cNvSpPr/>
              <p:nvPr/>
            </p:nvSpPr>
            <p:spPr>
              <a:xfrm>
                <a:off x="8372249" y="2819051"/>
                <a:ext cx="2771162" cy="508192"/>
              </a:xfrm>
              <a:prstGeom prst="rect">
                <a:avLst/>
              </a:prstGeom>
            </p:spPr>
            <p:txBody>
              <a:bodyPr wrap="square">
                <a:spAutoFit/>
              </a:bodyPr>
              <a:lstStyle/>
              <a:p>
                <a:pPr>
                  <a:lnSpc>
                    <a:spcPct val="90000"/>
                  </a:lnSpc>
                </a:pPr>
                <a:r>
                  <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rPr>
                  <a:t>Conclusion, </a:t>
                </a:r>
              </a:p>
              <a:p>
                <a:pPr>
                  <a:lnSpc>
                    <a:spcPct val="90000"/>
                  </a:lnSpc>
                </a:pPr>
                <a:r>
                  <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rPr>
                  <a:t>S</a:t>
                </a:r>
                <a:r>
                  <a:rPr lang="en-US" sz="1400" dirty="0">
                    <a:solidFill>
                      <a:schemeClr val="tx1">
                        <a:lumMod val="75000"/>
                        <a:lumOff val="25000"/>
                      </a:schemeClr>
                    </a:solidFill>
                    <a:latin typeface="Athelas" panose="02000503000000020003" pitchFamily="2" charset="77"/>
                  </a:rPr>
                  <a:t>uggestion for future analysis</a:t>
                </a:r>
                <a:r>
                  <a:rPr lang="en-US" sz="1400" dirty="0">
                    <a:solidFill>
                      <a:schemeClr val="tx1">
                        <a:lumMod val="75000"/>
                        <a:lumOff val="25000"/>
                      </a:schemeClr>
                    </a:solidFill>
                    <a:latin typeface="Athelas" panose="02000503000000020003" pitchFamily="2" charset="77"/>
                    <a:ea typeface="微软雅黑" panose="020B0503020204020204" pitchFamily="34" charset="-122"/>
                    <a:sym typeface="Segoe UI" panose="020B0502040204020203" pitchFamily="34" charset="0"/>
                  </a:rPr>
                  <a:t> </a:t>
                </a:r>
              </a:p>
            </p:txBody>
          </p:sp>
          <p:sp>
            <p:nvSpPr>
              <p:cNvPr id="97" name="Rectangle 96"/>
              <p:cNvSpPr/>
              <p:nvPr/>
            </p:nvSpPr>
            <p:spPr>
              <a:xfrm>
                <a:off x="8372249" y="2475865"/>
                <a:ext cx="2547066" cy="358341"/>
              </a:xfrm>
              <a:prstGeom prst="rect">
                <a:avLst/>
              </a:prstGeom>
            </p:spPr>
            <p:txBody>
              <a:bodyPr wrap="none">
                <a:spAutoFit/>
              </a:bodyPr>
              <a:lstStyle/>
              <a:p>
                <a:r>
                  <a:rPr lang="en-US" altLang="zh-CN" sz="1600" b="1" dirty="0">
                    <a:latin typeface="Athelas" panose="02000503000000020003" pitchFamily="2" charset="77"/>
                    <a:ea typeface="微软雅黑" panose="020B0503020204020204" pitchFamily="34" charset="-122"/>
                    <a:sym typeface="Segoe UI" panose="020B0502040204020203" pitchFamily="34" charset="0"/>
                  </a:rPr>
                  <a:t>Conclusion &amp; Discussion</a:t>
                </a:r>
              </a:p>
            </p:txBody>
          </p:sp>
        </p:grpSp>
        <p:grpSp>
          <p:nvGrpSpPr>
            <p:cNvPr id="47" name="Group 86"/>
            <p:cNvGrpSpPr/>
            <p:nvPr/>
          </p:nvGrpSpPr>
          <p:grpSpPr>
            <a:xfrm>
              <a:off x="7010801" y="2371990"/>
              <a:ext cx="1080012" cy="553081"/>
              <a:chOff x="6642546" y="5546439"/>
              <a:chExt cx="725864" cy="371719"/>
            </a:xfrm>
          </p:grpSpPr>
          <p:sp>
            <p:nvSpPr>
              <p:cNvPr id="48" name="Oval 87"/>
              <p:cNvSpPr/>
              <p:nvPr/>
            </p:nvSpPr>
            <p:spPr>
              <a:xfrm>
                <a:off x="6818257" y="5546439"/>
                <a:ext cx="371719" cy="371719"/>
              </a:xfrm>
              <a:prstGeom prst="ellipse">
                <a:avLst/>
              </a:prstGeom>
              <a:solidFill>
                <a:schemeClr val="bg1"/>
              </a:solidFill>
              <a:ln w="28575">
                <a:solidFill>
                  <a:schemeClr val="accent1"/>
                </a:solidFill>
              </a:ln>
              <a:effectLst>
                <a:outerShdw blurRad="177800" dist="508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49" name="TextBox 88"/>
              <p:cNvSpPr txBox="1"/>
              <p:nvPr/>
            </p:nvSpPr>
            <p:spPr>
              <a:xfrm>
                <a:off x="6642546" y="5605940"/>
                <a:ext cx="725864" cy="268909"/>
              </a:xfrm>
              <a:prstGeom prst="rect">
                <a:avLst/>
              </a:prstGeom>
              <a:noFill/>
            </p:spPr>
            <p:txBody>
              <a:bodyPr wrap="square" rtlCol="0">
                <a:spAutoFit/>
              </a:bodyPr>
              <a:lstStyle/>
              <a:p>
                <a:pPr algn="ctr"/>
                <a:r>
                  <a:rPr lang="en-US" altLang="zh-CN" sz="2000" b="1">
                    <a:latin typeface="Athelas" panose="02000503000000020003" pitchFamily="2" charset="77"/>
                    <a:ea typeface="微软雅黑" panose="020B0503020204020204" pitchFamily="34" charset="-122"/>
                    <a:sym typeface="Segoe UI" panose="020B0502040204020203" pitchFamily="34" charset="0"/>
                  </a:rPr>
                  <a:t>5</a:t>
                </a:r>
                <a:endParaRPr lang="en-US" sz="2000" b="1" dirty="0">
                  <a:latin typeface="Athelas" panose="02000503000000020003" pitchFamily="2" charset="77"/>
                  <a:ea typeface="微软雅黑" panose="020B0503020204020204" pitchFamily="34" charset="-122"/>
                  <a:sym typeface="Segoe UI" panose="020B0502040204020203" pitchFamily="34" charset="0"/>
                </a:endParaRPr>
              </a:p>
            </p:txBody>
          </p:sp>
        </p:grpSp>
      </p:grpSp>
      <p:sp>
        <p:nvSpPr>
          <p:cNvPr id="50" name="文本框 49"/>
          <p:cNvSpPr txBox="1"/>
          <p:nvPr/>
        </p:nvSpPr>
        <p:spPr>
          <a:xfrm>
            <a:off x="5114873" y="590156"/>
            <a:ext cx="2615462" cy="504241"/>
          </a:xfrm>
          <a:prstGeom prst="rect">
            <a:avLst/>
          </a:prstGeom>
          <a:noFill/>
        </p:spPr>
        <p:txBody>
          <a:bodyPr wrap="square" rtlCol="0">
            <a:spAutoFit/>
          </a:bodyPr>
          <a:lstStyle/>
          <a:p>
            <a:pPr algn="ctr">
              <a:lnSpc>
                <a:spcPct val="120000"/>
              </a:lnSpc>
            </a:pPr>
            <a:r>
              <a:rPr lang="en-US" altLang="zh-CN" sz="2400" b="1" dirty="0">
                <a:solidFill>
                  <a:schemeClr val="accent1"/>
                </a:solidFill>
                <a:latin typeface="Athelas" panose="02000503000000020003" pitchFamily="2" charset="77"/>
                <a:ea typeface="微软雅黑" panose="020B0503020204020204" pitchFamily="34" charset="-122"/>
                <a:cs typeface="+mn-ea"/>
                <a:sym typeface="Segoe UI" panose="020B0502040204020203" pitchFamily="34" charset="0"/>
              </a:rPr>
              <a:t>Project Design</a:t>
            </a:r>
            <a:endParaRPr lang="zh-CN" altLang="en-US" sz="2400" b="1" dirty="0">
              <a:solidFill>
                <a:schemeClr val="accent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grpSp>
        <p:nvGrpSpPr>
          <p:cNvPr id="51" name="组合 50"/>
          <p:cNvGrpSpPr/>
          <p:nvPr/>
        </p:nvGrpSpPr>
        <p:grpSpPr>
          <a:xfrm rot="1717908">
            <a:off x="5050917" y="684661"/>
            <a:ext cx="269006" cy="276532"/>
            <a:chOff x="4915008" y="1750596"/>
            <a:chExt cx="219309" cy="225445"/>
          </a:xfrm>
        </p:grpSpPr>
        <p:sp>
          <p:nvSpPr>
            <p:cNvPr id="52" name="椭圆 51"/>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53" name="椭圆 52"/>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54" name="椭圆 53"/>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grpSp>
      <p:sp>
        <p:nvSpPr>
          <p:cNvPr id="3" name="等腰三角形 2"/>
          <p:cNvSpPr/>
          <p:nvPr/>
        </p:nvSpPr>
        <p:spPr>
          <a:xfrm rot="10800000">
            <a:off x="11067240" y="1256954"/>
            <a:ext cx="392723" cy="338554"/>
          </a:xfrm>
          <a:prstGeom prs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thelas" panose="02000503000000020003" pitchFamily="2" charset="77"/>
            </a:endParaRPr>
          </a:p>
        </p:txBody>
      </p:sp>
      <p:pic>
        <p:nvPicPr>
          <p:cNvPr id="5" name="Picture 4">
            <a:extLst>
              <a:ext uri="{FF2B5EF4-FFF2-40B4-BE49-F238E27FC236}">
                <a16:creationId xmlns:a16="http://schemas.microsoft.com/office/drawing/2014/main" id="{58DDB35A-45B8-6840-87E4-52D863CB9F3C}"/>
              </a:ext>
            </a:extLst>
          </p:cNvPr>
          <p:cNvPicPr>
            <a:picLocks noChangeAspect="1"/>
          </p:cNvPicPr>
          <p:nvPr/>
        </p:nvPicPr>
        <p:blipFill rotWithShape="1">
          <a:blip r:embed="rId3"/>
          <a:srcRect l="73218"/>
          <a:stretch/>
        </p:blipFill>
        <p:spPr>
          <a:xfrm>
            <a:off x="5682852" y="3748795"/>
            <a:ext cx="800841" cy="434511"/>
          </a:xfrm>
          <a:prstGeom prst="rect">
            <a:avLst/>
          </a:prstGeom>
        </p:spPr>
      </p:pic>
      <p:sp>
        <p:nvSpPr>
          <p:cNvPr id="55" name="Rectangle 54">
            <a:extLst>
              <a:ext uri="{FF2B5EF4-FFF2-40B4-BE49-F238E27FC236}">
                <a16:creationId xmlns:a16="http://schemas.microsoft.com/office/drawing/2014/main" id="{A420FE82-04B2-D74F-ACF3-3ACE887A968B}"/>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13601938"/>
      </p:ext>
    </p:extLst>
  </p:cSld>
  <p:clrMapOvr>
    <a:masterClrMapping/>
  </p:clrMapOvr>
  <p:transition spd="med">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肘形连接符 31">
            <a:extLst>
              <a:ext uri="{FF2B5EF4-FFF2-40B4-BE49-F238E27FC236}">
                <a16:creationId xmlns:a16="http://schemas.microsoft.com/office/drawing/2014/main" id="{FC6D179F-3B6A-FF41-908F-643247EAEE4C}"/>
              </a:ext>
            </a:extLst>
          </p:cNvPr>
          <p:cNvCxnSpPr>
            <a:cxnSpLocks/>
          </p:cNvCxnSpPr>
          <p:nvPr/>
        </p:nvCxnSpPr>
        <p:spPr>
          <a:xfrm rot="10800000" flipH="1" flipV="1">
            <a:off x="1621691" y="3165745"/>
            <a:ext cx="3980586" cy="240448"/>
          </a:xfrm>
          <a:prstGeom prst="bentConnector5">
            <a:avLst>
              <a:gd name="adj1" fmla="val -5743"/>
              <a:gd name="adj2" fmla="val -235874"/>
              <a:gd name="adj3" fmla="val 80622"/>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肘形连接符 33">
            <a:extLst>
              <a:ext uri="{FF2B5EF4-FFF2-40B4-BE49-F238E27FC236}">
                <a16:creationId xmlns:a16="http://schemas.microsoft.com/office/drawing/2014/main" id="{F220FBE7-7393-E545-81DE-FA1DE63C890B}"/>
              </a:ext>
            </a:extLst>
          </p:cNvPr>
          <p:cNvCxnSpPr>
            <a:cxnSpLocks/>
            <a:endCxn id="39" idx="3"/>
          </p:cNvCxnSpPr>
          <p:nvPr/>
        </p:nvCxnSpPr>
        <p:spPr>
          <a:xfrm>
            <a:off x="7930506" y="4792073"/>
            <a:ext cx="3412879" cy="558218"/>
          </a:xfrm>
          <a:prstGeom prst="bentConnector3">
            <a:avLst>
              <a:gd name="adj1" fmla="val 106698"/>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肘形连接符 32">
            <a:extLst>
              <a:ext uri="{FF2B5EF4-FFF2-40B4-BE49-F238E27FC236}">
                <a16:creationId xmlns:a16="http://schemas.microsoft.com/office/drawing/2014/main" id="{ABE8B675-EF2F-0E47-9F32-5537F583D936}"/>
              </a:ext>
            </a:extLst>
          </p:cNvPr>
          <p:cNvCxnSpPr>
            <a:cxnSpLocks/>
            <a:endCxn id="24" idx="3"/>
          </p:cNvCxnSpPr>
          <p:nvPr/>
        </p:nvCxnSpPr>
        <p:spPr>
          <a:xfrm flipV="1">
            <a:off x="7222041" y="3533756"/>
            <a:ext cx="2416304" cy="493708"/>
          </a:xfrm>
          <a:prstGeom prst="bentConnector3">
            <a:avLst>
              <a:gd name="adj1" fmla="val 10946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肘形连接符 34">
            <a:extLst>
              <a:ext uri="{FF2B5EF4-FFF2-40B4-BE49-F238E27FC236}">
                <a16:creationId xmlns:a16="http://schemas.microsoft.com/office/drawing/2014/main" id="{B131ABBE-F64B-3A44-8CFF-8427B518F292}"/>
              </a:ext>
            </a:extLst>
          </p:cNvPr>
          <p:cNvCxnSpPr>
            <a:cxnSpLocks/>
          </p:cNvCxnSpPr>
          <p:nvPr/>
        </p:nvCxnSpPr>
        <p:spPr>
          <a:xfrm rot="10800000" flipH="1">
            <a:off x="2304783" y="5442149"/>
            <a:ext cx="2731056" cy="526597"/>
          </a:xfrm>
          <a:prstGeom prst="bentConnector3">
            <a:avLst>
              <a:gd name="adj1" fmla="val -8370"/>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肘形连接符 34">
            <a:extLst>
              <a:ext uri="{FF2B5EF4-FFF2-40B4-BE49-F238E27FC236}">
                <a16:creationId xmlns:a16="http://schemas.microsoft.com/office/drawing/2014/main" id="{7401C4B0-809A-9844-90E4-96D64A71E514}"/>
              </a:ext>
            </a:extLst>
          </p:cNvPr>
          <p:cNvCxnSpPr>
            <a:cxnSpLocks/>
          </p:cNvCxnSpPr>
          <p:nvPr/>
        </p:nvCxnSpPr>
        <p:spPr>
          <a:xfrm rot="10800000" flipH="1">
            <a:off x="1152067" y="4024693"/>
            <a:ext cx="2272482" cy="517280"/>
          </a:xfrm>
          <a:prstGeom prst="bentConnector3">
            <a:avLst>
              <a:gd name="adj1" fmla="val -10059"/>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017BEE3-322C-7147-AE87-0CE1F69D0F70}"/>
              </a:ext>
            </a:extLst>
          </p:cNvPr>
          <p:cNvCxnSpPr>
            <a:cxnSpLocks/>
            <a:stCxn id="33" idx="5"/>
            <a:endCxn id="51" idx="3"/>
          </p:cNvCxnSpPr>
          <p:nvPr/>
        </p:nvCxnSpPr>
        <p:spPr>
          <a:xfrm rot="16200000" flipH="1">
            <a:off x="8432821" y="456080"/>
            <a:ext cx="362426" cy="3175939"/>
          </a:xfrm>
          <a:prstGeom prst="bentConnector4">
            <a:avLst>
              <a:gd name="adj1" fmla="val -113810"/>
              <a:gd name="adj2" fmla="val 107198"/>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E1A62EF-3266-3D47-A899-017BECA820CB}"/>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10" name="Group 9">
            <a:extLst>
              <a:ext uri="{FF2B5EF4-FFF2-40B4-BE49-F238E27FC236}">
                <a16:creationId xmlns:a16="http://schemas.microsoft.com/office/drawing/2014/main" id="{EFFACBBA-A343-7947-83C9-ED037DE8A92D}"/>
              </a:ext>
            </a:extLst>
          </p:cNvPr>
          <p:cNvGrpSpPr/>
          <p:nvPr/>
        </p:nvGrpSpPr>
        <p:grpSpPr>
          <a:xfrm>
            <a:off x="899901" y="394097"/>
            <a:ext cx="5004971" cy="506229"/>
            <a:chOff x="5050917" y="567583"/>
            <a:chExt cx="5004971" cy="506229"/>
          </a:xfrm>
        </p:grpSpPr>
        <p:sp>
          <p:nvSpPr>
            <p:cNvPr id="11" name="文本框 30">
              <a:extLst>
                <a:ext uri="{FF2B5EF4-FFF2-40B4-BE49-F238E27FC236}">
                  <a16:creationId xmlns:a16="http://schemas.microsoft.com/office/drawing/2014/main" id="{6C6BE024-15E8-BA4E-9B71-6DDCD7716686}"/>
                </a:ext>
              </a:extLst>
            </p:cNvPr>
            <p:cNvSpPr txBox="1"/>
            <p:nvPr/>
          </p:nvSpPr>
          <p:spPr>
            <a:xfrm>
              <a:off x="5199258" y="567583"/>
              <a:ext cx="4856630"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Predictors – for prediction model</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2" name="组合 31">
              <a:extLst>
                <a:ext uri="{FF2B5EF4-FFF2-40B4-BE49-F238E27FC236}">
                  <a16:creationId xmlns:a16="http://schemas.microsoft.com/office/drawing/2014/main" id="{BD74DEA3-AB72-D345-9D2C-26C24958D845}"/>
                </a:ext>
              </a:extLst>
            </p:cNvPr>
            <p:cNvGrpSpPr/>
            <p:nvPr/>
          </p:nvGrpSpPr>
          <p:grpSpPr>
            <a:xfrm rot="1717908">
              <a:off x="5050917" y="684661"/>
              <a:ext cx="269006" cy="276532"/>
              <a:chOff x="4915008" y="1750596"/>
              <a:chExt cx="219309" cy="225445"/>
            </a:xfrm>
          </p:grpSpPr>
          <p:sp>
            <p:nvSpPr>
              <p:cNvPr id="13" name="椭圆 32">
                <a:extLst>
                  <a:ext uri="{FF2B5EF4-FFF2-40B4-BE49-F238E27FC236}">
                    <a16:creationId xmlns:a16="http://schemas.microsoft.com/office/drawing/2014/main" id="{CD56FAB1-5707-5145-9CC7-F8F84B643EC0}"/>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4" name="椭圆 33">
                <a:extLst>
                  <a:ext uri="{FF2B5EF4-FFF2-40B4-BE49-F238E27FC236}">
                    <a16:creationId xmlns:a16="http://schemas.microsoft.com/office/drawing/2014/main" id="{BAEDB95E-2B4C-2E41-BCBD-964D21653015}"/>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5" name="椭圆 35">
                <a:extLst>
                  <a:ext uri="{FF2B5EF4-FFF2-40B4-BE49-F238E27FC236}">
                    <a16:creationId xmlns:a16="http://schemas.microsoft.com/office/drawing/2014/main" id="{FC50A065-E703-0A49-BBE4-04D2FFB3307C}"/>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grpSp>
      </p:grpSp>
      <p:sp>
        <p:nvSpPr>
          <p:cNvPr id="16" name="六边形 19">
            <a:extLst>
              <a:ext uri="{FF2B5EF4-FFF2-40B4-BE49-F238E27FC236}">
                <a16:creationId xmlns:a16="http://schemas.microsoft.com/office/drawing/2014/main" id="{6AC7629D-D9CD-D84F-BD01-6574DF77D3E4}"/>
              </a:ext>
            </a:extLst>
          </p:cNvPr>
          <p:cNvSpPr/>
          <p:nvPr/>
        </p:nvSpPr>
        <p:spPr>
          <a:xfrm>
            <a:off x="4473081" y="2586065"/>
            <a:ext cx="1548059" cy="1346460"/>
          </a:xfrm>
          <a:prstGeom prst="hexagon">
            <a:avLst>
              <a:gd name="adj" fmla="val 25000"/>
              <a:gd name="vf" fmla="val 115470"/>
            </a:avLst>
          </a:prstGeom>
          <a:solidFill>
            <a:schemeClr val="accent1"/>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六边形 20">
            <a:extLst>
              <a:ext uri="{FF2B5EF4-FFF2-40B4-BE49-F238E27FC236}">
                <a16:creationId xmlns:a16="http://schemas.microsoft.com/office/drawing/2014/main" id="{493C84EE-9F43-3746-AA35-7BEE585D0822}"/>
              </a:ext>
            </a:extLst>
          </p:cNvPr>
          <p:cNvSpPr/>
          <p:nvPr/>
        </p:nvSpPr>
        <p:spPr>
          <a:xfrm>
            <a:off x="4473081" y="4118854"/>
            <a:ext cx="1548059" cy="1346460"/>
          </a:xfrm>
          <a:prstGeom prst="hexagon">
            <a:avLst>
              <a:gd name="adj" fmla="val 25000"/>
              <a:gd name="vf" fmla="val 115470"/>
            </a:avLst>
          </a:prstGeom>
          <a:solidFill>
            <a:schemeClr val="accent1">
              <a:lumMod val="40000"/>
              <a:lumOff val="60000"/>
            </a:schemeClr>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六边形 21">
            <a:extLst>
              <a:ext uri="{FF2B5EF4-FFF2-40B4-BE49-F238E27FC236}">
                <a16:creationId xmlns:a16="http://schemas.microsoft.com/office/drawing/2014/main" id="{98941FA2-396C-6247-BC9F-FCB341BDE8CF}"/>
              </a:ext>
            </a:extLst>
          </p:cNvPr>
          <p:cNvSpPr/>
          <p:nvPr/>
        </p:nvSpPr>
        <p:spPr>
          <a:xfrm>
            <a:off x="3131540" y="3352460"/>
            <a:ext cx="1548059" cy="1346460"/>
          </a:xfrm>
          <a:prstGeom prst="hexagon">
            <a:avLst>
              <a:gd name="adj" fmla="val 25000"/>
              <a:gd name="vf" fmla="val 115470"/>
            </a:avLst>
          </a:prstGeom>
          <a:solidFill>
            <a:srgbClr val="23AC23"/>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217">
            <a:extLst>
              <a:ext uri="{FF2B5EF4-FFF2-40B4-BE49-F238E27FC236}">
                <a16:creationId xmlns:a16="http://schemas.microsoft.com/office/drawing/2014/main" id="{29CA5276-E954-2640-87CC-D8175E3F0436}"/>
              </a:ext>
            </a:extLst>
          </p:cNvPr>
          <p:cNvSpPr>
            <a:spLocks noChangeAspect="1" noEditPoints="1"/>
          </p:cNvSpPr>
          <p:nvPr/>
        </p:nvSpPr>
        <p:spPr bwMode="auto">
          <a:xfrm>
            <a:off x="3757673" y="3822609"/>
            <a:ext cx="354331" cy="359906"/>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zh-CN" altLang="en-US" sz="1799">
              <a:latin typeface="Athelas" panose="02000503000000020003" pitchFamily="2" charset="77"/>
            </a:endParaRPr>
          </a:p>
        </p:txBody>
      </p:sp>
      <p:sp>
        <p:nvSpPr>
          <p:cNvPr id="24" name="文本框 27">
            <a:extLst>
              <a:ext uri="{FF2B5EF4-FFF2-40B4-BE49-F238E27FC236}">
                <a16:creationId xmlns:a16="http://schemas.microsoft.com/office/drawing/2014/main" id="{6F4A43AA-CC35-3C44-9B21-454CAE76F96B}"/>
              </a:ext>
            </a:extLst>
          </p:cNvPr>
          <p:cNvSpPr txBox="1"/>
          <p:nvPr/>
        </p:nvSpPr>
        <p:spPr>
          <a:xfrm>
            <a:off x="7499358" y="3179813"/>
            <a:ext cx="2138987" cy="707886"/>
          </a:xfrm>
          <a:prstGeom prst="rect">
            <a:avLst/>
          </a:prstGeom>
          <a:noFill/>
        </p:spPr>
        <p:txBody>
          <a:bodyPr wrap="square" rtlCol="0">
            <a:spAutoFit/>
          </a:bodyPr>
          <a:lstStyle/>
          <a:p>
            <a:pPr algn="r"/>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BORDER_DISTRICT</a:t>
            </a:r>
            <a:r>
              <a:rPr lang="en-US" b="1" dirty="0">
                <a:latin typeface="Athelas" panose="02000503000000020003" pitchFamily="2" charset="77"/>
              </a:rPr>
              <a:t> </a:t>
            </a:r>
          </a:p>
          <a:p>
            <a:pPr algn="r"/>
            <a:r>
              <a:rPr lang="en-US" sz="1100" dirty="0">
                <a:solidFill>
                  <a:schemeClr val="tx1">
                    <a:lumMod val="65000"/>
                    <a:lumOff val="35000"/>
                  </a:schemeClr>
                </a:solidFill>
                <a:latin typeface="Athelas" panose="02000503000000020003" pitchFamily="2" charset="77"/>
              </a:rPr>
              <a:t>zip codes of the start positions</a:t>
            </a:r>
          </a:p>
          <a:p>
            <a:pPr algn="r"/>
            <a:r>
              <a:rPr lang="en-US" altLang="zh-CN" sz="1100" dirty="0">
                <a:solidFill>
                  <a:schemeClr val="tx1">
                    <a:lumMod val="65000"/>
                    <a:lumOff val="35000"/>
                  </a:schemeClr>
                </a:solidFill>
                <a:latin typeface="Athelas" panose="02000503000000020003" pitchFamily="2" charset="77"/>
                <a:cs typeface="Arial" panose="020B0604020202020204" pitchFamily="34" charset="0"/>
              </a:rPr>
              <a:t>(Binary) </a:t>
            </a:r>
          </a:p>
        </p:txBody>
      </p:sp>
      <p:sp>
        <p:nvSpPr>
          <p:cNvPr id="25" name="文本框 28">
            <a:extLst>
              <a:ext uri="{FF2B5EF4-FFF2-40B4-BE49-F238E27FC236}">
                <a16:creationId xmlns:a16="http://schemas.microsoft.com/office/drawing/2014/main" id="{836CC991-E07E-4E44-8679-26D2459C89B8}"/>
              </a:ext>
            </a:extLst>
          </p:cNvPr>
          <p:cNvSpPr txBox="1"/>
          <p:nvPr/>
        </p:nvSpPr>
        <p:spPr>
          <a:xfrm>
            <a:off x="2304783" y="5521368"/>
            <a:ext cx="2202423" cy="1092607"/>
          </a:xfrm>
          <a:prstGeom prst="rect">
            <a:avLst/>
          </a:prstGeom>
          <a:noFill/>
        </p:spPr>
        <p:txBody>
          <a:bodyPr wrap="square" rtlCol="0">
            <a:spAutoFit/>
          </a:bodyPr>
          <a:lstStyle/>
          <a:p>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LAST DAILY</a:t>
            </a:r>
          </a:p>
          <a:p>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AVG. DURATION</a:t>
            </a:r>
          </a:p>
          <a:p>
            <a:r>
              <a:rPr lang="en-US" sz="1100" dirty="0">
                <a:solidFill>
                  <a:schemeClr val="tx1">
                    <a:lumMod val="65000"/>
                    <a:lumOff val="35000"/>
                  </a:schemeClr>
                </a:solidFill>
                <a:latin typeface="Athelas" panose="02000503000000020003" pitchFamily="2" charset="77"/>
              </a:rPr>
              <a:t>Average duration of the last 2 days prior to the trip star</a:t>
            </a:r>
            <a:r>
              <a:rPr lang="en-US" sz="1100" dirty="0">
                <a:solidFill>
                  <a:schemeClr val="tx1">
                    <a:lumMod val="65000"/>
                    <a:lumOff val="35000"/>
                  </a:schemeClr>
                </a:solidFill>
                <a:latin typeface="Athelas" panose="02000503000000020003" pitchFamily="2" charset="77"/>
                <a:cs typeface="Arial" panose="020B0604020202020204" pitchFamily="34" charset="0"/>
              </a:rPr>
              <a:t>ts; 2 variables separated by day</a:t>
            </a:r>
            <a:endParaRPr lang="en-US" altLang="zh-CN" sz="1100" dirty="0">
              <a:solidFill>
                <a:schemeClr val="tx1">
                  <a:lumMod val="65000"/>
                  <a:lumOff val="35000"/>
                </a:schemeClr>
              </a:solidFill>
              <a:latin typeface="Athelas" panose="02000503000000020003" pitchFamily="2" charset="77"/>
              <a:cs typeface="Arial" panose="020B0604020202020204" pitchFamily="34" charset="0"/>
            </a:endParaRPr>
          </a:p>
        </p:txBody>
      </p:sp>
      <p:sp>
        <p:nvSpPr>
          <p:cNvPr id="26" name="文本框 29">
            <a:extLst>
              <a:ext uri="{FF2B5EF4-FFF2-40B4-BE49-F238E27FC236}">
                <a16:creationId xmlns:a16="http://schemas.microsoft.com/office/drawing/2014/main" id="{8685C240-ACDE-864D-8D95-132BF7CC2908}"/>
              </a:ext>
            </a:extLst>
          </p:cNvPr>
          <p:cNvSpPr txBox="1"/>
          <p:nvPr/>
        </p:nvSpPr>
        <p:spPr>
          <a:xfrm>
            <a:off x="1152067" y="4152619"/>
            <a:ext cx="2311339" cy="677108"/>
          </a:xfrm>
          <a:prstGeom prst="rect">
            <a:avLst/>
          </a:prstGeom>
          <a:noFill/>
        </p:spPr>
        <p:txBody>
          <a:bodyPr wrap="square" rtlCol="0">
            <a:spAutoFit/>
          </a:bodyPr>
          <a:lstStyle/>
          <a:p>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START TIME </a:t>
            </a:r>
            <a:endParaRPr lang="en-US" altLang="zh-CN" sz="1600" b="1" dirty="0">
              <a:solidFill>
                <a:schemeClr val="tx1">
                  <a:lumMod val="75000"/>
                  <a:lumOff val="25000"/>
                </a:schemeClr>
              </a:solidFill>
              <a:latin typeface="Athelas" panose="02000503000000020003" pitchFamily="2" charset="77"/>
            </a:endParaRPr>
          </a:p>
          <a:p>
            <a:r>
              <a:rPr lang="en-US" sz="1100" dirty="0">
                <a:solidFill>
                  <a:schemeClr val="tx1">
                    <a:lumMod val="65000"/>
                    <a:lumOff val="35000"/>
                  </a:schemeClr>
                </a:solidFill>
                <a:latin typeface="Athelas" panose="02000503000000020003" pitchFamily="2" charset="77"/>
              </a:rPr>
              <a:t>A day is separated into 4 time intervals as binary variables</a:t>
            </a:r>
            <a:endParaRPr lang="en-US" altLang="zh-CN" sz="1100" dirty="0">
              <a:solidFill>
                <a:schemeClr val="tx1">
                  <a:lumMod val="65000"/>
                  <a:lumOff val="35000"/>
                </a:schemeClr>
              </a:solidFill>
              <a:latin typeface="Athelas" panose="02000503000000020003" pitchFamily="2" charset="77"/>
              <a:cs typeface="Arial" panose="020B0604020202020204" pitchFamily="34" charset="0"/>
            </a:endParaRPr>
          </a:p>
        </p:txBody>
      </p:sp>
      <p:sp>
        <p:nvSpPr>
          <p:cNvPr id="33" name="六边形 19">
            <a:extLst>
              <a:ext uri="{FF2B5EF4-FFF2-40B4-BE49-F238E27FC236}">
                <a16:creationId xmlns:a16="http://schemas.microsoft.com/office/drawing/2014/main" id="{82AA0952-1233-834E-B4CF-402570A2D41C}"/>
              </a:ext>
            </a:extLst>
          </p:cNvPr>
          <p:cNvSpPr/>
          <p:nvPr/>
        </p:nvSpPr>
        <p:spPr>
          <a:xfrm>
            <a:off x="5814621" y="1862836"/>
            <a:ext cx="1548059" cy="1346460"/>
          </a:xfrm>
          <a:prstGeom prst="hexagon">
            <a:avLst>
              <a:gd name="adj" fmla="val 25000"/>
              <a:gd name="vf" fmla="val 115470"/>
            </a:avLst>
          </a:prstGeom>
          <a:solidFill>
            <a:srgbClr val="0B59B6"/>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六边形 22">
            <a:extLst>
              <a:ext uri="{FF2B5EF4-FFF2-40B4-BE49-F238E27FC236}">
                <a16:creationId xmlns:a16="http://schemas.microsoft.com/office/drawing/2014/main" id="{EC2977CE-8FA4-2340-9E2C-EA507BD55F42}"/>
              </a:ext>
            </a:extLst>
          </p:cNvPr>
          <p:cNvSpPr/>
          <p:nvPr/>
        </p:nvSpPr>
        <p:spPr>
          <a:xfrm>
            <a:off x="7156162" y="4118843"/>
            <a:ext cx="1548059" cy="1346460"/>
          </a:xfrm>
          <a:prstGeom prst="hexagon">
            <a:avLst>
              <a:gd name="adj" fmla="val 25000"/>
              <a:gd name="vf" fmla="val 115470"/>
            </a:avLst>
          </a:prstGeom>
          <a:solidFill>
            <a:schemeClr val="accent6">
              <a:lumMod val="40000"/>
              <a:lumOff val="60000"/>
            </a:schemeClr>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文本框 27">
            <a:extLst>
              <a:ext uri="{FF2B5EF4-FFF2-40B4-BE49-F238E27FC236}">
                <a16:creationId xmlns:a16="http://schemas.microsoft.com/office/drawing/2014/main" id="{6F33B1F3-817A-FE40-B621-629C521E71FA}"/>
              </a:ext>
            </a:extLst>
          </p:cNvPr>
          <p:cNvSpPr txBox="1"/>
          <p:nvPr/>
        </p:nvSpPr>
        <p:spPr>
          <a:xfrm>
            <a:off x="8063017" y="1678958"/>
            <a:ext cx="2138987" cy="1092607"/>
          </a:xfrm>
          <a:prstGeom prst="rect">
            <a:avLst/>
          </a:prstGeom>
          <a:noFill/>
        </p:spPr>
        <p:txBody>
          <a:bodyPr wrap="square" rtlCol="0">
            <a:spAutoFit/>
          </a:bodyPr>
          <a:lstStyle/>
          <a:p>
            <a:pPr algn="r"/>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LAST HOURLY </a:t>
            </a:r>
          </a:p>
          <a:p>
            <a:pPr algn="r"/>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AVG. DURATION</a:t>
            </a:r>
            <a:endParaRPr lang="en-US" b="1" dirty="0">
              <a:latin typeface="Athelas" panose="02000503000000020003" pitchFamily="2" charset="77"/>
            </a:endParaRPr>
          </a:p>
          <a:p>
            <a:pPr algn="r"/>
            <a:r>
              <a:rPr lang="en-US" sz="1100" dirty="0">
                <a:solidFill>
                  <a:schemeClr val="tx1">
                    <a:lumMod val="65000"/>
                    <a:lumOff val="35000"/>
                  </a:schemeClr>
                </a:solidFill>
                <a:latin typeface="Athelas" panose="02000503000000020003" pitchFamily="2" charset="77"/>
              </a:rPr>
              <a:t>The average trip duration of the last 4 hours prior to the trip starts; 4 variables separated by hour</a:t>
            </a:r>
            <a:r>
              <a:rPr lang="en-US" altLang="zh-CN" sz="1100" dirty="0">
                <a:solidFill>
                  <a:schemeClr val="tx1">
                    <a:lumMod val="65000"/>
                    <a:lumOff val="35000"/>
                  </a:schemeClr>
                </a:solidFill>
                <a:latin typeface="Athelas" panose="02000503000000020003" pitchFamily="2" charset="77"/>
                <a:cs typeface="Arial" panose="020B0604020202020204" pitchFamily="34" charset="0"/>
              </a:rPr>
              <a:t> </a:t>
            </a:r>
          </a:p>
        </p:txBody>
      </p:sp>
      <p:sp>
        <p:nvSpPr>
          <p:cNvPr id="71" name="AutoShape 104">
            <a:extLst>
              <a:ext uri="{FF2B5EF4-FFF2-40B4-BE49-F238E27FC236}">
                <a16:creationId xmlns:a16="http://schemas.microsoft.com/office/drawing/2014/main" id="{B8C86506-1E4B-2E4F-8E6C-85BAC2F1ADB3}"/>
              </a:ext>
            </a:extLst>
          </p:cNvPr>
          <p:cNvSpPr>
            <a:spLocks/>
          </p:cNvSpPr>
          <p:nvPr/>
        </p:nvSpPr>
        <p:spPr bwMode="auto">
          <a:xfrm>
            <a:off x="5071973" y="4655754"/>
            <a:ext cx="346535" cy="337914"/>
          </a:xfrm>
          <a:custGeom>
            <a:avLst/>
            <a:gdLst>
              <a:gd name="T0" fmla="+- 0 10800 41"/>
              <a:gd name="T1" fmla="*/ T0 w 21518"/>
              <a:gd name="T2" fmla="+- 0 10800 84"/>
              <a:gd name="T3" fmla="*/ 10800 h 21432"/>
              <a:gd name="T4" fmla="+- 0 10800 41"/>
              <a:gd name="T5" fmla="*/ T4 w 21518"/>
              <a:gd name="T6" fmla="+- 0 10800 84"/>
              <a:gd name="T7" fmla="*/ 10800 h 21432"/>
              <a:gd name="T8" fmla="+- 0 10800 41"/>
              <a:gd name="T9" fmla="*/ T8 w 21518"/>
              <a:gd name="T10" fmla="+- 0 10800 84"/>
              <a:gd name="T11" fmla="*/ 10800 h 21432"/>
              <a:gd name="T12" fmla="+- 0 10800 41"/>
              <a:gd name="T13" fmla="*/ T12 w 21518"/>
              <a:gd name="T14" fmla="+- 0 10800 84"/>
              <a:gd name="T15" fmla="*/ 10800 h 21432"/>
            </a:gdLst>
            <a:ahLst/>
            <a:cxnLst>
              <a:cxn ang="0">
                <a:pos x="T1" y="T3"/>
              </a:cxn>
              <a:cxn ang="0">
                <a:pos x="T5" y="T7"/>
              </a:cxn>
              <a:cxn ang="0">
                <a:pos x="T9" y="T11"/>
              </a:cxn>
              <a:cxn ang="0">
                <a:pos x="T13" y="T15"/>
              </a:cxn>
            </a:cxnLst>
            <a:rect l="0" t="0" r="r" b="b"/>
            <a:pathLst>
              <a:path w="21518" h="21432">
                <a:moveTo>
                  <a:pt x="18959" y="13478"/>
                </a:moveTo>
                <a:cubicBezTo>
                  <a:pt x="19078" y="13531"/>
                  <a:pt x="19165" y="13624"/>
                  <a:pt x="19216" y="13755"/>
                </a:cubicBezTo>
                <a:cubicBezTo>
                  <a:pt x="19268" y="13884"/>
                  <a:pt x="19272" y="14021"/>
                  <a:pt x="19228" y="14164"/>
                </a:cubicBezTo>
                <a:cubicBezTo>
                  <a:pt x="18832" y="15579"/>
                  <a:pt x="18235" y="16805"/>
                  <a:pt x="17439" y="17841"/>
                </a:cubicBezTo>
                <a:cubicBezTo>
                  <a:pt x="16642" y="18886"/>
                  <a:pt x="15731" y="19706"/>
                  <a:pt x="14707" y="20308"/>
                </a:cubicBezTo>
                <a:cubicBezTo>
                  <a:pt x="13684" y="20911"/>
                  <a:pt x="12578" y="21275"/>
                  <a:pt x="11389" y="21395"/>
                </a:cubicBezTo>
                <a:cubicBezTo>
                  <a:pt x="10201" y="21516"/>
                  <a:pt x="9023" y="21336"/>
                  <a:pt x="7856" y="20866"/>
                </a:cubicBezTo>
                <a:cubicBezTo>
                  <a:pt x="6847" y="20443"/>
                  <a:pt x="5945" y="19849"/>
                  <a:pt x="5149" y="19068"/>
                </a:cubicBezTo>
                <a:cubicBezTo>
                  <a:pt x="4353" y="18292"/>
                  <a:pt x="3683" y="17362"/>
                  <a:pt x="3137" y="16281"/>
                </a:cubicBezTo>
                <a:lnTo>
                  <a:pt x="839" y="17623"/>
                </a:lnTo>
                <a:cubicBezTo>
                  <a:pt x="518" y="17827"/>
                  <a:pt x="282" y="17853"/>
                  <a:pt x="129" y="17693"/>
                </a:cubicBezTo>
                <a:cubicBezTo>
                  <a:pt x="-25" y="17539"/>
                  <a:pt x="-41" y="17250"/>
                  <a:pt x="78" y="16828"/>
                </a:cubicBezTo>
                <a:lnTo>
                  <a:pt x="1760" y="10972"/>
                </a:lnTo>
                <a:cubicBezTo>
                  <a:pt x="1835" y="10675"/>
                  <a:pt x="1985" y="10476"/>
                  <a:pt x="2200" y="10370"/>
                </a:cubicBezTo>
                <a:cubicBezTo>
                  <a:pt x="2416" y="10260"/>
                  <a:pt x="2638" y="10244"/>
                  <a:pt x="2863" y="10314"/>
                </a:cubicBezTo>
                <a:lnTo>
                  <a:pt x="7772" y="12327"/>
                </a:lnTo>
                <a:cubicBezTo>
                  <a:pt x="8109" y="12470"/>
                  <a:pt x="8280" y="12649"/>
                  <a:pt x="8287" y="12868"/>
                </a:cubicBezTo>
                <a:cubicBezTo>
                  <a:pt x="8297" y="13089"/>
                  <a:pt x="8140" y="13302"/>
                  <a:pt x="7819" y="13506"/>
                </a:cubicBezTo>
                <a:lnTo>
                  <a:pt x="5552" y="14845"/>
                </a:lnTo>
                <a:cubicBezTo>
                  <a:pt x="5948" y="15542"/>
                  <a:pt x="6409" y="16144"/>
                  <a:pt x="6938" y="16648"/>
                </a:cubicBezTo>
                <a:cubicBezTo>
                  <a:pt x="7465" y="17155"/>
                  <a:pt x="8063" y="17539"/>
                  <a:pt x="8739" y="17808"/>
                </a:cubicBezTo>
                <a:cubicBezTo>
                  <a:pt x="9569" y="18141"/>
                  <a:pt x="10395" y="18264"/>
                  <a:pt x="11222" y="18186"/>
                </a:cubicBezTo>
                <a:cubicBezTo>
                  <a:pt x="12049" y="18105"/>
                  <a:pt x="12827" y="17855"/>
                  <a:pt x="13543" y="17432"/>
                </a:cubicBezTo>
                <a:cubicBezTo>
                  <a:pt x="14265" y="17015"/>
                  <a:pt x="14900" y="16438"/>
                  <a:pt x="15448" y="15702"/>
                </a:cubicBezTo>
                <a:cubicBezTo>
                  <a:pt x="15998" y="14971"/>
                  <a:pt x="16410" y="14111"/>
                  <a:pt x="16687" y="13114"/>
                </a:cubicBezTo>
                <a:cubicBezTo>
                  <a:pt x="16734" y="12971"/>
                  <a:pt x="16808" y="12873"/>
                  <a:pt x="16919" y="12823"/>
                </a:cubicBezTo>
                <a:cubicBezTo>
                  <a:pt x="17026" y="12767"/>
                  <a:pt x="17141" y="12758"/>
                  <a:pt x="17261" y="12795"/>
                </a:cubicBezTo>
                <a:lnTo>
                  <a:pt x="18959" y="13478"/>
                </a:lnTo>
                <a:close/>
                <a:moveTo>
                  <a:pt x="20675" y="3811"/>
                </a:moveTo>
                <a:cubicBezTo>
                  <a:pt x="20999" y="3609"/>
                  <a:pt x="21235" y="3581"/>
                  <a:pt x="21390" y="3741"/>
                </a:cubicBezTo>
                <a:cubicBezTo>
                  <a:pt x="21542" y="3895"/>
                  <a:pt x="21558" y="4175"/>
                  <a:pt x="21439" y="4576"/>
                </a:cubicBezTo>
                <a:lnTo>
                  <a:pt x="19755" y="10462"/>
                </a:lnTo>
                <a:cubicBezTo>
                  <a:pt x="19682" y="10756"/>
                  <a:pt x="19535" y="10961"/>
                  <a:pt x="19317" y="11064"/>
                </a:cubicBezTo>
                <a:cubicBezTo>
                  <a:pt x="19099" y="11173"/>
                  <a:pt x="18879" y="11190"/>
                  <a:pt x="18656" y="11117"/>
                </a:cubicBezTo>
                <a:lnTo>
                  <a:pt x="13745" y="9109"/>
                </a:lnTo>
                <a:cubicBezTo>
                  <a:pt x="13408" y="8964"/>
                  <a:pt x="13234" y="8782"/>
                  <a:pt x="13227" y="8563"/>
                </a:cubicBezTo>
                <a:cubicBezTo>
                  <a:pt x="13220" y="8345"/>
                  <a:pt x="13370" y="8132"/>
                  <a:pt x="13675" y="7928"/>
                </a:cubicBezTo>
                <a:lnTo>
                  <a:pt x="15942" y="6586"/>
                </a:lnTo>
                <a:cubicBezTo>
                  <a:pt x="15560" y="5889"/>
                  <a:pt x="15103" y="5287"/>
                  <a:pt x="14569" y="4786"/>
                </a:cubicBezTo>
                <a:cubicBezTo>
                  <a:pt x="14033" y="4279"/>
                  <a:pt x="13438" y="3892"/>
                  <a:pt x="12778" y="3626"/>
                </a:cubicBezTo>
                <a:cubicBezTo>
                  <a:pt x="11948" y="3293"/>
                  <a:pt x="11119" y="3170"/>
                  <a:pt x="10292" y="3248"/>
                </a:cubicBezTo>
                <a:cubicBezTo>
                  <a:pt x="9466" y="3329"/>
                  <a:pt x="8693" y="3581"/>
                  <a:pt x="7974" y="3999"/>
                </a:cubicBezTo>
                <a:cubicBezTo>
                  <a:pt x="7252" y="4421"/>
                  <a:pt x="6615" y="4998"/>
                  <a:pt x="6067" y="5732"/>
                </a:cubicBezTo>
                <a:cubicBezTo>
                  <a:pt x="5519" y="6463"/>
                  <a:pt x="5107" y="7326"/>
                  <a:pt x="4830" y="8317"/>
                </a:cubicBezTo>
                <a:cubicBezTo>
                  <a:pt x="4784" y="8460"/>
                  <a:pt x="4706" y="8558"/>
                  <a:pt x="4598" y="8614"/>
                </a:cubicBezTo>
                <a:cubicBezTo>
                  <a:pt x="4491" y="8664"/>
                  <a:pt x="4376" y="8672"/>
                  <a:pt x="4257" y="8639"/>
                </a:cubicBezTo>
                <a:lnTo>
                  <a:pt x="2549" y="7953"/>
                </a:lnTo>
                <a:cubicBezTo>
                  <a:pt x="2430" y="7902"/>
                  <a:pt x="2345" y="7810"/>
                  <a:pt x="2294" y="7681"/>
                </a:cubicBezTo>
                <a:cubicBezTo>
                  <a:pt x="2242" y="7552"/>
                  <a:pt x="2238" y="7415"/>
                  <a:pt x="2282" y="7270"/>
                </a:cubicBezTo>
                <a:cubicBezTo>
                  <a:pt x="2678" y="5878"/>
                  <a:pt x="3275" y="4654"/>
                  <a:pt x="4071" y="3604"/>
                </a:cubicBezTo>
                <a:cubicBezTo>
                  <a:pt x="4868" y="2554"/>
                  <a:pt x="5779" y="1727"/>
                  <a:pt x="6800" y="1125"/>
                </a:cubicBezTo>
                <a:cubicBezTo>
                  <a:pt x="7826" y="520"/>
                  <a:pt x="8927" y="156"/>
                  <a:pt x="10107" y="36"/>
                </a:cubicBezTo>
                <a:cubicBezTo>
                  <a:pt x="11290" y="-84"/>
                  <a:pt x="12471" y="95"/>
                  <a:pt x="13654" y="568"/>
                </a:cubicBezTo>
                <a:cubicBezTo>
                  <a:pt x="14647" y="988"/>
                  <a:pt x="15548" y="1587"/>
                  <a:pt x="16349" y="2363"/>
                </a:cubicBezTo>
                <a:cubicBezTo>
                  <a:pt x="17153" y="3144"/>
                  <a:pt x="17827" y="4071"/>
                  <a:pt x="18373" y="5152"/>
                </a:cubicBezTo>
                <a:lnTo>
                  <a:pt x="20675" y="3811"/>
                </a:lnTo>
                <a:close/>
              </a:path>
            </a:pathLst>
          </a:custGeom>
          <a:solidFill>
            <a:schemeClr val="bg1"/>
          </a:solidFill>
          <a:ln>
            <a:noFill/>
          </a:ln>
          <a:effectLst/>
        </p:spPr>
        <p:txBody>
          <a:bodyPr lIns="16726" tIns="16726" rIns="16726" bIns="16726" anchor="ctr"/>
          <a:lstStyle/>
          <a:p>
            <a:pPr defTabSz="150533" eaLnBrk="1" fontAlgn="auto" hangingPunct="1">
              <a:spcBef>
                <a:spcPts val="0"/>
              </a:spcBef>
              <a:spcAft>
                <a:spcPts val="0"/>
              </a:spcAft>
              <a:defRPr/>
            </a:pPr>
            <a:endParaRPr kumimoji="0" lang="es-ES" sz="966">
              <a:solidFill>
                <a:srgbClr val="44CEB9"/>
              </a:solidFill>
              <a:effectLst>
                <a:outerShdw blurRad="38100" dist="38100" dir="2700000" algn="tl">
                  <a:srgbClr val="000000"/>
                </a:outerShdw>
              </a:effectLst>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9" name="六边形 22">
            <a:extLst>
              <a:ext uri="{FF2B5EF4-FFF2-40B4-BE49-F238E27FC236}">
                <a16:creationId xmlns:a16="http://schemas.microsoft.com/office/drawing/2014/main" id="{583DAEA7-684E-CA40-BB2C-12F90260C663}"/>
              </a:ext>
            </a:extLst>
          </p:cNvPr>
          <p:cNvSpPr/>
          <p:nvPr/>
        </p:nvSpPr>
        <p:spPr>
          <a:xfrm>
            <a:off x="5814621" y="3352460"/>
            <a:ext cx="1548059" cy="1346460"/>
          </a:xfrm>
          <a:prstGeom prst="hexagon">
            <a:avLst>
              <a:gd name="adj" fmla="val 25000"/>
              <a:gd name="vf" fmla="val 115470"/>
            </a:avLst>
          </a:prstGeom>
          <a:solidFill>
            <a:schemeClr val="accent6">
              <a:lumMod val="75000"/>
            </a:schemeClr>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eform 218">
            <a:extLst>
              <a:ext uri="{FF2B5EF4-FFF2-40B4-BE49-F238E27FC236}">
                <a16:creationId xmlns:a16="http://schemas.microsoft.com/office/drawing/2014/main" id="{C0A111A1-0AA8-004A-AAD3-E2422AF05CAC}"/>
              </a:ext>
            </a:extLst>
          </p:cNvPr>
          <p:cNvSpPr>
            <a:spLocks noChangeAspect="1" noEditPoints="1"/>
          </p:cNvSpPr>
          <p:nvPr/>
        </p:nvSpPr>
        <p:spPr bwMode="auto">
          <a:xfrm>
            <a:off x="6448334" y="2340460"/>
            <a:ext cx="342439" cy="359906"/>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zh-CN" altLang="en-US" sz="1799" dirty="0">
              <a:latin typeface="Athelas" panose="02000503000000020003" pitchFamily="2" charset="77"/>
            </a:endParaRPr>
          </a:p>
        </p:txBody>
      </p:sp>
      <p:sp>
        <p:nvSpPr>
          <p:cNvPr id="22" name="Freeform 219">
            <a:extLst>
              <a:ext uri="{FF2B5EF4-FFF2-40B4-BE49-F238E27FC236}">
                <a16:creationId xmlns:a16="http://schemas.microsoft.com/office/drawing/2014/main" id="{A8B6804B-35D7-FD49-8DEC-700641FF5005}"/>
              </a:ext>
            </a:extLst>
          </p:cNvPr>
          <p:cNvSpPr>
            <a:spLocks noChangeAspect="1" noEditPoints="1"/>
          </p:cNvSpPr>
          <p:nvPr/>
        </p:nvSpPr>
        <p:spPr bwMode="auto">
          <a:xfrm>
            <a:off x="6448334" y="3822609"/>
            <a:ext cx="280631" cy="359906"/>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zh-CN" altLang="en-US" sz="1799">
              <a:latin typeface="Athelas" panose="02000503000000020003" pitchFamily="2" charset="77"/>
            </a:endParaRPr>
          </a:p>
        </p:txBody>
      </p:sp>
      <p:grpSp>
        <p:nvGrpSpPr>
          <p:cNvPr id="72" name="Group 71">
            <a:extLst>
              <a:ext uri="{FF2B5EF4-FFF2-40B4-BE49-F238E27FC236}">
                <a16:creationId xmlns:a16="http://schemas.microsoft.com/office/drawing/2014/main" id="{ADD480FD-22C9-A944-9CC1-9754859F54E8}"/>
              </a:ext>
            </a:extLst>
          </p:cNvPr>
          <p:cNvGrpSpPr/>
          <p:nvPr/>
        </p:nvGrpSpPr>
        <p:grpSpPr>
          <a:xfrm>
            <a:off x="4620391" y="2676669"/>
            <a:ext cx="979048" cy="979048"/>
            <a:chOff x="3192196" y="2591136"/>
            <a:chExt cx="1248911" cy="1248909"/>
          </a:xfrm>
        </p:grpSpPr>
        <p:sp>
          <p:nvSpPr>
            <p:cNvPr id="73" name="Oval 68">
              <a:extLst>
                <a:ext uri="{FF2B5EF4-FFF2-40B4-BE49-F238E27FC236}">
                  <a16:creationId xmlns:a16="http://schemas.microsoft.com/office/drawing/2014/main" id="{80F0ABEB-ADA0-2A45-97FA-2B154A066AF6}"/>
                </a:ext>
              </a:extLst>
            </p:cNvPr>
            <p:cNvSpPr>
              <a:spLocks noChangeArrowheads="1"/>
            </p:cNvSpPr>
            <p:nvPr/>
          </p:nvSpPr>
          <p:spPr bwMode="auto">
            <a:xfrm>
              <a:off x="3192196" y="2591136"/>
              <a:ext cx="1248911" cy="1248909"/>
            </a:xfrm>
            <a:prstGeom prst="ellipse">
              <a:avLst/>
            </a:prstGeom>
            <a:solidFill>
              <a:schemeClr val="accent1"/>
            </a:solidFill>
            <a:ln w="57150">
              <a:noFill/>
              <a:round/>
              <a:headEnd/>
              <a:tailEnd/>
            </a:ln>
          </p:spPr>
          <p:txBody>
            <a:bodyPr vert="horz" wrap="square" lIns="91440" tIns="45720" rIns="91440" bIns="45720" numCol="1" anchor="t" anchorCtr="0" compatLnSpc="1">
              <a:prstTxWarp prst="textNoShape">
                <a:avLst/>
              </a:prstTxWarp>
            </a:bodyPr>
            <a:lstStyle/>
            <a:p>
              <a:endParaRPr lang="en-US">
                <a:latin typeface="Athelas" panose="02000503000000020003" pitchFamily="2" charset="77"/>
              </a:endParaRPr>
            </a:p>
          </p:txBody>
        </p:sp>
        <p:grpSp>
          <p:nvGrpSpPr>
            <p:cNvPr id="74" name="Group 73">
              <a:extLst>
                <a:ext uri="{FF2B5EF4-FFF2-40B4-BE49-F238E27FC236}">
                  <a16:creationId xmlns:a16="http://schemas.microsoft.com/office/drawing/2014/main" id="{4A741763-08E7-C345-B10F-F6EC5A337BE8}"/>
                </a:ext>
              </a:extLst>
            </p:cNvPr>
            <p:cNvGrpSpPr/>
            <p:nvPr/>
          </p:nvGrpSpPr>
          <p:grpSpPr>
            <a:xfrm>
              <a:off x="3774358" y="3065373"/>
              <a:ext cx="414280" cy="540448"/>
              <a:chOff x="6424425" y="5226452"/>
              <a:chExt cx="414280" cy="540448"/>
            </a:xfrm>
            <a:solidFill>
              <a:schemeClr val="bg1"/>
            </a:solidFill>
          </p:grpSpPr>
          <p:sp>
            <p:nvSpPr>
              <p:cNvPr id="75" name="Freeform 57">
                <a:extLst>
                  <a:ext uri="{FF2B5EF4-FFF2-40B4-BE49-F238E27FC236}">
                    <a16:creationId xmlns:a16="http://schemas.microsoft.com/office/drawing/2014/main" id="{AF9D2BEF-3C6E-D642-AC2C-2EE423229038}"/>
                  </a:ext>
                </a:extLst>
              </p:cNvPr>
              <p:cNvSpPr>
                <a:spLocks noEditPoints="1"/>
              </p:cNvSpPr>
              <p:nvPr/>
            </p:nvSpPr>
            <p:spPr bwMode="auto">
              <a:xfrm>
                <a:off x="6424425" y="5226454"/>
                <a:ext cx="169674" cy="540446"/>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thelas" panose="02000503000000020003" pitchFamily="2" charset="77"/>
                </a:endParaRPr>
              </a:p>
            </p:txBody>
          </p:sp>
          <p:sp>
            <p:nvSpPr>
              <p:cNvPr id="76" name="Freeform 58">
                <a:extLst>
                  <a:ext uri="{FF2B5EF4-FFF2-40B4-BE49-F238E27FC236}">
                    <a16:creationId xmlns:a16="http://schemas.microsoft.com/office/drawing/2014/main" id="{AC37E88D-EBB4-7443-8834-D0E80702E915}"/>
                  </a:ext>
                </a:extLst>
              </p:cNvPr>
              <p:cNvSpPr>
                <a:spLocks noEditPoints="1"/>
              </p:cNvSpPr>
              <p:nvPr/>
            </p:nvSpPr>
            <p:spPr bwMode="auto">
              <a:xfrm>
                <a:off x="6669031" y="5226453"/>
                <a:ext cx="169674" cy="540446"/>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thelas" panose="02000503000000020003" pitchFamily="2" charset="77"/>
                </a:endParaRPr>
              </a:p>
            </p:txBody>
          </p:sp>
          <p:sp>
            <p:nvSpPr>
              <p:cNvPr id="77" name="Freeform 59">
                <a:extLst>
                  <a:ext uri="{FF2B5EF4-FFF2-40B4-BE49-F238E27FC236}">
                    <a16:creationId xmlns:a16="http://schemas.microsoft.com/office/drawing/2014/main" id="{719B6E4A-2E7A-0F4A-A86E-732F39BCCC7B}"/>
                  </a:ext>
                </a:extLst>
              </p:cNvPr>
              <p:cNvSpPr>
                <a:spLocks noEditPoints="1"/>
              </p:cNvSpPr>
              <p:nvPr/>
            </p:nvSpPr>
            <p:spPr bwMode="auto">
              <a:xfrm>
                <a:off x="6548126" y="5226452"/>
                <a:ext cx="167582" cy="540448"/>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thelas" panose="02000503000000020003" pitchFamily="2" charset="77"/>
                </a:endParaRPr>
              </a:p>
            </p:txBody>
          </p:sp>
        </p:grpSp>
      </p:grpSp>
      <p:sp>
        <p:nvSpPr>
          <p:cNvPr id="23" name="Freeform 221">
            <a:extLst>
              <a:ext uri="{FF2B5EF4-FFF2-40B4-BE49-F238E27FC236}">
                <a16:creationId xmlns:a16="http://schemas.microsoft.com/office/drawing/2014/main" id="{66AB6D59-7EA1-4C40-8EE9-01787665B6F5}"/>
              </a:ext>
            </a:extLst>
          </p:cNvPr>
          <p:cNvSpPr>
            <a:spLocks noChangeAspect="1"/>
          </p:cNvSpPr>
          <p:nvPr/>
        </p:nvSpPr>
        <p:spPr bwMode="auto">
          <a:xfrm>
            <a:off x="7758793" y="4612119"/>
            <a:ext cx="375125" cy="359906"/>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zh-CN" altLang="en-US" sz="1799">
              <a:latin typeface="Athelas" panose="02000503000000020003" pitchFamily="2" charset="77"/>
            </a:endParaRPr>
          </a:p>
        </p:txBody>
      </p:sp>
      <p:sp>
        <p:nvSpPr>
          <p:cNvPr id="39" name="文本框 29">
            <a:extLst>
              <a:ext uri="{FF2B5EF4-FFF2-40B4-BE49-F238E27FC236}">
                <a16:creationId xmlns:a16="http://schemas.microsoft.com/office/drawing/2014/main" id="{9B529495-3F19-2041-9AEE-C65EF8E8137A}"/>
              </a:ext>
            </a:extLst>
          </p:cNvPr>
          <p:cNvSpPr txBox="1"/>
          <p:nvPr/>
        </p:nvSpPr>
        <p:spPr>
          <a:xfrm>
            <a:off x="9032046" y="5011737"/>
            <a:ext cx="2311339" cy="677108"/>
          </a:xfrm>
          <a:prstGeom prst="rect">
            <a:avLst/>
          </a:prstGeom>
          <a:noFill/>
        </p:spPr>
        <p:txBody>
          <a:bodyPr wrap="square" rtlCol="0">
            <a:spAutoFit/>
          </a:bodyPr>
          <a:lstStyle/>
          <a:p>
            <a:pPr algn="r"/>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WEEKDAY</a:t>
            </a:r>
          </a:p>
          <a:p>
            <a:pPr algn="r"/>
            <a:r>
              <a:rPr lang="en-US" altLang="zh-CN" sz="1100" dirty="0">
                <a:solidFill>
                  <a:schemeClr val="tx1">
                    <a:lumMod val="65000"/>
                    <a:lumOff val="35000"/>
                  </a:schemeClr>
                </a:solidFill>
                <a:latin typeface="Athelas" panose="02000503000000020003" pitchFamily="2" charset="77"/>
                <a:cs typeface="Arial" panose="020B0604020202020204" pitchFamily="34" charset="0"/>
              </a:rPr>
              <a:t>Day </a:t>
            </a:r>
            <a:r>
              <a:rPr lang="en-US" sz="1100" dirty="0">
                <a:solidFill>
                  <a:schemeClr val="tx1">
                    <a:lumMod val="65000"/>
                    <a:lumOff val="35000"/>
                  </a:schemeClr>
                </a:solidFill>
                <a:latin typeface="Athelas" panose="02000503000000020003" pitchFamily="2" charset="77"/>
              </a:rPr>
              <a:t>of the week, </a:t>
            </a:r>
          </a:p>
          <a:p>
            <a:pPr algn="r"/>
            <a:r>
              <a:rPr lang="en-US" sz="1100" dirty="0">
                <a:solidFill>
                  <a:schemeClr val="tx1">
                    <a:lumMod val="65000"/>
                    <a:lumOff val="35000"/>
                  </a:schemeClr>
                </a:solidFill>
                <a:latin typeface="Athelas" panose="02000503000000020003" pitchFamily="2" charset="77"/>
              </a:rPr>
              <a:t>weekdays vs. weekends (binary)</a:t>
            </a:r>
            <a:r>
              <a:rPr lang="en-US" altLang="zh-CN" sz="1100" dirty="0">
                <a:solidFill>
                  <a:schemeClr val="tx1">
                    <a:lumMod val="65000"/>
                    <a:lumOff val="35000"/>
                  </a:schemeClr>
                </a:solidFill>
                <a:latin typeface="Athelas" panose="02000503000000020003" pitchFamily="2" charset="77"/>
                <a:cs typeface="Arial" panose="020B0604020202020204" pitchFamily="34" charset="0"/>
              </a:rPr>
              <a:t> </a:t>
            </a:r>
          </a:p>
        </p:txBody>
      </p:sp>
      <p:sp>
        <p:nvSpPr>
          <p:cNvPr id="41" name="文本框 30">
            <a:extLst>
              <a:ext uri="{FF2B5EF4-FFF2-40B4-BE49-F238E27FC236}">
                <a16:creationId xmlns:a16="http://schemas.microsoft.com/office/drawing/2014/main" id="{E229EF0B-85E8-AB4B-A613-6798A4F19641}"/>
              </a:ext>
            </a:extLst>
          </p:cNvPr>
          <p:cNvSpPr txBox="1"/>
          <p:nvPr/>
        </p:nvSpPr>
        <p:spPr>
          <a:xfrm>
            <a:off x="1603184" y="2798404"/>
            <a:ext cx="2547851" cy="507831"/>
          </a:xfrm>
          <a:prstGeom prst="rect">
            <a:avLst/>
          </a:prstGeom>
          <a:noFill/>
        </p:spPr>
        <p:txBody>
          <a:bodyPr wrap="square" rtlCol="0">
            <a:spAutoFit/>
          </a:bodyPr>
          <a:lstStyle/>
          <a:p>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TEMPERATURE</a:t>
            </a:r>
            <a:endParaRPr lang="en-US" altLang="zh-CN" sz="1600" b="1" dirty="0">
              <a:solidFill>
                <a:schemeClr val="tx1">
                  <a:lumMod val="75000"/>
                  <a:lumOff val="25000"/>
                </a:schemeClr>
              </a:solidFill>
              <a:latin typeface="Athelas" panose="02000503000000020003" pitchFamily="2" charset="77"/>
            </a:endParaRPr>
          </a:p>
          <a:p>
            <a:r>
              <a:rPr lang="en-US" sz="1100" dirty="0">
                <a:solidFill>
                  <a:schemeClr val="tx1">
                    <a:lumMod val="65000"/>
                    <a:lumOff val="35000"/>
                  </a:schemeClr>
                </a:solidFill>
                <a:latin typeface="Athelas" panose="02000503000000020003" pitchFamily="2" charset="77"/>
                <a:cs typeface="Arial" panose="020B0604020202020204" pitchFamily="34" charset="0"/>
              </a:rPr>
              <a:t>T</a:t>
            </a:r>
            <a:r>
              <a:rPr lang="en-US" sz="1100" dirty="0">
                <a:solidFill>
                  <a:schemeClr val="tx1">
                    <a:lumMod val="65000"/>
                    <a:lumOff val="35000"/>
                  </a:schemeClr>
                </a:solidFill>
                <a:latin typeface="Athelas" panose="02000503000000020003" pitchFamily="2" charset="77"/>
              </a:rPr>
              <a:t>emperature per hour in Celsius degree </a:t>
            </a:r>
            <a:endParaRPr lang="en-US" altLang="zh-CN" sz="1100" dirty="0">
              <a:solidFill>
                <a:schemeClr val="tx1">
                  <a:lumMod val="65000"/>
                  <a:lumOff val="35000"/>
                </a:schemeClr>
              </a:solidFill>
              <a:latin typeface="Athelas" panose="02000503000000020003" pitchFamily="2" charset="77"/>
              <a:cs typeface="Arial" panose="020B0604020202020204" pitchFamily="34" charset="0"/>
            </a:endParaRPr>
          </a:p>
        </p:txBody>
      </p:sp>
      <p:sp>
        <p:nvSpPr>
          <p:cNvPr id="43" name="Rectangle 42">
            <a:extLst>
              <a:ext uri="{FF2B5EF4-FFF2-40B4-BE49-F238E27FC236}">
                <a16:creationId xmlns:a16="http://schemas.microsoft.com/office/drawing/2014/main" id="{11EA03F9-FD71-5548-BE2B-A26A7B089A0A}"/>
              </a:ext>
            </a:extLst>
          </p:cNvPr>
          <p:cNvSpPr/>
          <p:nvPr/>
        </p:nvSpPr>
        <p:spPr>
          <a:xfrm>
            <a:off x="5705277" y="480226"/>
            <a:ext cx="2368534" cy="369332"/>
          </a:xfrm>
          <a:prstGeom prst="rect">
            <a:avLst/>
          </a:prstGeom>
        </p:spPr>
        <p:txBody>
          <a:bodyPr wrap="none">
            <a:spAutoFit/>
          </a:bodyPr>
          <a:lstStyle/>
          <a:p>
            <a:r>
              <a:rPr lang="en-US" dirty="0">
                <a:latin typeface="Athelas" panose="02000503000000020003" pitchFamily="2" charset="77"/>
              </a:rPr>
              <a:t>to predict trip duration</a:t>
            </a:r>
            <a:endParaRPr lang="en-CN" dirty="0"/>
          </a:p>
        </p:txBody>
      </p:sp>
    </p:spTree>
    <p:extLst>
      <p:ext uri="{BB962C8B-B14F-4D97-AF65-F5344CB8AC3E}">
        <p14:creationId xmlns:p14="http://schemas.microsoft.com/office/powerpoint/2010/main" val="533750305"/>
      </p:ext>
    </p:extLst>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肘形连接符 31">
            <a:extLst>
              <a:ext uri="{FF2B5EF4-FFF2-40B4-BE49-F238E27FC236}">
                <a16:creationId xmlns:a16="http://schemas.microsoft.com/office/drawing/2014/main" id="{3F92168E-1A50-0945-B052-10C735AEE03C}"/>
              </a:ext>
            </a:extLst>
          </p:cNvPr>
          <p:cNvCxnSpPr>
            <a:cxnSpLocks/>
          </p:cNvCxnSpPr>
          <p:nvPr/>
        </p:nvCxnSpPr>
        <p:spPr>
          <a:xfrm flipH="1" flipV="1">
            <a:off x="7046305" y="1871651"/>
            <a:ext cx="3435542" cy="386092"/>
          </a:xfrm>
          <a:prstGeom prst="bentConnector4">
            <a:avLst>
              <a:gd name="adj1" fmla="val -6654"/>
              <a:gd name="adj2" fmla="val 159209"/>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肘形连接符 33">
            <a:extLst>
              <a:ext uri="{FF2B5EF4-FFF2-40B4-BE49-F238E27FC236}">
                <a16:creationId xmlns:a16="http://schemas.microsoft.com/office/drawing/2014/main" id="{3E5BACA8-C3C2-EF46-816F-B64CEC7C67B1}"/>
              </a:ext>
            </a:extLst>
          </p:cNvPr>
          <p:cNvCxnSpPr>
            <a:cxnSpLocks/>
          </p:cNvCxnSpPr>
          <p:nvPr/>
        </p:nvCxnSpPr>
        <p:spPr>
          <a:xfrm>
            <a:off x="6603607" y="6082374"/>
            <a:ext cx="2560403" cy="129094"/>
          </a:xfrm>
          <a:prstGeom prst="bentConnector5">
            <a:avLst>
              <a:gd name="adj1" fmla="val 8229"/>
              <a:gd name="adj2" fmla="val -404898"/>
              <a:gd name="adj3" fmla="val 108928"/>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肘形连接符 32">
            <a:extLst>
              <a:ext uri="{FF2B5EF4-FFF2-40B4-BE49-F238E27FC236}">
                <a16:creationId xmlns:a16="http://schemas.microsoft.com/office/drawing/2014/main" id="{4D9C662A-6433-8048-8B55-CE262D71B931}"/>
              </a:ext>
            </a:extLst>
          </p:cNvPr>
          <p:cNvCxnSpPr>
            <a:cxnSpLocks/>
          </p:cNvCxnSpPr>
          <p:nvPr/>
        </p:nvCxnSpPr>
        <p:spPr>
          <a:xfrm flipV="1">
            <a:off x="7222041" y="3533756"/>
            <a:ext cx="2416304" cy="493704"/>
          </a:xfrm>
          <a:prstGeom prst="bentConnector3">
            <a:avLst>
              <a:gd name="adj1" fmla="val 109461"/>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肘形连接符 34">
            <a:extLst>
              <a:ext uri="{FF2B5EF4-FFF2-40B4-BE49-F238E27FC236}">
                <a16:creationId xmlns:a16="http://schemas.microsoft.com/office/drawing/2014/main" id="{B131ABBE-F64B-3A44-8CFF-8427B518F292}"/>
              </a:ext>
            </a:extLst>
          </p:cNvPr>
          <p:cNvCxnSpPr>
            <a:cxnSpLocks/>
          </p:cNvCxnSpPr>
          <p:nvPr/>
        </p:nvCxnSpPr>
        <p:spPr>
          <a:xfrm rot="10800000" flipH="1">
            <a:off x="2304783" y="5442149"/>
            <a:ext cx="2731056" cy="526597"/>
          </a:xfrm>
          <a:prstGeom prst="bentConnector3">
            <a:avLst>
              <a:gd name="adj1" fmla="val -8370"/>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肘形连接符 31">
            <a:extLst>
              <a:ext uri="{FF2B5EF4-FFF2-40B4-BE49-F238E27FC236}">
                <a16:creationId xmlns:a16="http://schemas.microsoft.com/office/drawing/2014/main" id="{B220B5A0-406E-8D45-AF74-104A5E4D1295}"/>
              </a:ext>
            </a:extLst>
          </p:cNvPr>
          <p:cNvCxnSpPr>
            <a:cxnSpLocks/>
          </p:cNvCxnSpPr>
          <p:nvPr/>
        </p:nvCxnSpPr>
        <p:spPr>
          <a:xfrm rot="10800000" flipH="1" flipV="1">
            <a:off x="1621691" y="3165745"/>
            <a:ext cx="3980586" cy="240448"/>
          </a:xfrm>
          <a:prstGeom prst="bentConnector5">
            <a:avLst>
              <a:gd name="adj1" fmla="val -5743"/>
              <a:gd name="adj2" fmla="val -235874"/>
              <a:gd name="adj3" fmla="val 80622"/>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肘形连接符 34">
            <a:extLst>
              <a:ext uri="{FF2B5EF4-FFF2-40B4-BE49-F238E27FC236}">
                <a16:creationId xmlns:a16="http://schemas.microsoft.com/office/drawing/2014/main" id="{7401C4B0-809A-9844-90E4-96D64A71E514}"/>
              </a:ext>
            </a:extLst>
          </p:cNvPr>
          <p:cNvCxnSpPr>
            <a:cxnSpLocks/>
          </p:cNvCxnSpPr>
          <p:nvPr/>
        </p:nvCxnSpPr>
        <p:spPr>
          <a:xfrm rot="10800000" flipH="1">
            <a:off x="1152067" y="4024693"/>
            <a:ext cx="2272482" cy="517280"/>
          </a:xfrm>
          <a:prstGeom prst="bentConnector3">
            <a:avLst>
              <a:gd name="adj1" fmla="val -10059"/>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E1A62EF-3266-3D47-A899-017BECA820CB}"/>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10" name="Group 9">
            <a:extLst>
              <a:ext uri="{FF2B5EF4-FFF2-40B4-BE49-F238E27FC236}">
                <a16:creationId xmlns:a16="http://schemas.microsoft.com/office/drawing/2014/main" id="{EFFACBBA-A343-7947-83C9-ED037DE8A92D}"/>
              </a:ext>
            </a:extLst>
          </p:cNvPr>
          <p:cNvGrpSpPr/>
          <p:nvPr/>
        </p:nvGrpSpPr>
        <p:grpSpPr>
          <a:xfrm>
            <a:off x="899901" y="394097"/>
            <a:ext cx="5390063" cy="506229"/>
            <a:chOff x="5050917" y="567583"/>
            <a:chExt cx="5390063" cy="506229"/>
          </a:xfrm>
        </p:grpSpPr>
        <p:sp>
          <p:nvSpPr>
            <p:cNvPr id="11" name="文本框 30">
              <a:extLst>
                <a:ext uri="{FF2B5EF4-FFF2-40B4-BE49-F238E27FC236}">
                  <a16:creationId xmlns:a16="http://schemas.microsoft.com/office/drawing/2014/main" id="{6C6BE024-15E8-BA4E-9B71-6DDCD7716686}"/>
                </a:ext>
              </a:extLst>
            </p:cNvPr>
            <p:cNvSpPr txBox="1"/>
            <p:nvPr/>
          </p:nvSpPr>
          <p:spPr>
            <a:xfrm>
              <a:off x="5199257" y="567583"/>
              <a:ext cx="5241723" cy="506229"/>
            </a:xfrm>
            <a:prstGeom prst="rect">
              <a:avLst/>
            </a:prstGeom>
            <a:noFill/>
          </p:spPr>
          <p:txBody>
            <a:bodyPr wrap="square" rtlCol="0">
              <a:spAutoFit/>
            </a:bodyPr>
            <a:lstStyle/>
            <a:p>
              <a:pPr lvl="0" algn="ctr">
                <a:lnSpc>
                  <a:spcPct val="120000"/>
                </a:lnSpc>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Predictors - for classification model</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2" name="组合 31">
              <a:extLst>
                <a:ext uri="{FF2B5EF4-FFF2-40B4-BE49-F238E27FC236}">
                  <a16:creationId xmlns:a16="http://schemas.microsoft.com/office/drawing/2014/main" id="{BD74DEA3-AB72-D345-9D2C-26C24958D845}"/>
                </a:ext>
              </a:extLst>
            </p:cNvPr>
            <p:cNvGrpSpPr/>
            <p:nvPr/>
          </p:nvGrpSpPr>
          <p:grpSpPr>
            <a:xfrm rot="1717908">
              <a:off x="5050917" y="684661"/>
              <a:ext cx="269006" cy="276532"/>
              <a:chOff x="4915008" y="1750596"/>
              <a:chExt cx="219309" cy="225445"/>
            </a:xfrm>
          </p:grpSpPr>
          <p:sp>
            <p:nvSpPr>
              <p:cNvPr id="13" name="椭圆 32">
                <a:extLst>
                  <a:ext uri="{FF2B5EF4-FFF2-40B4-BE49-F238E27FC236}">
                    <a16:creationId xmlns:a16="http://schemas.microsoft.com/office/drawing/2014/main" id="{CD56FAB1-5707-5145-9CC7-F8F84B643EC0}"/>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4" name="椭圆 33">
                <a:extLst>
                  <a:ext uri="{FF2B5EF4-FFF2-40B4-BE49-F238E27FC236}">
                    <a16:creationId xmlns:a16="http://schemas.microsoft.com/office/drawing/2014/main" id="{BAEDB95E-2B4C-2E41-BCBD-964D21653015}"/>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5" name="椭圆 35">
                <a:extLst>
                  <a:ext uri="{FF2B5EF4-FFF2-40B4-BE49-F238E27FC236}">
                    <a16:creationId xmlns:a16="http://schemas.microsoft.com/office/drawing/2014/main" id="{FC50A065-E703-0A49-BBE4-04D2FFB3307C}"/>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grpSp>
      </p:grpSp>
      <p:sp>
        <p:nvSpPr>
          <p:cNvPr id="16" name="六边形 19">
            <a:extLst>
              <a:ext uri="{FF2B5EF4-FFF2-40B4-BE49-F238E27FC236}">
                <a16:creationId xmlns:a16="http://schemas.microsoft.com/office/drawing/2014/main" id="{6AC7629D-D9CD-D84F-BD01-6574DF77D3E4}"/>
              </a:ext>
            </a:extLst>
          </p:cNvPr>
          <p:cNvSpPr/>
          <p:nvPr/>
        </p:nvSpPr>
        <p:spPr>
          <a:xfrm>
            <a:off x="4473081" y="2586065"/>
            <a:ext cx="1548059" cy="1346460"/>
          </a:xfrm>
          <a:prstGeom prst="hexagon">
            <a:avLst>
              <a:gd name="adj" fmla="val 25000"/>
              <a:gd name="vf" fmla="val 115470"/>
            </a:avLst>
          </a:prstGeom>
          <a:solidFill>
            <a:schemeClr val="accent6">
              <a:lumMod val="50000"/>
            </a:schemeClr>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六边形 20">
            <a:extLst>
              <a:ext uri="{FF2B5EF4-FFF2-40B4-BE49-F238E27FC236}">
                <a16:creationId xmlns:a16="http://schemas.microsoft.com/office/drawing/2014/main" id="{493C84EE-9F43-3746-AA35-7BEE585D0822}"/>
              </a:ext>
            </a:extLst>
          </p:cNvPr>
          <p:cNvSpPr/>
          <p:nvPr/>
        </p:nvSpPr>
        <p:spPr>
          <a:xfrm>
            <a:off x="4473081" y="4118854"/>
            <a:ext cx="1548059" cy="1346460"/>
          </a:xfrm>
          <a:prstGeom prst="hexagon">
            <a:avLst>
              <a:gd name="adj" fmla="val 25000"/>
              <a:gd name="vf" fmla="val 115470"/>
            </a:avLst>
          </a:prstGeom>
          <a:solidFill>
            <a:srgbClr val="92D050"/>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N" dirty="0"/>
          </a:p>
        </p:txBody>
      </p:sp>
      <p:sp>
        <p:nvSpPr>
          <p:cNvPr id="18" name="六边形 21">
            <a:extLst>
              <a:ext uri="{FF2B5EF4-FFF2-40B4-BE49-F238E27FC236}">
                <a16:creationId xmlns:a16="http://schemas.microsoft.com/office/drawing/2014/main" id="{98941FA2-396C-6247-BC9F-FCB341BDE8CF}"/>
              </a:ext>
            </a:extLst>
          </p:cNvPr>
          <p:cNvSpPr/>
          <p:nvPr/>
        </p:nvSpPr>
        <p:spPr>
          <a:xfrm>
            <a:off x="3131540" y="3352460"/>
            <a:ext cx="1548059" cy="1346460"/>
          </a:xfrm>
          <a:prstGeom prst="hexagon">
            <a:avLst>
              <a:gd name="adj" fmla="val 25000"/>
              <a:gd name="vf" fmla="val 115470"/>
            </a:avLst>
          </a:prstGeom>
          <a:solidFill>
            <a:schemeClr val="accent5">
              <a:lumMod val="40000"/>
              <a:lumOff val="60000"/>
            </a:schemeClr>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N" dirty="0"/>
          </a:p>
        </p:txBody>
      </p:sp>
      <p:sp>
        <p:nvSpPr>
          <p:cNvPr id="25" name="文本框 28">
            <a:extLst>
              <a:ext uri="{FF2B5EF4-FFF2-40B4-BE49-F238E27FC236}">
                <a16:creationId xmlns:a16="http://schemas.microsoft.com/office/drawing/2014/main" id="{836CC991-E07E-4E44-8679-26D2459C89B8}"/>
              </a:ext>
            </a:extLst>
          </p:cNvPr>
          <p:cNvSpPr txBox="1"/>
          <p:nvPr/>
        </p:nvSpPr>
        <p:spPr>
          <a:xfrm>
            <a:off x="2304782" y="5578520"/>
            <a:ext cx="2940705" cy="507831"/>
          </a:xfrm>
          <a:prstGeom prst="rect">
            <a:avLst/>
          </a:prstGeom>
          <a:noFill/>
        </p:spPr>
        <p:txBody>
          <a:bodyPr wrap="square" rtlCol="0">
            <a:spAutoFit/>
          </a:bodyPr>
          <a:lstStyle/>
          <a:p>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WEATHER</a:t>
            </a:r>
          </a:p>
          <a:p>
            <a:r>
              <a:rPr lang="en-US" sz="1100" dirty="0">
                <a:solidFill>
                  <a:schemeClr val="tx1">
                    <a:lumMod val="65000"/>
                    <a:lumOff val="35000"/>
                  </a:schemeClr>
                </a:solidFill>
                <a:latin typeface="Athelas" panose="02000503000000020003" pitchFamily="2" charset="77"/>
              </a:rPr>
              <a:t>(Binary) parameter =  1 for good weather; </a:t>
            </a:r>
          </a:p>
        </p:txBody>
      </p:sp>
      <p:sp>
        <p:nvSpPr>
          <p:cNvPr id="26" name="文本框 29">
            <a:extLst>
              <a:ext uri="{FF2B5EF4-FFF2-40B4-BE49-F238E27FC236}">
                <a16:creationId xmlns:a16="http://schemas.microsoft.com/office/drawing/2014/main" id="{8685C240-ACDE-864D-8D95-132BF7CC2908}"/>
              </a:ext>
            </a:extLst>
          </p:cNvPr>
          <p:cNvSpPr txBox="1"/>
          <p:nvPr/>
        </p:nvSpPr>
        <p:spPr>
          <a:xfrm>
            <a:off x="1152067" y="4152619"/>
            <a:ext cx="2311339" cy="677108"/>
          </a:xfrm>
          <a:prstGeom prst="rect">
            <a:avLst/>
          </a:prstGeom>
          <a:noFill/>
        </p:spPr>
        <p:txBody>
          <a:bodyPr wrap="square" rtlCol="0">
            <a:spAutoFit/>
          </a:bodyPr>
          <a:lstStyle/>
          <a:p>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DISTANCE_UNI</a:t>
            </a:r>
            <a:endParaRPr lang="en-US" altLang="zh-CN" sz="1600" b="1" dirty="0">
              <a:solidFill>
                <a:schemeClr val="tx1">
                  <a:lumMod val="75000"/>
                  <a:lumOff val="25000"/>
                </a:schemeClr>
              </a:solidFill>
              <a:latin typeface="Athelas" panose="02000503000000020003" pitchFamily="2" charset="77"/>
            </a:endParaRPr>
          </a:p>
          <a:p>
            <a:r>
              <a:rPr lang="en-US" altLang="zh-CN" sz="1100" dirty="0">
                <a:solidFill>
                  <a:schemeClr val="tx1">
                    <a:lumMod val="65000"/>
                    <a:lumOff val="35000"/>
                  </a:schemeClr>
                </a:solidFill>
                <a:latin typeface="Athelas" panose="02000503000000020003" pitchFamily="2" charset="77"/>
                <a:cs typeface="Arial" panose="020B0604020202020204" pitchFamily="34" charset="0"/>
              </a:rPr>
              <a:t>Distance towards universities; </a:t>
            </a:r>
            <a:r>
              <a:rPr lang="en-US" sz="1100" dirty="0">
                <a:solidFill>
                  <a:schemeClr val="tx1">
                    <a:lumMod val="65000"/>
                    <a:lumOff val="35000"/>
                  </a:schemeClr>
                </a:solidFill>
                <a:latin typeface="Athelas" panose="02000503000000020003" pitchFamily="2" charset="77"/>
              </a:rPr>
              <a:t>numerical value in kilometers</a:t>
            </a:r>
            <a:r>
              <a:rPr lang="en-US" altLang="zh-CN" sz="1100" dirty="0">
                <a:solidFill>
                  <a:schemeClr val="tx1">
                    <a:lumMod val="65000"/>
                    <a:lumOff val="35000"/>
                  </a:schemeClr>
                </a:solidFill>
                <a:latin typeface="Athelas" panose="02000503000000020003" pitchFamily="2" charset="77"/>
                <a:cs typeface="Arial" panose="020B0604020202020204" pitchFamily="34" charset="0"/>
              </a:rPr>
              <a:t> </a:t>
            </a:r>
          </a:p>
        </p:txBody>
      </p:sp>
      <p:sp>
        <p:nvSpPr>
          <p:cNvPr id="27" name="文本框 30">
            <a:extLst>
              <a:ext uri="{FF2B5EF4-FFF2-40B4-BE49-F238E27FC236}">
                <a16:creationId xmlns:a16="http://schemas.microsoft.com/office/drawing/2014/main" id="{3C4D5927-AA42-7A40-8A76-042D8C23FBDC}"/>
              </a:ext>
            </a:extLst>
          </p:cNvPr>
          <p:cNvSpPr txBox="1"/>
          <p:nvPr/>
        </p:nvSpPr>
        <p:spPr>
          <a:xfrm>
            <a:off x="1630894" y="2704884"/>
            <a:ext cx="2437867" cy="846386"/>
          </a:xfrm>
          <a:prstGeom prst="rect">
            <a:avLst/>
          </a:prstGeom>
          <a:noFill/>
        </p:spPr>
        <p:txBody>
          <a:bodyPr wrap="square" rtlCol="0">
            <a:spAutoFit/>
          </a:bodyPr>
          <a:lstStyle/>
          <a:p>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STUDENT_QUARTER </a:t>
            </a:r>
            <a:endParaRPr lang="en-US" altLang="zh-CN" sz="1600" b="1" dirty="0">
              <a:solidFill>
                <a:schemeClr val="tx1">
                  <a:lumMod val="75000"/>
                  <a:lumOff val="25000"/>
                </a:schemeClr>
              </a:solidFill>
              <a:latin typeface="Athelas" panose="02000503000000020003" pitchFamily="2" charset="77"/>
            </a:endParaRPr>
          </a:p>
          <a:p>
            <a:r>
              <a:rPr lang="en-US" sz="1100" dirty="0">
                <a:solidFill>
                  <a:schemeClr val="tx1">
                    <a:lumMod val="65000"/>
                    <a:lumOff val="35000"/>
                  </a:schemeClr>
                </a:solidFill>
                <a:latin typeface="Athelas" panose="02000503000000020003" pitchFamily="2" charset="77"/>
              </a:rPr>
              <a:t>(binary) parameter = 1 if the zip code of the starting position had a student dormitory</a:t>
            </a:r>
            <a:r>
              <a:rPr lang="en-US" altLang="zh-CN" sz="1100" dirty="0">
                <a:solidFill>
                  <a:schemeClr val="tx1">
                    <a:lumMod val="65000"/>
                    <a:lumOff val="35000"/>
                  </a:schemeClr>
                </a:solidFill>
                <a:latin typeface="Athelas" panose="02000503000000020003" pitchFamily="2" charset="77"/>
                <a:cs typeface="Arial" panose="020B0604020202020204" pitchFamily="34" charset="0"/>
              </a:rPr>
              <a:t> </a:t>
            </a:r>
          </a:p>
        </p:txBody>
      </p:sp>
      <p:cxnSp>
        <p:nvCxnSpPr>
          <p:cNvPr id="30" name="肘形连接符 33">
            <a:extLst>
              <a:ext uri="{FF2B5EF4-FFF2-40B4-BE49-F238E27FC236}">
                <a16:creationId xmlns:a16="http://schemas.microsoft.com/office/drawing/2014/main" id="{710BDA5F-F641-A145-8133-9A0C20A8CE86}"/>
              </a:ext>
            </a:extLst>
          </p:cNvPr>
          <p:cNvCxnSpPr>
            <a:cxnSpLocks/>
          </p:cNvCxnSpPr>
          <p:nvPr/>
        </p:nvCxnSpPr>
        <p:spPr>
          <a:xfrm>
            <a:off x="7930506" y="4792073"/>
            <a:ext cx="3412879" cy="558218"/>
          </a:xfrm>
          <a:prstGeom prst="bentConnector3">
            <a:avLst>
              <a:gd name="adj1" fmla="val 106698"/>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六边形 22">
            <a:extLst>
              <a:ext uri="{FF2B5EF4-FFF2-40B4-BE49-F238E27FC236}">
                <a16:creationId xmlns:a16="http://schemas.microsoft.com/office/drawing/2014/main" id="{EC2977CE-8FA4-2340-9E2C-EA507BD55F42}"/>
              </a:ext>
            </a:extLst>
          </p:cNvPr>
          <p:cNvSpPr/>
          <p:nvPr/>
        </p:nvSpPr>
        <p:spPr>
          <a:xfrm>
            <a:off x="7156162" y="4118843"/>
            <a:ext cx="1548059" cy="1346460"/>
          </a:xfrm>
          <a:prstGeom prst="hexagon">
            <a:avLst>
              <a:gd name="adj" fmla="val 25000"/>
              <a:gd name="vf" fmla="val 115470"/>
            </a:avLst>
          </a:prstGeom>
          <a:solidFill>
            <a:schemeClr val="accent6">
              <a:lumMod val="40000"/>
              <a:lumOff val="60000"/>
            </a:schemeClr>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六边形 22">
            <a:extLst>
              <a:ext uri="{FF2B5EF4-FFF2-40B4-BE49-F238E27FC236}">
                <a16:creationId xmlns:a16="http://schemas.microsoft.com/office/drawing/2014/main" id="{583DAEA7-684E-CA40-BB2C-12F90260C663}"/>
              </a:ext>
            </a:extLst>
          </p:cNvPr>
          <p:cNvSpPr/>
          <p:nvPr/>
        </p:nvSpPr>
        <p:spPr>
          <a:xfrm>
            <a:off x="5814621" y="3352460"/>
            <a:ext cx="1548059" cy="1346460"/>
          </a:xfrm>
          <a:prstGeom prst="hexagon">
            <a:avLst>
              <a:gd name="adj" fmla="val 25000"/>
              <a:gd name="vf" fmla="val 115470"/>
            </a:avLst>
          </a:prstGeom>
          <a:solidFill>
            <a:schemeClr val="accent6">
              <a:lumMod val="75000"/>
            </a:schemeClr>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219">
            <a:extLst>
              <a:ext uri="{FF2B5EF4-FFF2-40B4-BE49-F238E27FC236}">
                <a16:creationId xmlns:a16="http://schemas.microsoft.com/office/drawing/2014/main" id="{A8B6804B-35D7-FD49-8DEC-700641FF5005}"/>
              </a:ext>
            </a:extLst>
          </p:cNvPr>
          <p:cNvSpPr>
            <a:spLocks noChangeAspect="1" noEditPoints="1"/>
          </p:cNvSpPr>
          <p:nvPr/>
        </p:nvSpPr>
        <p:spPr bwMode="auto">
          <a:xfrm>
            <a:off x="6448334" y="3822609"/>
            <a:ext cx="280631" cy="359906"/>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zh-CN" altLang="en-US" sz="1799">
              <a:latin typeface="Athelas" panose="02000503000000020003" pitchFamily="2" charset="77"/>
            </a:endParaRPr>
          </a:p>
        </p:txBody>
      </p:sp>
      <p:sp>
        <p:nvSpPr>
          <p:cNvPr id="23" name="Freeform 221">
            <a:extLst>
              <a:ext uri="{FF2B5EF4-FFF2-40B4-BE49-F238E27FC236}">
                <a16:creationId xmlns:a16="http://schemas.microsoft.com/office/drawing/2014/main" id="{66AB6D59-7EA1-4C40-8EE9-01787665B6F5}"/>
              </a:ext>
            </a:extLst>
          </p:cNvPr>
          <p:cNvSpPr>
            <a:spLocks noChangeAspect="1"/>
          </p:cNvSpPr>
          <p:nvPr/>
        </p:nvSpPr>
        <p:spPr bwMode="auto">
          <a:xfrm>
            <a:off x="7758793" y="4612119"/>
            <a:ext cx="375125" cy="359906"/>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zh-CN" altLang="en-US" sz="1799">
              <a:latin typeface="Athelas" panose="02000503000000020003" pitchFamily="2" charset="77"/>
            </a:endParaRPr>
          </a:p>
        </p:txBody>
      </p:sp>
      <p:sp>
        <p:nvSpPr>
          <p:cNvPr id="78" name="六边形 22">
            <a:extLst>
              <a:ext uri="{FF2B5EF4-FFF2-40B4-BE49-F238E27FC236}">
                <a16:creationId xmlns:a16="http://schemas.microsoft.com/office/drawing/2014/main" id="{EB95B1E0-8320-5C4A-8B43-3B6190C29CBF}"/>
              </a:ext>
            </a:extLst>
          </p:cNvPr>
          <p:cNvSpPr/>
          <p:nvPr/>
        </p:nvSpPr>
        <p:spPr>
          <a:xfrm>
            <a:off x="5847561" y="1858951"/>
            <a:ext cx="1548059" cy="1346460"/>
          </a:xfrm>
          <a:prstGeom prst="hexagon">
            <a:avLst>
              <a:gd name="adj" fmla="val 25000"/>
              <a:gd name="vf" fmla="val 115470"/>
            </a:avLst>
          </a:prstGeom>
          <a:solidFill>
            <a:schemeClr val="tx2">
              <a:lumMod val="20000"/>
              <a:lumOff val="80000"/>
            </a:schemeClr>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六边形 20">
            <a:extLst>
              <a:ext uri="{FF2B5EF4-FFF2-40B4-BE49-F238E27FC236}">
                <a16:creationId xmlns:a16="http://schemas.microsoft.com/office/drawing/2014/main" id="{76CD6B95-CE9E-2E49-86D6-32BDF553970C}"/>
              </a:ext>
            </a:extLst>
          </p:cNvPr>
          <p:cNvSpPr/>
          <p:nvPr/>
        </p:nvSpPr>
        <p:spPr>
          <a:xfrm>
            <a:off x="5828640" y="4902170"/>
            <a:ext cx="1548059" cy="1346460"/>
          </a:xfrm>
          <a:prstGeom prst="hexagon">
            <a:avLst>
              <a:gd name="adj" fmla="val 25000"/>
              <a:gd name="vf" fmla="val 115470"/>
            </a:avLst>
          </a:prstGeom>
          <a:solidFill>
            <a:schemeClr val="accent1">
              <a:lumMod val="20000"/>
              <a:lumOff val="80000"/>
            </a:schemeClr>
          </a:solidFill>
          <a:ln w="571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文本框 27">
            <a:extLst>
              <a:ext uri="{FF2B5EF4-FFF2-40B4-BE49-F238E27FC236}">
                <a16:creationId xmlns:a16="http://schemas.microsoft.com/office/drawing/2014/main" id="{703617E3-DA8C-804A-9706-BC8DB7E495BD}"/>
              </a:ext>
            </a:extLst>
          </p:cNvPr>
          <p:cNvSpPr txBox="1"/>
          <p:nvPr/>
        </p:nvSpPr>
        <p:spPr>
          <a:xfrm>
            <a:off x="8075062" y="1830289"/>
            <a:ext cx="2419485" cy="677108"/>
          </a:xfrm>
          <a:prstGeom prst="rect">
            <a:avLst/>
          </a:prstGeom>
          <a:noFill/>
        </p:spPr>
        <p:txBody>
          <a:bodyPr wrap="square" rtlCol="0">
            <a:spAutoFit/>
          </a:bodyPr>
          <a:lstStyle/>
          <a:p>
            <a:pPr algn="r"/>
            <a:r>
              <a:rPr lang="en-US" sz="1600" b="1" dirty="0">
                <a:solidFill>
                  <a:schemeClr val="tx1">
                    <a:lumMod val="75000"/>
                    <a:lumOff val="25000"/>
                  </a:schemeClr>
                </a:solidFill>
                <a:latin typeface="Athelas" panose="02000503000000020003" pitchFamily="2" charset="77"/>
                <a:cs typeface="Arial" panose="020B0604020202020204" pitchFamily="34" charset="0"/>
              </a:rPr>
              <a:t>ZIPCODE_PRO</a:t>
            </a:r>
            <a:endParaRPr lang="en-US" b="1" dirty="0">
              <a:latin typeface="Athelas" panose="02000503000000020003" pitchFamily="2" charset="77"/>
            </a:endParaRPr>
          </a:p>
          <a:p>
            <a:pPr algn="r"/>
            <a:r>
              <a:rPr lang="en-US" altLang="zh-CN" sz="1100" dirty="0">
                <a:solidFill>
                  <a:schemeClr val="tx1">
                    <a:lumMod val="65000"/>
                    <a:lumOff val="35000"/>
                  </a:schemeClr>
                </a:solidFill>
                <a:latin typeface="Athelas" panose="02000503000000020003" pitchFamily="2" charset="77"/>
                <a:cs typeface="Arial" panose="020B0604020202020204" pitchFamily="34" charset="0"/>
              </a:rPr>
              <a:t>Probability with reference to the past trips' start stations (by area/zip code)  </a:t>
            </a:r>
          </a:p>
        </p:txBody>
      </p:sp>
      <p:sp>
        <p:nvSpPr>
          <p:cNvPr id="81" name="文本框 27">
            <a:extLst>
              <a:ext uri="{FF2B5EF4-FFF2-40B4-BE49-F238E27FC236}">
                <a16:creationId xmlns:a16="http://schemas.microsoft.com/office/drawing/2014/main" id="{4EF66B77-178A-CC44-8616-CB66A0BA9528}"/>
              </a:ext>
            </a:extLst>
          </p:cNvPr>
          <p:cNvSpPr txBox="1"/>
          <p:nvPr/>
        </p:nvSpPr>
        <p:spPr>
          <a:xfrm>
            <a:off x="7037723" y="5712075"/>
            <a:ext cx="2138987" cy="846386"/>
          </a:xfrm>
          <a:prstGeom prst="rect">
            <a:avLst/>
          </a:prstGeom>
          <a:noFill/>
        </p:spPr>
        <p:txBody>
          <a:bodyPr wrap="square" rtlCol="0">
            <a:spAutoFit/>
          </a:bodyPr>
          <a:lstStyle/>
          <a:p>
            <a:pPr algn="r"/>
            <a:r>
              <a:rPr lang="en-US" sz="1600" b="1" dirty="0">
                <a:solidFill>
                  <a:schemeClr val="tx1">
                    <a:lumMod val="75000"/>
                    <a:lumOff val="25000"/>
                  </a:schemeClr>
                </a:solidFill>
                <a:latin typeface="Athelas" panose="02000503000000020003" pitchFamily="2" charset="77"/>
                <a:cs typeface="Arial" panose="020B0604020202020204" pitchFamily="34" charset="0"/>
              </a:rPr>
              <a:t>STATION_PRO</a:t>
            </a:r>
            <a:endParaRPr lang="en-US" b="1" dirty="0">
              <a:latin typeface="Athelas" panose="02000503000000020003" pitchFamily="2" charset="77"/>
            </a:endParaRPr>
          </a:p>
          <a:p>
            <a:pPr algn="r"/>
            <a:r>
              <a:rPr lang="en-US" altLang="zh-CN" sz="1100" dirty="0">
                <a:solidFill>
                  <a:schemeClr val="tx1">
                    <a:lumMod val="65000"/>
                    <a:lumOff val="35000"/>
                  </a:schemeClr>
                </a:solidFill>
                <a:latin typeface="Athelas" panose="02000503000000020003" pitchFamily="2" charset="77"/>
                <a:cs typeface="Arial" panose="020B0604020202020204" pitchFamily="34" charset="0"/>
              </a:rPr>
              <a:t>Probability with reference to the past trips' start stations </a:t>
            </a:r>
          </a:p>
          <a:p>
            <a:pPr algn="r"/>
            <a:r>
              <a:rPr lang="en-US" altLang="zh-CN" sz="1100" dirty="0">
                <a:solidFill>
                  <a:schemeClr val="tx1">
                    <a:lumMod val="65000"/>
                    <a:lumOff val="35000"/>
                  </a:schemeClr>
                </a:solidFill>
                <a:latin typeface="Athelas" panose="02000503000000020003" pitchFamily="2" charset="77"/>
                <a:cs typeface="Arial" panose="020B0604020202020204" pitchFamily="34" charset="0"/>
              </a:rPr>
              <a:t>(by station)</a:t>
            </a:r>
            <a:r>
              <a:rPr lang="en-US" altLang="zh-CN" sz="1100" dirty="0">
                <a:solidFill>
                  <a:schemeClr val="tx1">
                    <a:lumMod val="50000"/>
                    <a:lumOff val="50000"/>
                  </a:schemeClr>
                </a:solidFill>
                <a:latin typeface="Athelas" panose="02000503000000020003" pitchFamily="2" charset="77"/>
                <a:cs typeface="Arial" panose="020B0604020202020204" pitchFamily="34" charset="0"/>
              </a:rPr>
              <a:t> </a:t>
            </a:r>
          </a:p>
        </p:txBody>
      </p:sp>
      <p:sp>
        <p:nvSpPr>
          <p:cNvPr id="98" name="AutoShape 114">
            <a:extLst>
              <a:ext uri="{FF2B5EF4-FFF2-40B4-BE49-F238E27FC236}">
                <a16:creationId xmlns:a16="http://schemas.microsoft.com/office/drawing/2014/main" id="{CEA70F27-B8CA-0F44-BDD6-7ED1862B4193}"/>
              </a:ext>
            </a:extLst>
          </p:cNvPr>
          <p:cNvSpPr>
            <a:spLocks/>
          </p:cNvSpPr>
          <p:nvPr/>
        </p:nvSpPr>
        <p:spPr bwMode="auto">
          <a:xfrm>
            <a:off x="6402923" y="2315603"/>
            <a:ext cx="418445" cy="4488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16726" tIns="16726" rIns="16726" bIns="16726" anchor="ctr"/>
          <a:lstStyle/>
          <a:p>
            <a:pPr defTabSz="150533" eaLnBrk="1" fontAlgn="auto" hangingPunct="1">
              <a:spcBef>
                <a:spcPts val="0"/>
              </a:spcBef>
              <a:spcAft>
                <a:spcPts val="0"/>
              </a:spcAft>
              <a:defRPr/>
            </a:pPr>
            <a:endParaRPr kumimoji="0" lang="es-ES" sz="966">
              <a:solidFill>
                <a:srgbClr val="44CEB9"/>
              </a:solidFill>
              <a:effectLst>
                <a:outerShdw blurRad="38100" dist="38100" dir="2700000" algn="tl">
                  <a:srgbClr val="000000"/>
                </a:outerShdw>
              </a:effectLst>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99" name="Freeform 5">
            <a:extLst>
              <a:ext uri="{FF2B5EF4-FFF2-40B4-BE49-F238E27FC236}">
                <a16:creationId xmlns:a16="http://schemas.microsoft.com/office/drawing/2014/main" id="{79C746D6-3F6D-4940-A1C4-03F469FC1EA1}"/>
              </a:ext>
            </a:extLst>
          </p:cNvPr>
          <p:cNvSpPr>
            <a:spLocks noEditPoints="1"/>
          </p:cNvSpPr>
          <p:nvPr/>
        </p:nvSpPr>
        <p:spPr bwMode="auto">
          <a:xfrm>
            <a:off x="6418357" y="5389440"/>
            <a:ext cx="410308" cy="410308"/>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稻壳儿小白白(http://dwz.cn/Wu2UP)">
            <a:extLst>
              <a:ext uri="{FF2B5EF4-FFF2-40B4-BE49-F238E27FC236}">
                <a16:creationId xmlns:a16="http://schemas.microsoft.com/office/drawing/2014/main" id="{46B1D0A7-7D37-674F-B114-A9E7A8C81A02}"/>
              </a:ext>
            </a:extLst>
          </p:cNvPr>
          <p:cNvSpPr>
            <a:spLocks/>
          </p:cNvSpPr>
          <p:nvPr/>
        </p:nvSpPr>
        <p:spPr bwMode="auto">
          <a:xfrm>
            <a:off x="5051086" y="3063897"/>
            <a:ext cx="377552" cy="406915"/>
          </a:xfrm>
          <a:custGeom>
            <a:avLst/>
            <a:gdLst>
              <a:gd name="T0" fmla="*/ 30 w 38"/>
              <a:gd name="T1" fmla="*/ 41 h 41"/>
              <a:gd name="T2" fmla="*/ 24 w 38"/>
              <a:gd name="T3" fmla="*/ 38 h 41"/>
              <a:gd name="T4" fmla="*/ 3 w 38"/>
              <a:gd name="T5" fmla="*/ 17 h 41"/>
              <a:gd name="T6" fmla="*/ 0 w 38"/>
              <a:gd name="T7" fmla="*/ 10 h 41"/>
              <a:gd name="T8" fmla="*/ 10 w 38"/>
              <a:gd name="T9" fmla="*/ 0 h 41"/>
              <a:gd name="T10" fmla="*/ 18 w 38"/>
              <a:gd name="T11" fmla="*/ 3 h 41"/>
              <a:gd name="T12" fmla="*/ 34 w 38"/>
              <a:gd name="T13" fmla="*/ 19 h 41"/>
              <a:gd name="T14" fmla="*/ 34 w 38"/>
              <a:gd name="T15" fmla="*/ 20 h 41"/>
              <a:gd name="T16" fmla="*/ 32 w 38"/>
              <a:gd name="T17" fmla="*/ 22 h 41"/>
              <a:gd name="T18" fmla="*/ 32 w 38"/>
              <a:gd name="T19" fmla="*/ 22 h 41"/>
              <a:gd name="T20" fmla="*/ 15 w 38"/>
              <a:gd name="T21" fmla="*/ 5 h 41"/>
              <a:gd name="T22" fmla="*/ 10 w 38"/>
              <a:gd name="T23" fmla="*/ 3 h 41"/>
              <a:gd name="T24" fmla="*/ 4 w 38"/>
              <a:gd name="T25" fmla="*/ 10 h 41"/>
              <a:gd name="T26" fmla="*/ 6 w 38"/>
              <a:gd name="T27" fmla="*/ 15 h 41"/>
              <a:gd name="T28" fmla="*/ 27 w 38"/>
              <a:gd name="T29" fmla="*/ 36 h 41"/>
              <a:gd name="T30" fmla="*/ 30 w 38"/>
              <a:gd name="T31" fmla="*/ 38 h 41"/>
              <a:gd name="T32" fmla="*/ 34 w 38"/>
              <a:gd name="T33" fmla="*/ 34 h 41"/>
              <a:gd name="T34" fmla="*/ 33 w 38"/>
              <a:gd name="T35" fmla="*/ 30 h 41"/>
              <a:gd name="T36" fmla="*/ 17 w 38"/>
              <a:gd name="T37" fmla="*/ 14 h 41"/>
              <a:gd name="T38" fmla="*/ 16 w 38"/>
              <a:gd name="T39" fmla="*/ 13 h 41"/>
              <a:gd name="T40" fmla="*/ 14 w 38"/>
              <a:gd name="T41" fmla="*/ 15 h 41"/>
              <a:gd name="T42" fmla="*/ 14 w 38"/>
              <a:gd name="T43" fmla="*/ 17 h 41"/>
              <a:gd name="T44" fmla="*/ 25 w 38"/>
              <a:gd name="T45" fmla="*/ 28 h 41"/>
              <a:gd name="T46" fmla="*/ 26 w 38"/>
              <a:gd name="T47" fmla="*/ 28 h 41"/>
              <a:gd name="T48" fmla="*/ 24 w 38"/>
              <a:gd name="T49" fmla="*/ 31 h 41"/>
              <a:gd name="T50" fmla="*/ 23 w 38"/>
              <a:gd name="T51" fmla="*/ 30 h 41"/>
              <a:gd name="T52" fmla="*/ 12 w 38"/>
              <a:gd name="T53" fmla="*/ 19 h 41"/>
              <a:gd name="T54" fmla="*/ 10 w 38"/>
              <a:gd name="T55" fmla="*/ 15 h 41"/>
              <a:gd name="T56" fmla="*/ 16 w 38"/>
              <a:gd name="T57" fmla="*/ 10 h 41"/>
              <a:gd name="T58" fmla="*/ 20 w 38"/>
              <a:gd name="T59" fmla="*/ 12 h 41"/>
              <a:gd name="T60" fmla="*/ 35 w 38"/>
              <a:gd name="T61" fmla="*/ 27 h 41"/>
              <a:gd name="T62" fmla="*/ 38 w 38"/>
              <a:gd name="T63" fmla="*/ 34 h 41"/>
              <a:gd name="T64" fmla="*/ 30 w 38"/>
              <a:gd name="T6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 h="41">
                <a:moveTo>
                  <a:pt x="30" y="41"/>
                </a:moveTo>
                <a:cubicBezTo>
                  <a:pt x="28" y="41"/>
                  <a:pt x="26" y="40"/>
                  <a:pt x="24" y="38"/>
                </a:cubicBezTo>
                <a:cubicBezTo>
                  <a:pt x="3" y="17"/>
                  <a:pt x="3" y="17"/>
                  <a:pt x="3" y="17"/>
                </a:cubicBezTo>
                <a:cubicBezTo>
                  <a:pt x="1" y="16"/>
                  <a:pt x="0" y="13"/>
                  <a:pt x="0" y="10"/>
                </a:cubicBezTo>
                <a:cubicBezTo>
                  <a:pt x="0" y="5"/>
                  <a:pt x="5" y="0"/>
                  <a:pt x="10" y="0"/>
                </a:cubicBezTo>
                <a:cubicBezTo>
                  <a:pt x="13" y="0"/>
                  <a:pt x="16" y="1"/>
                  <a:pt x="18" y="3"/>
                </a:cubicBezTo>
                <a:cubicBezTo>
                  <a:pt x="34" y="19"/>
                  <a:pt x="34" y="19"/>
                  <a:pt x="34" y="19"/>
                </a:cubicBezTo>
                <a:cubicBezTo>
                  <a:pt x="34" y="19"/>
                  <a:pt x="34" y="20"/>
                  <a:pt x="34" y="20"/>
                </a:cubicBezTo>
                <a:cubicBezTo>
                  <a:pt x="34" y="20"/>
                  <a:pt x="33" y="22"/>
                  <a:pt x="32" y="22"/>
                </a:cubicBezTo>
                <a:cubicBezTo>
                  <a:pt x="32" y="22"/>
                  <a:pt x="32" y="22"/>
                  <a:pt x="32" y="22"/>
                </a:cubicBezTo>
                <a:cubicBezTo>
                  <a:pt x="15" y="5"/>
                  <a:pt x="15" y="5"/>
                  <a:pt x="15" y="5"/>
                </a:cubicBezTo>
                <a:cubicBezTo>
                  <a:pt x="14" y="4"/>
                  <a:pt x="12" y="3"/>
                  <a:pt x="10" y="3"/>
                </a:cubicBezTo>
                <a:cubicBezTo>
                  <a:pt x="7" y="3"/>
                  <a:pt x="4" y="6"/>
                  <a:pt x="4" y="10"/>
                </a:cubicBezTo>
                <a:cubicBezTo>
                  <a:pt x="4" y="12"/>
                  <a:pt x="4" y="14"/>
                  <a:pt x="6" y="15"/>
                </a:cubicBezTo>
                <a:cubicBezTo>
                  <a:pt x="27" y="36"/>
                  <a:pt x="27" y="36"/>
                  <a:pt x="27" y="36"/>
                </a:cubicBezTo>
                <a:cubicBezTo>
                  <a:pt x="28" y="37"/>
                  <a:pt x="29" y="38"/>
                  <a:pt x="30" y="38"/>
                </a:cubicBezTo>
                <a:cubicBezTo>
                  <a:pt x="33" y="38"/>
                  <a:pt x="34" y="36"/>
                  <a:pt x="34" y="34"/>
                </a:cubicBezTo>
                <a:cubicBezTo>
                  <a:pt x="34" y="32"/>
                  <a:pt x="34" y="31"/>
                  <a:pt x="33" y="30"/>
                </a:cubicBezTo>
                <a:cubicBezTo>
                  <a:pt x="17" y="14"/>
                  <a:pt x="17" y="14"/>
                  <a:pt x="17" y="14"/>
                </a:cubicBezTo>
                <a:cubicBezTo>
                  <a:pt x="17" y="14"/>
                  <a:pt x="16" y="13"/>
                  <a:pt x="16" y="13"/>
                </a:cubicBezTo>
                <a:cubicBezTo>
                  <a:pt x="15" y="13"/>
                  <a:pt x="14" y="14"/>
                  <a:pt x="14" y="15"/>
                </a:cubicBezTo>
                <a:cubicBezTo>
                  <a:pt x="14" y="16"/>
                  <a:pt x="14" y="16"/>
                  <a:pt x="14" y="17"/>
                </a:cubicBezTo>
                <a:cubicBezTo>
                  <a:pt x="25" y="28"/>
                  <a:pt x="25" y="28"/>
                  <a:pt x="25" y="28"/>
                </a:cubicBezTo>
                <a:cubicBezTo>
                  <a:pt x="26" y="28"/>
                  <a:pt x="26" y="28"/>
                  <a:pt x="26" y="28"/>
                </a:cubicBezTo>
                <a:cubicBezTo>
                  <a:pt x="26" y="29"/>
                  <a:pt x="24" y="31"/>
                  <a:pt x="24" y="31"/>
                </a:cubicBezTo>
                <a:cubicBezTo>
                  <a:pt x="23" y="31"/>
                  <a:pt x="23" y="30"/>
                  <a:pt x="23" y="30"/>
                </a:cubicBezTo>
                <a:cubicBezTo>
                  <a:pt x="12" y="19"/>
                  <a:pt x="12" y="19"/>
                  <a:pt x="12" y="19"/>
                </a:cubicBezTo>
                <a:cubicBezTo>
                  <a:pt x="11" y="18"/>
                  <a:pt x="10" y="17"/>
                  <a:pt x="10" y="15"/>
                </a:cubicBezTo>
                <a:cubicBezTo>
                  <a:pt x="10" y="12"/>
                  <a:pt x="13" y="10"/>
                  <a:pt x="16" y="10"/>
                </a:cubicBezTo>
                <a:cubicBezTo>
                  <a:pt x="17" y="10"/>
                  <a:pt x="19" y="11"/>
                  <a:pt x="20" y="12"/>
                </a:cubicBezTo>
                <a:cubicBezTo>
                  <a:pt x="35" y="27"/>
                  <a:pt x="35" y="27"/>
                  <a:pt x="35" y="27"/>
                </a:cubicBezTo>
                <a:cubicBezTo>
                  <a:pt x="37" y="29"/>
                  <a:pt x="38" y="31"/>
                  <a:pt x="38" y="34"/>
                </a:cubicBezTo>
                <a:cubicBezTo>
                  <a:pt x="38" y="38"/>
                  <a:pt x="35" y="41"/>
                  <a:pt x="30" y="4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defRPr/>
            </a:pPr>
            <a:endParaRPr lang="id-ID" sz="3200">
              <a:solidFill>
                <a:srgbClr val="445469"/>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3" name="Shape 2587">
            <a:extLst>
              <a:ext uri="{FF2B5EF4-FFF2-40B4-BE49-F238E27FC236}">
                <a16:creationId xmlns:a16="http://schemas.microsoft.com/office/drawing/2014/main" id="{60A45816-EEB5-3645-9058-3CED75E46200}"/>
              </a:ext>
            </a:extLst>
          </p:cNvPr>
          <p:cNvSpPr/>
          <p:nvPr/>
        </p:nvSpPr>
        <p:spPr>
          <a:xfrm>
            <a:off x="5073320" y="4616408"/>
            <a:ext cx="379460" cy="37946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solidFill>
              <a:schemeClr val="bg1"/>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4" name="Freeform 97">
            <a:extLst>
              <a:ext uri="{FF2B5EF4-FFF2-40B4-BE49-F238E27FC236}">
                <a16:creationId xmlns:a16="http://schemas.microsoft.com/office/drawing/2014/main" id="{44D55189-725B-BF4C-9E19-FF59FBE96B61}"/>
              </a:ext>
            </a:extLst>
          </p:cNvPr>
          <p:cNvSpPr>
            <a:spLocks noEditPoints="1"/>
          </p:cNvSpPr>
          <p:nvPr/>
        </p:nvSpPr>
        <p:spPr bwMode="auto">
          <a:xfrm>
            <a:off x="3671446" y="4108777"/>
            <a:ext cx="413810" cy="164210"/>
          </a:xfrm>
          <a:custGeom>
            <a:avLst/>
            <a:gdLst>
              <a:gd name="T0" fmla="*/ 40 w 80"/>
              <a:gd name="T1" fmla="*/ 0 h 32"/>
              <a:gd name="T2" fmla="*/ 0 w 80"/>
              <a:gd name="T3" fmla="*/ 32 h 32"/>
              <a:gd name="T4" fmla="*/ 40 w 80"/>
              <a:gd name="T5" fmla="*/ 32 h 32"/>
              <a:gd name="T6" fmla="*/ 80 w 80"/>
              <a:gd name="T7" fmla="*/ 32 h 32"/>
              <a:gd name="T8" fmla="*/ 40 w 80"/>
              <a:gd name="T9" fmla="*/ 0 h 32"/>
              <a:gd name="T10" fmla="*/ 4 w 80"/>
              <a:gd name="T11" fmla="*/ 28 h 32"/>
              <a:gd name="T12" fmla="*/ 40 w 80"/>
              <a:gd name="T13" fmla="*/ 4 h 32"/>
              <a:gd name="T14" fmla="*/ 76 w 80"/>
              <a:gd name="T15" fmla="*/ 28 h 32"/>
              <a:gd name="T16" fmla="*/ 40 w 80"/>
              <a:gd name="T17" fmla="*/ 28 h 32"/>
              <a:gd name="T18" fmla="*/ 4 w 80"/>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32">
                <a:moveTo>
                  <a:pt x="40" y="0"/>
                </a:moveTo>
                <a:cubicBezTo>
                  <a:pt x="8" y="0"/>
                  <a:pt x="0" y="18"/>
                  <a:pt x="0" y="32"/>
                </a:cubicBezTo>
                <a:cubicBezTo>
                  <a:pt x="40" y="32"/>
                  <a:pt x="40" y="32"/>
                  <a:pt x="40" y="32"/>
                </a:cubicBezTo>
                <a:cubicBezTo>
                  <a:pt x="80" y="32"/>
                  <a:pt x="80" y="32"/>
                  <a:pt x="80" y="32"/>
                </a:cubicBezTo>
                <a:cubicBezTo>
                  <a:pt x="80" y="18"/>
                  <a:pt x="72" y="0"/>
                  <a:pt x="40" y="0"/>
                </a:cubicBezTo>
                <a:close/>
                <a:moveTo>
                  <a:pt x="4" y="28"/>
                </a:moveTo>
                <a:cubicBezTo>
                  <a:pt x="6" y="19"/>
                  <a:pt x="12" y="4"/>
                  <a:pt x="40" y="4"/>
                </a:cubicBezTo>
                <a:cubicBezTo>
                  <a:pt x="68" y="4"/>
                  <a:pt x="75" y="19"/>
                  <a:pt x="76" y="28"/>
                </a:cubicBezTo>
                <a:cubicBezTo>
                  <a:pt x="40" y="28"/>
                  <a:pt x="40" y="28"/>
                  <a:pt x="40" y="28"/>
                </a:cubicBezTo>
                <a:lnTo>
                  <a:pt x="4" y="28"/>
                </a:lnTo>
                <a:close/>
              </a:path>
            </a:pathLst>
          </a:custGeom>
          <a:solidFill>
            <a:schemeClr val="bg1"/>
          </a:solidFill>
          <a:ln w="9525">
            <a:solidFill>
              <a:schemeClr val="bg1"/>
            </a:solidFill>
            <a:round/>
            <a:headEnd/>
            <a:tailEnd/>
          </a:ln>
        </p:spPr>
        <p:txBody>
          <a:bodyPr vert="horz" wrap="square" lIns="80296" tIns="40148" rIns="80296" bIns="40148" numCol="1" anchor="t" anchorCtr="0" compatLnSpc="1">
            <a:prstTxWarp prst="textNoShape">
              <a:avLst/>
            </a:prstTxWarp>
          </a:bodyPr>
          <a:lstStyle/>
          <a:p>
            <a:pPr eaLnBrk="1" fontAlgn="auto" hangingPunct="1">
              <a:spcBef>
                <a:spcPts val="0"/>
              </a:spcBef>
              <a:spcAft>
                <a:spcPts val="0"/>
              </a:spcAft>
            </a:pPr>
            <a:endParaRPr kumimoji="0" lang="zh-CN" altLang="en-US" sz="1581" dirty="0">
              <a:solidFill>
                <a:prstClr val="black"/>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5" name="Freeform 98">
            <a:extLst>
              <a:ext uri="{FF2B5EF4-FFF2-40B4-BE49-F238E27FC236}">
                <a16:creationId xmlns:a16="http://schemas.microsoft.com/office/drawing/2014/main" id="{F53B4D50-43E7-1F41-8E93-CB23BD5FDE5D}"/>
              </a:ext>
            </a:extLst>
          </p:cNvPr>
          <p:cNvSpPr>
            <a:spLocks noEditPoints="1"/>
          </p:cNvSpPr>
          <p:nvPr/>
        </p:nvSpPr>
        <p:spPr bwMode="auto">
          <a:xfrm>
            <a:off x="3763404" y="3797873"/>
            <a:ext cx="229894" cy="269304"/>
          </a:xfrm>
          <a:custGeom>
            <a:avLst/>
            <a:gdLst>
              <a:gd name="T0" fmla="*/ 22 w 44"/>
              <a:gd name="T1" fmla="*/ 52 h 52"/>
              <a:gd name="T2" fmla="*/ 44 w 44"/>
              <a:gd name="T3" fmla="*/ 22 h 52"/>
              <a:gd name="T4" fmla="*/ 22 w 44"/>
              <a:gd name="T5" fmla="*/ 0 h 52"/>
              <a:gd name="T6" fmla="*/ 0 w 44"/>
              <a:gd name="T7" fmla="*/ 22 h 52"/>
              <a:gd name="T8" fmla="*/ 22 w 44"/>
              <a:gd name="T9" fmla="*/ 52 h 52"/>
              <a:gd name="T10" fmla="*/ 22 w 44"/>
              <a:gd name="T11" fmla="*/ 4 h 52"/>
              <a:gd name="T12" fmla="*/ 40 w 44"/>
              <a:gd name="T13" fmla="*/ 22 h 52"/>
              <a:gd name="T14" fmla="*/ 22 w 44"/>
              <a:gd name="T15" fmla="*/ 48 h 52"/>
              <a:gd name="T16" fmla="*/ 4 w 44"/>
              <a:gd name="T17" fmla="*/ 22 h 52"/>
              <a:gd name="T18" fmla="*/ 22 w 44"/>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2">
                <a:moveTo>
                  <a:pt x="22" y="52"/>
                </a:moveTo>
                <a:cubicBezTo>
                  <a:pt x="34" y="52"/>
                  <a:pt x="44" y="36"/>
                  <a:pt x="44" y="22"/>
                </a:cubicBezTo>
                <a:cubicBezTo>
                  <a:pt x="44" y="8"/>
                  <a:pt x="34" y="0"/>
                  <a:pt x="22" y="0"/>
                </a:cubicBezTo>
                <a:cubicBezTo>
                  <a:pt x="10" y="0"/>
                  <a:pt x="0" y="8"/>
                  <a:pt x="0" y="22"/>
                </a:cubicBezTo>
                <a:cubicBezTo>
                  <a:pt x="0" y="36"/>
                  <a:pt x="10" y="52"/>
                  <a:pt x="22" y="52"/>
                </a:cubicBezTo>
                <a:close/>
                <a:moveTo>
                  <a:pt x="22" y="4"/>
                </a:moveTo>
                <a:cubicBezTo>
                  <a:pt x="31" y="4"/>
                  <a:pt x="40" y="9"/>
                  <a:pt x="40" y="22"/>
                </a:cubicBezTo>
                <a:cubicBezTo>
                  <a:pt x="40" y="35"/>
                  <a:pt x="31" y="48"/>
                  <a:pt x="22" y="48"/>
                </a:cubicBezTo>
                <a:cubicBezTo>
                  <a:pt x="13" y="48"/>
                  <a:pt x="4" y="35"/>
                  <a:pt x="4" y="22"/>
                </a:cubicBezTo>
                <a:cubicBezTo>
                  <a:pt x="4" y="9"/>
                  <a:pt x="13" y="4"/>
                  <a:pt x="22" y="4"/>
                </a:cubicBezTo>
                <a:close/>
              </a:path>
            </a:pathLst>
          </a:custGeom>
          <a:solidFill>
            <a:schemeClr val="bg1"/>
          </a:solidFill>
          <a:ln w="19050">
            <a:solidFill>
              <a:schemeClr val="bg1"/>
            </a:solidFill>
          </a:ln>
        </p:spPr>
        <p:txBody>
          <a:bodyPr vert="horz" wrap="square" lIns="80296" tIns="40148" rIns="80296" bIns="40148" numCol="1" anchor="t" anchorCtr="0" compatLnSpc="1">
            <a:prstTxWarp prst="textNoShape">
              <a:avLst/>
            </a:prstTxWarp>
          </a:bodyPr>
          <a:lstStyle/>
          <a:p>
            <a:pPr eaLnBrk="1" fontAlgn="auto" hangingPunct="1">
              <a:spcBef>
                <a:spcPts val="0"/>
              </a:spcBef>
              <a:spcAft>
                <a:spcPts val="0"/>
              </a:spcAft>
            </a:pPr>
            <a:endParaRPr kumimoji="0" lang="zh-CN" altLang="en-US" sz="1581">
              <a:solidFill>
                <a:prstClr val="black"/>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7" name="Rectangle 106">
            <a:extLst>
              <a:ext uri="{FF2B5EF4-FFF2-40B4-BE49-F238E27FC236}">
                <a16:creationId xmlns:a16="http://schemas.microsoft.com/office/drawing/2014/main" id="{37B9EDC0-3862-CD47-9ED3-0E447EC0FFE9}"/>
              </a:ext>
            </a:extLst>
          </p:cNvPr>
          <p:cNvSpPr/>
          <p:nvPr/>
        </p:nvSpPr>
        <p:spPr>
          <a:xfrm>
            <a:off x="6021140" y="482604"/>
            <a:ext cx="5144742" cy="369332"/>
          </a:xfrm>
          <a:prstGeom prst="rect">
            <a:avLst/>
          </a:prstGeom>
        </p:spPr>
        <p:txBody>
          <a:bodyPr wrap="none">
            <a:spAutoFit/>
          </a:bodyPr>
          <a:lstStyle/>
          <a:p>
            <a:r>
              <a:rPr lang="en-US" dirty="0">
                <a:latin typeface="Athelas" panose="02000503000000020003" pitchFamily="2" charset="77"/>
              </a:rPr>
              <a:t>to classify if a trip is travelling towards the university</a:t>
            </a:r>
            <a:endParaRPr lang="en-CN" dirty="0"/>
          </a:p>
        </p:txBody>
      </p:sp>
      <p:sp>
        <p:nvSpPr>
          <p:cNvPr id="108" name="文本框 27">
            <a:extLst>
              <a:ext uri="{FF2B5EF4-FFF2-40B4-BE49-F238E27FC236}">
                <a16:creationId xmlns:a16="http://schemas.microsoft.com/office/drawing/2014/main" id="{0BCFBC3A-0AB0-5E48-8B84-FD926EA93519}"/>
              </a:ext>
            </a:extLst>
          </p:cNvPr>
          <p:cNvSpPr txBox="1"/>
          <p:nvPr/>
        </p:nvSpPr>
        <p:spPr>
          <a:xfrm>
            <a:off x="7499358" y="3179813"/>
            <a:ext cx="2138987" cy="707886"/>
          </a:xfrm>
          <a:prstGeom prst="rect">
            <a:avLst/>
          </a:prstGeom>
          <a:noFill/>
        </p:spPr>
        <p:txBody>
          <a:bodyPr wrap="square" rtlCol="0">
            <a:spAutoFit/>
          </a:bodyPr>
          <a:lstStyle/>
          <a:p>
            <a:pPr algn="r"/>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BORDER_DISTRICT</a:t>
            </a:r>
            <a:r>
              <a:rPr lang="en-US" b="1" dirty="0">
                <a:latin typeface="Athelas" panose="02000503000000020003" pitchFamily="2" charset="77"/>
              </a:rPr>
              <a:t> </a:t>
            </a:r>
          </a:p>
          <a:p>
            <a:pPr algn="r"/>
            <a:r>
              <a:rPr lang="en-US" sz="1100" dirty="0">
                <a:solidFill>
                  <a:schemeClr val="tx1">
                    <a:lumMod val="65000"/>
                    <a:lumOff val="35000"/>
                  </a:schemeClr>
                </a:solidFill>
                <a:latin typeface="Athelas" panose="02000503000000020003" pitchFamily="2" charset="77"/>
              </a:rPr>
              <a:t>zip codes of the start positions</a:t>
            </a:r>
          </a:p>
          <a:p>
            <a:pPr algn="r"/>
            <a:r>
              <a:rPr lang="en-US" altLang="zh-CN" sz="1100" dirty="0">
                <a:solidFill>
                  <a:schemeClr val="tx1">
                    <a:lumMod val="65000"/>
                    <a:lumOff val="35000"/>
                  </a:schemeClr>
                </a:solidFill>
                <a:latin typeface="Athelas" panose="02000503000000020003" pitchFamily="2" charset="77"/>
                <a:cs typeface="Arial" panose="020B0604020202020204" pitchFamily="34" charset="0"/>
              </a:rPr>
              <a:t>(Binary) </a:t>
            </a:r>
          </a:p>
        </p:txBody>
      </p:sp>
      <p:sp>
        <p:nvSpPr>
          <p:cNvPr id="109" name="文本框 29">
            <a:extLst>
              <a:ext uri="{FF2B5EF4-FFF2-40B4-BE49-F238E27FC236}">
                <a16:creationId xmlns:a16="http://schemas.microsoft.com/office/drawing/2014/main" id="{B8D5F84B-0669-4F4C-AE67-5015E7C0CD87}"/>
              </a:ext>
            </a:extLst>
          </p:cNvPr>
          <p:cNvSpPr txBox="1"/>
          <p:nvPr/>
        </p:nvSpPr>
        <p:spPr>
          <a:xfrm>
            <a:off x="9071734" y="4943169"/>
            <a:ext cx="2311339" cy="677108"/>
          </a:xfrm>
          <a:prstGeom prst="rect">
            <a:avLst/>
          </a:prstGeom>
          <a:noFill/>
        </p:spPr>
        <p:txBody>
          <a:bodyPr wrap="square" rtlCol="0">
            <a:spAutoFit/>
          </a:bodyPr>
          <a:lstStyle/>
          <a:p>
            <a:pPr algn="r"/>
            <a:r>
              <a:rPr lang="en-US" altLang="zh-CN" sz="1600" b="1" dirty="0">
                <a:solidFill>
                  <a:schemeClr val="tx1">
                    <a:lumMod val="75000"/>
                    <a:lumOff val="25000"/>
                  </a:schemeClr>
                </a:solidFill>
                <a:latin typeface="Athelas" panose="02000503000000020003" pitchFamily="2" charset="77"/>
                <a:cs typeface="Arial" panose="020B0604020202020204" pitchFamily="34" charset="0"/>
              </a:rPr>
              <a:t>WEEKDAY</a:t>
            </a:r>
          </a:p>
          <a:p>
            <a:pPr algn="r"/>
            <a:r>
              <a:rPr lang="en-US" altLang="zh-CN" sz="1100" dirty="0">
                <a:solidFill>
                  <a:schemeClr val="tx1">
                    <a:lumMod val="65000"/>
                    <a:lumOff val="35000"/>
                  </a:schemeClr>
                </a:solidFill>
                <a:latin typeface="Athelas" panose="02000503000000020003" pitchFamily="2" charset="77"/>
                <a:cs typeface="Arial" panose="020B0604020202020204" pitchFamily="34" charset="0"/>
              </a:rPr>
              <a:t>Day </a:t>
            </a:r>
            <a:r>
              <a:rPr lang="en-US" sz="1100" dirty="0">
                <a:solidFill>
                  <a:schemeClr val="tx1">
                    <a:lumMod val="65000"/>
                    <a:lumOff val="35000"/>
                  </a:schemeClr>
                </a:solidFill>
                <a:latin typeface="Athelas" panose="02000503000000020003" pitchFamily="2" charset="77"/>
              </a:rPr>
              <a:t>of the week, </a:t>
            </a:r>
          </a:p>
          <a:p>
            <a:pPr algn="r"/>
            <a:r>
              <a:rPr lang="en-US" sz="1100" dirty="0">
                <a:solidFill>
                  <a:schemeClr val="tx1">
                    <a:lumMod val="65000"/>
                    <a:lumOff val="35000"/>
                  </a:schemeClr>
                </a:solidFill>
                <a:latin typeface="Athelas" panose="02000503000000020003" pitchFamily="2" charset="77"/>
              </a:rPr>
              <a:t>weekdays vs. weekends (binary)</a:t>
            </a:r>
            <a:r>
              <a:rPr lang="en-US" altLang="zh-CN" sz="1100" dirty="0">
                <a:solidFill>
                  <a:schemeClr val="tx1">
                    <a:lumMod val="65000"/>
                    <a:lumOff val="35000"/>
                  </a:schemeClr>
                </a:solidFill>
                <a:latin typeface="Athelas" panose="02000503000000020003" pitchFamily="2" charset="77"/>
                <a:cs typeface="Arial" panose="020B0604020202020204" pitchFamily="34" charset="0"/>
              </a:rPr>
              <a:t> </a:t>
            </a:r>
          </a:p>
        </p:txBody>
      </p:sp>
      <p:sp>
        <p:nvSpPr>
          <p:cNvPr id="110" name="文本框 28">
            <a:extLst>
              <a:ext uri="{FF2B5EF4-FFF2-40B4-BE49-F238E27FC236}">
                <a16:creationId xmlns:a16="http://schemas.microsoft.com/office/drawing/2014/main" id="{ECBEAF2F-2D52-0B42-8D8B-A4CB5F2F7CCB}"/>
              </a:ext>
            </a:extLst>
          </p:cNvPr>
          <p:cNvSpPr txBox="1"/>
          <p:nvPr/>
        </p:nvSpPr>
        <p:spPr>
          <a:xfrm>
            <a:off x="2334616" y="5899962"/>
            <a:ext cx="2940705" cy="369332"/>
          </a:xfrm>
          <a:prstGeom prst="rect">
            <a:avLst/>
          </a:prstGeom>
          <a:noFill/>
        </p:spPr>
        <p:txBody>
          <a:bodyPr wrap="square" rtlCol="0">
            <a:spAutoFit/>
          </a:bodyPr>
          <a:lstStyle/>
          <a:p>
            <a:r>
              <a:rPr lang="en-US" altLang="zh-CN" sz="1100" dirty="0">
                <a:solidFill>
                  <a:schemeClr val="tx1">
                    <a:lumMod val="65000"/>
                    <a:lumOff val="35000"/>
                  </a:schemeClr>
                </a:solidFill>
                <a:latin typeface="Athelas" panose="02000503000000020003" pitchFamily="2" charset="77"/>
              </a:rPr>
              <a:t>0</a:t>
            </a:r>
            <a:r>
              <a:rPr lang="en-US" sz="1100" dirty="0">
                <a:solidFill>
                  <a:schemeClr val="tx1">
                    <a:lumMod val="65000"/>
                    <a:lumOff val="35000"/>
                  </a:schemeClr>
                </a:solidFill>
                <a:latin typeface="Athelas" panose="02000503000000020003" pitchFamily="2" charset="77"/>
              </a:rPr>
              <a:t> for bad weather.</a:t>
            </a:r>
            <a:r>
              <a:rPr lang="en-US" dirty="0"/>
              <a:t> </a:t>
            </a:r>
            <a:endParaRPr lang="en-US" altLang="zh-CN" sz="1100" dirty="0">
              <a:solidFill>
                <a:schemeClr val="tx1">
                  <a:lumMod val="65000"/>
                  <a:lumOff val="35000"/>
                </a:schemeClr>
              </a:solidFill>
              <a:latin typeface="Athelas" panose="02000503000000020003" pitchFamily="2" charset="77"/>
              <a:cs typeface="Arial" panose="020B0604020202020204" pitchFamily="34" charset="0"/>
            </a:endParaRPr>
          </a:p>
        </p:txBody>
      </p:sp>
    </p:spTree>
    <p:extLst>
      <p:ext uri="{BB962C8B-B14F-4D97-AF65-F5344CB8AC3E}">
        <p14:creationId xmlns:p14="http://schemas.microsoft.com/office/powerpoint/2010/main" val="311622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1A62EF-3266-3D47-A899-017BECA820CB}"/>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19" name="文本框 39">
            <a:extLst>
              <a:ext uri="{FF2B5EF4-FFF2-40B4-BE49-F238E27FC236}">
                <a16:creationId xmlns:a16="http://schemas.microsoft.com/office/drawing/2014/main" id="{1134E902-7BE3-684F-9A77-F2F701152B47}"/>
              </a:ext>
            </a:extLst>
          </p:cNvPr>
          <p:cNvSpPr txBox="1"/>
          <p:nvPr/>
        </p:nvSpPr>
        <p:spPr>
          <a:xfrm>
            <a:off x="6469011" y="1730176"/>
            <a:ext cx="659154" cy="415755"/>
          </a:xfrm>
          <a:prstGeom prst="rect">
            <a:avLst/>
          </a:prstGeom>
          <a:noFill/>
        </p:spPr>
        <p:txBody>
          <a:bodyPr wrap="square" rtlCol="0">
            <a:spAutoFit/>
          </a:bodyPr>
          <a:lstStyle/>
          <a:p>
            <a:pPr algn="ct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INPUT </a:t>
            </a:r>
          </a:p>
          <a:p>
            <a:pPr algn="ct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LAYER</a:t>
            </a:r>
            <a:endPar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endParaRPr>
          </a:p>
        </p:txBody>
      </p:sp>
      <p:sp>
        <p:nvSpPr>
          <p:cNvPr id="20" name="椭圆 35">
            <a:extLst>
              <a:ext uri="{FF2B5EF4-FFF2-40B4-BE49-F238E27FC236}">
                <a16:creationId xmlns:a16="http://schemas.microsoft.com/office/drawing/2014/main" id="{3EAE55BC-92DD-334D-8D11-BF511AEC8212}"/>
              </a:ext>
            </a:extLst>
          </p:cNvPr>
          <p:cNvSpPr>
            <a:spLocks noChangeAspect="1"/>
          </p:cNvSpPr>
          <p:nvPr/>
        </p:nvSpPr>
        <p:spPr>
          <a:xfrm>
            <a:off x="6575180" y="2275082"/>
            <a:ext cx="446815" cy="446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thelas" panose="02000503000000020003" pitchFamily="2" charset="77"/>
              <a:ea typeface="Segoe UI Symbol" panose="020B0502040204020203" pitchFamily="34" charset="0"/>
            </a:endParaRPr>
          </a:p>
        </p:txBody>
      </p:sp>
      <p:sp>
        <p:nvSpPr>
          <p:cNvPr id="21" name="椭圆 35">
            <a:extLst>
              <a:ext uri="{FF2B5EF4-FFF2-40B4-BE49-F238E27FC236}">
                <a16:creationId xmlns:a16="http://schemas.microsoft.com/office/drawing/2014/main" id="{719FF86E-FB2B-3742-B2D6-21645DBBD1E1}"/>
              </a:ext>
            </a:extLst>
          </p:cNvPr>
          <p:cNvSpPr>
            <a:spLocks noChangeAspect="1"/>
          </p:cNvSpPr>
          <p:nvPr/>
        </p:nvSpPr>
        <p:spPr>
          <a:xfrm>
            <a:off x="6575180" y="3180250"/>
            <a:ext cx="446815" cy="446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thelas" panose="02000503000000020003" pitchFamily="2" charset="77"/>
              <a:ea typeface="Segoe UI Symbol" panose="020B0502040204020203" pitchFamily="34" charset="0"/>
            </a:endParaRPr>
          </a:p>
        </p:txBody>
      </p:sp>
      <p:sp>
        <p:nvSpPr>
          <p:cNvPr id="22" name="椭圆 35">
            <a:extLst>
              <a:ext uri="{FF2B5EF4-FFF2-40B4-BE49-F238E27FC236}">
                <a16:creationId xmlns:a16="http://schemas.microsoft.com/office/drawing/2014/main" id="{4D235A99-BA1F-3E4F-963A-98A6F7C86B38}"/>
              </a:ext>
            </a:extLst>
          </p:cNvPr>
          <p:cNvSpPr>
            <a:spLocks noChangeAspect="1"/>
          </p:cNvSpPr>
          <p:nvPr/>
        </p:nvSpPr>
        <p:spPr>
          <a:xfrm>
            <a:off x="6575180" y="4085418"/>
            <a:ext cx="446815" cy="446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thelas" panose="02000503000000020003" pitchFamily="2" charset="77"/>
              <a:ea typeface="Segoe UI Symbol" panose="020B0502040204020203" pitchFamily="34" charset="0"/>
            </a:endParaRPr>
          </a:p>
        </p:txBody>
      </p:sp>
      <p:sp>
        <p:nvSpPr>
          <p:cNvPr id="24" name="椭圆 35">
            <a:extLst>
              <a:ext uri="{FF2B5EF4-FFF2-40B4-BE49-F238E27FC236}">
                <a16:creationId xmlns:a16="http://schemas.microsoft.com/office/drawing/2014/main" id="{B32176A3-CB4E-8446-A1CA-F9FDB7F1F17F}"/>
              </a:ext>
            </a:extLst>
          </p:cNvPr>
          <p:cNvSpPr>
            <a:spLocks noChangeAspect="1"/>
          </p:cNvSpPr>
          <p:nvPr/>
        </p:nvSpPr>
        <p:spPr>
          <a:xfrm>
            <a:off x="6575180" y="5901330"/>
            <a:ext cx="446815" cy="4466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thelas" panose="02000503000000020003" pitchFamily="2" charset="77"/>
              <a:ea typeface="Segoe UI Symbol" panose="020B0502040204020203" pitchFamily="34" charset="0"/>
            </a:endParaRPr>
          </a:p>
        </p:txBody>
      </p:sp>
      <p:sp>
        <p:nvSpPr>
          <p:cNvPr id="25" name="文本框 39">
            <a:extLst>
              <a:ext uri="{FF2B5EF4-FFF2-40B4-BE49-F238E27FC236}">
                <a16:creationId xmlns:a16="http://schemas.microsoft.com/office/drawing/2014/main" id="{62330528-09DF-284B-BF81-1AB4034859CA}"/>
              </a:ext>
            </a:extLst>
          </p:cNvPr>
          <p:cNvSpPr txBox="1"/>
          <p:nvPr/>
        </p:nvSpPr>
        <p:spPr>
          <a:xfrm>
            <a:off x="7948777" y="1566892"/>
            <a:ext cx="783844" cy="577466"/>
          </a:xfrm>
          <a:prstGeom prst="rect">
            <a:avLst/>
          </a:prstGeom>
          <a:noFill/>
        </p:spPr>
        <p:txBody>
          <a:bodyPr wrap="square" rtlCol="0">
            <a:spAutoFit/>
          </a:bodyPr>
          <a:lstStyle/>
          <a:p>
            <a:pPr algn="ct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1</a:t>
            </a:r>
            <a:r>
              <a:rPr lang="en-US" altLang="zh-CN" sz="1051" b="1" baseline="30000"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st</a:t>
            </a: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 HIDDEN LAYER</a:t>
            </a:r>
            <a:endPar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endParaRPr>
          </a:p>
        </p:txBody>
      </p:sp>
      <p:sp>
        <p:nvSpPr>
          <p:cNvPr id="26" name="椭圆 34">
            <a:extLst>
              <a:ext uri="{FF2B5EF4-FFF2-40B4-BE49-F238E27FC236}">
                <a16:creationId xmlns:a16="http://schemas.microsoft.com/office/drawing/2014/main" id="{C5DC5DE8-5328-604F-96C6-213961A804DC}"/>
              </a:ext>
            </a:extLst>
          </p:cNvPr>
          <p:cNvSpPr>
            <a:spLocks noChangeAspect="1"/>
          </p:cNvSpPr>
          <p:nvPr/>
        </p:nvSpPr>
        <p:spPr>
          <a:xfrm>
            <a:off x="8137500" y="3178746"/>
            <a:ext cx="446815" cy="446699"/>
          </a:xfrm>
          <a:prstGeom prst="ellipse">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thelas" panose="02000503000000020003" pitchFamily="2" charset="77"/>
              <a:ea typeface="Segoe UI Symbol" panose="020B0502040204020203" pitchFamily="34" charset="0"/>
            </a:endParaRPr>
          </a:p>
        </p:txBody>
      </p:sp>
      <p:sp>
        <p:nvSpPr>
          <p:cNvPr id="30" name="文本框 39">
            <a:extLst>
              <a:ext uri="{FF2B5EF4-FFF2-40B4-BE49-F238E27FC236}">
                <a16:creationId xmlns:a16="http://schemas.microsoft.com/office/drawing/2014/main" id="{2F0989B2-FECC-0F4A-927B-AC71B415F3BF}"/>
              </a:ext>
            </a:extLst>
          </p:cNvPr>
          <p:cNvSpPr txBox="1"/>
          <p:nvPr/>
        </p:nvSpPr>
        <p:spPr>
          <a:xfrm>
            <a:off x="8709641" y="1566892"/>
            <a:ext cx="783844" cy="577466"/>
          </a:xfrm>
          <a:prstGeom prst="rect">
            <a:avLst/>
          </a:prstGeom>
          <a:noFill/>
        </p:spPr>
        <p:txBody>
          <a:bodyPr wrap="square" rtlCol="0">
            <a:spAutoFit/>
          </a:bodyPr>
          <a:lstStyle/>
          <a:p>
            <a:pPr algn="ct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2</a:t>
            </a:r>
            <a:r>
              <a:rPr lang="en-US" altLang="zh-CN" sz="1051" b="1" baseline="30000"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nd</a:t>
            </a: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 HIDDEN LAYER</a:t>
            </a:r>
            <a:endPar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endParaRPr>
          </a:p>
        </p:txBody>
      </p:sp>
      <p:sp>
        <p:nvSpPr>
          <p:cNvPr id="31" name="椭圆 34">
            <a:extLst>
              <a:ext uri="{FF2B5EF4-FFF2-40B4-BE49-F238E27FC236}">
                <a16:creationId xmlns:a16="http://schemas.microsoft.com/office/drawing/2014/main" id="{AE5A4681-C297-634E-BC4B-92B90F9AA2CE}"/>
              </a:ext>
            </a:extLst>
          </p:cNvPr>
          <p:cNvSpPr>
            <a:spLocks noChangeAspect="1"/>
          </p:cNvSpPr>
          <p:nvPr/>
        </p:nvSpPr>
        <p:spPr>
          <a:xfrm>
            <a:off x="8896940" y="3178746"/>
            <a:ext cx="446815" cy="446699"/>
          </a:xfrm>
          <a:prstGeom prst="ellipse">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thelas" panose="02000503000000020003" pitchFamily="2" charset="77"/>
              <a:ea typeface="Segoe UI Symbol" panose="020B0502040204020203" pitchFamily="34" charset="0"/>
            </a:endParaRPr>
          </a:p>
        </p:txBody>
      </p:sp>
      <p:sp>
        <p:nvSpPr>
          <p:cNvPr id="34" name="文本框 39">
            <a:extLst>
              <a:ext uri="{FF2B5EF4-FFF2-40B4-BE49-F238E27FC236}">
                <a16:creationId xmlns:a16="http://schemas.microsoft.com/office/drawing/2014/main" id="{4A1401E1-3224-2944-A66F-B07B8AB7C7B4}"/>
              </a:ext>
            </a:extLst>
          </p:cNvPr>
          <p:cNvSpPr txBox="1"/>
          <p:nvPr/>
        </p:nvSpPr>
        <p:spPr>
          <a:xfrm>
            <a:off x="9516798" y="1566892"/>
            <a:ext cx="783844" cy="577466"/>
          </a:xfrm>
          <a:prstGeom prst="rect">
            <a:avLst/>
          </a:prstGeom>
          <a:noFill/>
        </p:spPr>
        <p:txBody>
          <a:bodyPr wrap="square" rtlCol="0">
            <a:spAutoFit/>
          </a:bodyPr>
          <a:lstStyle/>
          <a:p>
            <a:pPr algn="ct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3</a:t>
            </a:r>
            <a:r>
              <a:rPr lang="en-US" altLang="zh-CN" sz="1051" b="1" baseline="30000"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rd</a:t>
            </a: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 HIDDEN LAYER</a:t>
            </a:r>
            <a:endPar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endParaRPr>
          </a:p>
        </p:txBody>
      </p:sp>
      <p:sp>
        <p:nvSpPr>
          <p:cNvPr id="35" name="椭圆 34">
            <a:extLst>
              <a:ext uri="{FF2B5EF4-FFF2-40B4-BE49-F238E27FC236}">
                <a16:creationId xmlns:a16="http://schemas.microsoft.com/office/drawing/2014/main" id="{C712D1BC-1353-0B46-8161-BCFCA25B9627}"/>
              </a:ext>
            </a:extLst>
          </p:cNvPr>
          <p:cNvSpPr>
            <a:spLocks noChangeAspect="1"/>
          </p:cNvSpPr>
          <p:nvPr/>
        </p:nvSpPr>
        <p:spPr>
          <a:xfrm>
            <a:off x="9704097" y="3178746"/>
            <a:ext cx="446815" cy="446699"/>
          </a:xfrm>
          <a:prstGeom prst="ellipse">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thelas" panose="02000503000000020003" pitchFamily="2" charset="77"/>
              <a:ea typeface="Segoe UI Symbol" panose="020B0502040204020203" pitchFamily="34" charset="0"/>
            </a:endParaRPr>
          </a:p>
        </p:txBody>
      </p:sp>
      <p:cxnSp>
        <p:nvCxnSpPr>
          <p:cNvPr id="38" name="直接连接符 26">
            <a:extLst>
              <a:ext uri="{FF2B5EF4-FFF2-40B4-BE49-F238E27FC236}">
                <a16:creationId xmlns:a16="http://schemas.microsoft.com/office/drawing/2014/main" id="{5A0D621B-0AA5-E542-8AFB-9337203BB9CC}"/>
              </a:ext>
            </a:extLst>
          </p:cNvPr>
          <p:cNvCxnSpPr/>
          <p:nvPr/>
        </p:nvCxnSpPr>
        <p:spPr>
          <a:xfrm>
            <a:off x="6133900" y="2525506"/>
            <a:ext cx="335111" cy="0"/>
          </a:xfrm>
          <a:prstGeom prst="line">
            <a:avLst/>
          </a:prstGeom>
          <a:noFill/>
          <a:ln w="3810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文本框 46">
            <a:extLst>
              <a:ext uri="{FF2B5EF4-FFF2-40B4-BE49-F238E27FC236}">
                <a16:creationId xmlns:a16="http://schemas.microsoft.com/office/drawing/2014/main" id="{3562C895-16F9-BC45-B3C3-24F3AE51A245}"/>
              </a:ext>
            </a:extLst>
          </p:cNvPr>
          <p:cNvSpPr txBox="1"/>
          <p:nvPr/>
        </p:nvSpPr>
        <p:spPr>
          <a:xfrm>
            <a:off x="3574700" y="2417037"/>
            <a:ext cx="2518816" cy="254044"/>
          </a:xfrm>
          <a:prstGeom prst="rect">
            <a:avLst/>
          </a:prstGeom>
          <a:noFill/>
        </p:spPr>
        <p:txBody>
          <a:bodyPr wrap="square" rtlCol="0">
            <a:spAutoFit/>
          </a:bodyPr>
          <a:lstStyle/>
          <a:p>
            <a:pPr algn="r"/>
            <a:r>
              <a:rPr lang="en-US" altLang="zh-CN" sz="1051" b="1" dirty="0">
                <a:solidFill>
                  <a:schemeClr val="tx1">
                    <a:lumMod val="65000"/>
                    <a:lumOff val="35000"/>
                  </a:schemeClr>
                </a:solidFill>
                <a:latin typeface="Athelas" panose="02000503000000020003" pitchFamily="2" charset="77"/>
                <a:ea typeface="Segoe UI Symbol" panose="020B0502040204020203" pitchFamily="34" charset="0"/>
                <a:cs typeface="Arial" panose="020B0604020202020204" pitchFamily="34" charset="0"/>
              </a:rPr>
              <a:t>INPUT #1 </a:t>
            </a:r>
            <a:endParaRPr lang="en-US" altLang="zh-CN" sz="1051" b="1" dirty="0">
              <a:solidFill>
                <a:schemeClr val="tx1">
                  <a:lumMod val="65000"/>
                  <a:lumOff val="35000"/>
                </a:schemeClr>
              </a:solidFill>
              <a:latin typeface="Athelas" panose="02000503000000020003" pitchFamily="2" charset="77"/>
              <a:ea typeface="Segoe UI Symbol" panose="020B0502040204020203" pitchFamily="34" charset="0"/>
            </a:endParaRPr>
          </a:p>
        </p:txBody>
      </p:sp>
      <p:cxnSp>
        <p:nvCxnSpPr>
          <p:cNvPr id="40" name="直接连接符 26">
            <a:extLst>
              <a:ext uri="{FF2B5EF4-FFF2-40B4-BE49-F238E27FC236}">
                <a16:creationId xmlns:a16="http://schemas.microsoft.com/office/drawing/2014/main" id="{CF544761-F2AB-C749-A90E-25ECBB2853B4}"/>
              </a:ext>
            </a:extLst>
          </p:cNvPr>
          <p:cNvCxnSpPr/>
          <p:nvPr/>
        </p:nvCxnSpPr>
        <p:spPr>
          <a:xfrm>
            <a:off x="6133896" y="3426055"/>
            <a:ext cx="335111" cy="0"/>
          </a:xfrm>
          <a:prstGeom prst="line">
            <a:avLst/>
          </a:prstGeom>
          <a:noFill/>
          <a:ln w="3810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1" name="文本框 46">
            <a:extLst>
              <a:ext uri="{FF2B5EF4-FFF2-40B4-BE49-F238E27FC236}">
                <a16:creationId xmlns:a16="http://schemas.microsoft.com/office/drawing/2014/main" id="{812F8C5C-F5B7-4B42-B905-0DBB1396B042}"/>
              </a:ext>
            </a:extLst>
          </p:cNvPr>
          <p:cNvSpPr txBox="1"/>
          <p:nvPr/>
        </p:nvSpPr>
        <p:spPr>
          <a:xfrm>
            <a:off x="3574696" y="3317586"/>
            <a:ext cx="2518816" cy="254044"/>
          </a:xfrm>
          <a:prstGeom prst="rect">
            <a:avLst/>
          </a:prstGeom>
          <a:noFill/>
        </p:spPr>
        <p:txBody>
          <a:bodyPr wrap="square" rtlCol="0">
            <a:spAutoFit/>
          </a:bodyPr>
          <a:lstStyle/>
          <a:p>
            <a:pPr algn="r"/>
            <a:r>
              <a:rPr lang="en-US" altLang="zh-CN" sz="1051" b="1" dirty="0">
                <a:solidFill>
                  <a:schemeClr val="tx1">
                    <a:lumMod val="65000"/>
                    <a:lumOff val="35000"/>
                  </a:schemeClr>
                </a:solidFill>
                <a:latin typeface="Athelas" panose="02000503000000020003" pitchFamily="2" charset="77"/>
                <a:cs typeface="Arial" panose="020B0604020202020204" pitchFamily="34" charset="0"/>
              </a:rPr>
              <a:t>INPUT #2 </a:t>
            </a:r>
            <a:endParaRPr lang="en-US" altLang="zh-CN" sz="1051" b="1" dirty="0">
              <a:solidFill>
                <a:schemeClr val="tx1">
                  <a:lumMod val="65000"/>
                  <a:lumOff val="35000"/>
                </a:schemeClr>
              </a:solidFill>
              <a:latin typeface="Athelas" panose="02000503000000020003" pitchFamily="2" charset="77"/>
            </a:endParaRPr>
          </a:p>
        </p:txBody>
      </p:sp>
      <p:cxnSp>
        <p:nvCxnSpPr>
          <p:cNvPr id="42" name="直接连接符 26">
            <a:extLst>
              <a:ext uri="{FF2B5EF4-FFF2-40B4-BE49-F238E27FC236}">
                <a16:creationId xmlns:a16="http://schemas.microsoft.com/office/drawing/2014/main" id="{44D0B20A-3404-E343-A8B2-0B6C408B9224}"/>
              </a:ext>
            </a:extLst>
          </p:cNvPr>
          <p:cNvCxnSpPr/>
          <p:nvPr/>
        </p:nvCxnSpPr>
        <p:spPr>
          <a:xfrm>
            <a:off x="6133894" y="4326604"/>
            <a:ext cx="335111" cy="0"/>
          </a:xfrm>
          <a:prstGeom prst="line">
            <a:avLst/>
          </a:prstGeom>
          <a:noFill/>
          <a:ln w="3810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文本框 46">
            <a:extLst>
              <a:ext uri="{FF2B5EF4-FFF2-40B4-BE49-F238E27FC236}">
                <a16:creationId xmlns:a16="http://schemas.microsoft.com/office/drawing/2014/main" id="{CF1F2AD2-7447-8E4A-B9D1-817F0E5E4638}"/>
              </a:ext>
            </a:extLst>
          </p:cNvPr>
          <p:cNvSpPr txBox="1"/>
          <p:nvPr/>
        </p:nvSpPr>
        <p:spPr>
          <a:xfrm>
            <a:off x="3574694" y="4218135"/>
            <a:ext cx="2518816" cy="254044"/>
          </a:xfrm>
          <a:prstGeom prst="rect">
            <a:avLst/>
          </a:prstGeom>
          <a:noFill/>
        </p:spPr>
        <p:txBody>
          <a:bodyPr wrap="square" rtlCol="0">
            <a:spAutoFit/>
          </a:bodyPr>
          <a:lstStyle/>
          <a:p>
            <a:pPr algn="r"/>
            <a:r>
              <a:rPr lang="en-US" altLang="zh-CN" sz="1051" b="1" dirty="0">
                <a:solidFill>
                  <a:schemeClr val="tx1">
                    <a:lumMod val="65000"/>
                    <a:lumOff val="35000"/>
                  </a:schemeClr>
                </a:solidFill>
                <a:latin typeface="Athelas" panose="02000503000000020003" pitchFamily="2" charset="77"/>
                <a:cs typeface="Arial" panose="020B0604020202020204" pitchFamily="34" charset="0"/>
              </a:rPr>
              <a:t>INPUT #3 </a:t>
            </a:r>
            <a:endParaRPr lang="en-US" altLang="zh-CN" sz="1051" b="1" dirty="0">
              <a:solidFill>
                <a:schemeClr val="tx1">
                  <a:lumMod val="65000"/>
                  <a:lumOff val="35000"/>
                </a:schemeClr>
              </a:solidFill>
              <a:latin typeface="Athelas" panose="02000503000000020003" pitchFamily="2" charset="77"/>
            </a:endParaRPr>
          </a:p>
        </p:txBody>
      </p:sp>
      <p:cxnSp>
        <p:nvCxnSpPr>
          <p:cNvPr id="44" name="直接连接符 26">
            <a:extLst>
              <a:ext uri="{FF2B5EF4-FFF2-40B4-BE49-F238E27FC236}">
                <a16:creationId xmlns:a16="http://schemas.microsoft.com/office/drawing/2014/main" id="{074BDBCD-CDF4-5840-B7C7-C3095B165B27}"/>
              </a:ext>
            </a:extLst>
          </p:cNvPr>
          <p:cNvCxnSpPr/>
          <p:nvPr/>
        </p:nvCxnSpPr>
        <p:spPr>
          <a:xfrm>
            <a:off x="6133889" y="6127697"/>
            <a:ext cx="335111" cy="0"/>
          </a:xfrm>
          <a:prstGeom prst="line">
            <a:avLst/>
          </a:prstGeom>
          <a:noFill/>
          <a:ln w="3810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5" name="文本框 46">
            <a:extLst>
              <a:ext uri="{FF2B5EF4-FFF2-40B4-BE49-F238E27FC236}">
                <a16:creationId xmlns:a16="http://schemas.microsoft.com/office/drawing/2014/main" id="{2909AEB0-6ED8-F147-9565-FCB3247D603C}"/>
              </a:ext>
            </a:extLst>
          </p:cNvPr>
          <p:cNvSpPr txBox="1"/>
          <p:nvPr/>
        </p:nvSpPr>
        <p:spPr>
          <a:xfrm>
            <a:off x="3574689" y="6019228"/>
            <a:ext cx="2518816" cy="254044"/>
          </a:xfrm>
          <a:prstGeom prst="rect">
            <a:avLst/>
          </a:prstGeom>
          <a:noFill/>
        </p:spPr>
        <p:txBody>
          <a:bodyPr wrap="square" rtlCol="0">
            <a:spAutoFit/>
          </a:bodyPr>
          <a:lstStyle/>
          <a:p>
            <a:pPr algn="r"/>
            <a:r>
              <a:rPr lang="en-US" altLang="zh-CN" sz="1051" b="1" dirty="0">
                <a:solidFill>
                  <a:schemeClr val="tx1">
                    <a:lumMod val="65000"/>
                    <a:lumOff val="35000"/>
                  </a:schemeClr>
                </a:solidFill>
                <a:latin typeface="Athelas" panose="02000503000000020003" pitchFamily="2" charset="77"/>
                <a:cs typeface="Arial" panose="020B0604020202020204" pitchFamily="34" charset="0"/>
              </a:rPr>
              <a:t>INPUT #17 </a:t>
            </a:r>
            <a:endParaRPr lang="en-US" altLang="zh-CN" sz="1051" b="1" dirty="0">
              <a:solidFill>
                <a:schemeClr val="tx1">
                  <a:lumMod val="65000"/>
                  <a:lumOff val="35000"/>
                </a:schemeClr>
              </a:solidFill>
              <a:latin typeface="Athelas" panose="02000503000000020003" pitchFamily="2" charset="77"/>
            </a:endParaRPr>
          </a:p>
        </p:txBody>
      </p:sp>
      <p:sp>
        <p:nvSpPr>
          <p:cNvPr id="46" name="文本框 39">
            <a:extLst>
              <a:ext uri="{FF2B5EF4-FFF2-40B4-BE49-F238E27FC236}">
                <a16:creationId xmlns:a16="http://schemas.microsoft.com/office/drawing/2014/main" id="{DA32CD79-E91D-F74C-A0A5-8603D6FD9851}"/>
              </a:ext>
            </a:extLst>
          </p:cNvPr>
          <p:cNvSpPr txBox="1"/>
          <p:nvPr/>
        </p:nvSpPr>
        <p:spPr>
          <a:xfrm>
            <a:off x="10874060" y="1730175"/>
            <a:ext cx="783844" cy="415755"/>
          </a:xfrm>
          <a:prstGeom prst="rect">
            <a:avLst/>
          </a:prstGeom>
          <a:noFill/>
        </p:spPr>
        <p:txBody>
          <a:bodyPr wrap="square" rtlCol="0">
            <a:spAutoFit/>
          </a:bodyPr>
          <a:lstStyle/>
          <a:p>
            <a:pPr algn="ct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OUTPUT </a:t>
            </a:r>
          </a:p>
          <a:p>
            <a:pPr algn="ctr"/>
            <a:r>
              <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cs typeface="Arial" panose="020B0604020202020204" pitchFamily="34" charset="0"/>
              </a:rPr>
              <a:t>LAYER</a:t>
            </a:r>
            <a:endParaRPr lang="en-US" altLang="zh-CN" sz="1051" b="1" dirty="0">
              <a:solidFill>
                <a:schemeClr val="tx1">
                  <a:lumMod val="75000"/>
                  <a:lumOff val="25000"/>
                </a:schemeClr>
              </a:solidFill>
              <a:latin typeface="Athelas" panose="02000503000000020003" pitchFamily="2" charset="77"/>
              <a:ea typeface="Segoe UI Symbol" panose="020B0502040204020203" pitchFamily="34" charset="0"/>
            </a:endParaRPr>
          </a:p>
        </p:txBody>
      </p:sp>
      <p:sp>
        <p:nvSpPr>
          <p:cNvPr id="47" name="椭圆 36">
            <a:extLst>
              <a:ext uri="{FF2B5EF4-FFF2-40B4-BE49-F238E27FC236}">
                <a16:creationId xmlns:a16="http://schemas.microsoft.com/office/drawing/2014/main" id="{6C5AFC08-9816-A643-ADAE-31DE5CC9BB93}"/>
              </a:ext>
            </a:extLst>
          </p:cNvPr>
          <p:cNvSpPr>
            <a:spLocks noChangeAspect="1"/>
          </p:cNvSpPr>
          <p:nvPr/>
        </p:nvSpPr>
        <p:spPr>
          <a:xfrm>
            <a:off x="11042574" y="4085417"/>
            <a:ext cx="446815" cy="446699"/>
          </a:xfrm>
          <a:prstGeom prst="ellipse">
            <a:avLst/>
          </a:prstGeom>
          <a:solidFill>
            <a:srgbClr val="0B5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Athelas" panose="02000503000000020003" pitchFamily="2" charset="77"/>
              <a:ea typeface="Segoe UI Symbol" panose="020B0502040204020203" pitchFamily="34" charset="0"/>
            </a:endParaRPr>
          </a:p>
        </p:txBody>
      </p:sp>
      <p:sp>
        <p:nvSpPr>
          <p:cNvPr id="48" name="椭圆 34">
            <a:extLst>
              <a:ext uri="{FF2B5EF4-FFF2-40B4-BE49-F238E27FC236}">
                <a16:creationId xmlns:a16="http://schemas.microsoft.com/office/drawing/2014/main" id="{783DAEA5-EB30-BB45-B5AC-B0A0458D07F8}"/>
              </a:ext>
            </a:extLst>
          </p:cNvPr>
          <p:cNvSpPr>
            <a:spLocks noChangeAspect="1"/>
          </p:cNvSpPr>
          <p:nvPr/>
        </p:nvSpPr>
        <p:spPr>
          <a:xfrm>
            <a:off x="8145726" y="4913987"/>
            <a:ext cx="446815" cy="446699"/>
          </a:xfrm>
          <a:prstGeom prst="ellipse">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1" dirty="0">
              <a:latin typeface="Athelas" panose="02000503000000020003" pitchFamily="2" charset="77"/>
              <a:ea typeface="Segoe UI Symbol" panose="020B0502040204020203" pitchFamily="34" charset="0"/>
            </a:endParaRPr>
          </a:p>
        </p:txBody>
      </p:sp>
      <p:sp>
        <p:nvSpPr>
          <p:cNvPr id="49" name="椭圆 34">
            <a:extLst>
              <a:ext uri="{FF2B5EF4-FFF2-40B4-BE49-F238E27FC236}">
                <a16:creationId xmlns:a16="http://schemas.microsoft.com/office/drawing/2014/main" id="{4C0D7DF3-28A7-CA45-AFA7-485AC2573ECD}"/>
              </a:ext>
            </a:extLst>
          </p:cNvPr>
          <p:cNvSpPr>
            <a:spLocks noChangeAspect="1"/>
          </p:cNvSpPr>
          <p:nvPr/>
        </p:nvSpPr>
        <p:spPr>
          <a:xfrm>
            <a:off x="8906590" y="4913987"/>
            <a:ext cx="446815" cy="446699"/>
          </a:xfrm>
          <a:prstGeom prst="ellipse">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1" dirty="0">
              <a:latin typeface="Athelas" panose="02000503000000020003" pitchFamily="2" charset="77"/>
              <a:ea typeface="Segoe UI Symbol" panose="020B0502040204020203" pitchFamily="34" charset="0"/>
            </a:endParaRPr>
          </a:p>
        </p:txBody>
      </p:sp>
      <p:sp>
        <p:nvSpPr>
          <p:cNvPr id="50" name="椭圆 34">
            <a:extLst>
              <a:ext uri="{FF2B5EF4-FFF2-40B4-BE49-F238E27FC236}">
                <a16:creationId xmlns:a16="http://schemas.microsoft.com/office/drawing/2014/main" id="{0C4D67E2-5253-6146-988D-BCED22D190A1}"/>
              </a:ext>
            </a:extLst>
          </p:cNvPr>
          <p:cNvSpPr>
            <a:spLocks noChangeAspect="1"/>
          </p:cNvSpPr>
          <p:nvPr/>
        </p:nvSpPr>
        <p:spPr>
          <a:xfrm>
            <a:off x="9713746" y="4913987"/>
            <a:ext cx="446815" cy="446699"/>
          </a:xfrm>
          <a:prstGeom prst="ellipse">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1" dirty="0">
              <a:latin typeface="Athelas" panose="02000503000000020003" pitchFamily="2" charset="77"/>
              <a:ea typeface="Segoe UI Symbol" panose="020B0502040204020203" pitchFamily="34" charset="0"/>
            </a:endParaRPr>
          </a:p>
        </p:txBody>
      </p:sp>
      <p:sp>
        <p:nvSpPr>
          <p:cNvPr id="51" name="椭圆 58">
            <a:extLst>
              <a:ext uri="{FF2B5EF4-FFF2-40B4-BE49-F238E27FC236}">
                <a16:creationId xmlns:a16="http://schemas.microsoft.com/office/drawing/2014/main" id="{C586F1B8-B98E-AD46-A11E-42F85E5B0DF8}"/>
              </a:ext>
            </a:extLst>
          </p:cNvPr>
          <p:cNvSpPr/>
          <p:nvPr/>
        </p:nvSpPr>
        <p:spPr>
          <a:xfrm>
            <a:off x="6752339" y="4944350"/>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52" name="椭圆 58">
            <a:extLst>
              <a:ext uri="{FF2B5EF4-FFF2-40B4-BE49-F238E27FC236}">
                <a16:creationId xmlns:a16="http://schemas.microsoft.com/office/drawing/2014/main" id="{D0CF9DD0-764B-394B-AA86-CF789F206E83}"/>
              </a:ext>
            </a:extLst>
          </p:cNvPr>
          <p:cNvSpPr/>
          <p:nvPr/>
        </p:nvSpPr>
        <p:spPr>
          <a:xfrm>
            <a:off x="6756238" y="5160312"/>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53" name="椭圆 58">
            <a:extLst>
              <a:ext uri="{FF2B5EF4-FFF2-40B4-BE49-F238E27FC236}">
                <a16:creationId xmlns:a16="http://schemas.microsoft.com/office/drawing/2014/main" id="{AE2FC020-E7E9-084D-91B2-9C3FE256AF7C}"/>
              </a:ext>
            </a:extLst>
          </p:cNvPr>
          <p:cNvSpPr/>
          <p:nvPr/>
        </p:nvSpPr>
        <p:spPr>
          <a:xfrm>
            <a:off x="6759804" y="5376274"/>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54" name="椭圆 58">
            <a:extLst>
              <a:ext uri="{FF2B5EF4-FFF2-40B4-BE49-F238E27FC236}">
                <a16:creationId xmlns:a16="http://schemas.microsoft.com/office/drawing/2014/main" id="{4A54C73A-3EDB-4A4D-A6B5-DC5C50F804E7}"/>
              </a:ext>
            </a:extLst>
          </p:cNvPr>
          <p:cNvSpPr/>
          <p:nvPr/>
        </p:nvSpPr>
        <p:spPr>
          <a:xfrm>
            <a:off x="8322589" y="4055226"/>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55" name="椭圆 58">
            <a:extLst>
              <a:ext uri="{FF2B5EF4-FFF2-40B4-BE49-F238E27FC236}">
                <a16:creationId xmlns:a16="http://schemas.microsoft.com/office/drawing/2014/main" id="{A145667B-6871-9642-820C-8C6F362C476D}"/>
              </a:ext>
            </a:extLst>
          </p:cNvPr>
          <p:cNvSpPr/>
          <p:nvPr/>
        </p:nvSpPr>
        <p:spPr>
          <a:xfrm>
            <a:off x="8326488" y="4271188"/>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56" name="椭圆 58">
            <a:extLst>
              <a:ext uri="{FF2B5EF4-FFF2-40B4-BE49-F238E27FC236}">
                <a16:creationId xmlns:a16="http://schemas.microsoft.com/office/drawing/2014/main" id="{F40FF57A-088F-474A-985A-EB2CC18E2524}"/>
              </a:ext>
            </a:extLst>
          </p:cNvPr>
          <p:cNvSpPr/>
          <p:nvPr/>
        </p:nvSpPr>
        <p:spPr>
          <a:xfrm>
            <a:off x="8330054" y="4487150"/>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57" name="椭圆 58">
            <a:extLst>
              <a:ext uri="{FF2B5EF4-FFF2-40B4-BE49-F238E27FC236}">
                <a16:creationId xmlns:a16="http://schemas.microsoft.com/office/drawing/2014/main" id="{31AD110C-ADED-D047-9F59-B5ECF6DAD0EE}"/>
              </a:ext>
            </a:extLst>
          </p:cNvPr>
          <p:cNvSpPr/>
          <p:nvPr/>
        </p:nvSpPr>
        <p:spPr>
          <a:xfrm>
            <a:off x="9104294" y="4055226"/>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58" name="椭圆 58">
            <a:extLst>
              <a:ext uri="{FF2B5EF4-FFF2-40B4-BE49-F238E27FC236}">
                <a16:creationId xmlns:a16="http://schemas.microsoft.com/office/drawing/2014/main" id="{C023174C-50B5-F447-9E01-9E7A322444FC}"/>
              </a:ext>
            </a:extLst>
          </p:cNvPr>
          <p:cNvSpPr/>
          <p:nvPr/>
        </p:nvSpPr>
        <p:spPr>
          <a:xfrm>
            <a:off x="9108193" y="4271188"/>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59" name="椭圆 58">
            <a:extLst>
              <a:ext uri="{FF2B5EF4-FFF2-40B4-BE49-F238E27FC236}">
                <a16:creationId xmlns:a16="http://schemas.microsoft.com/office/drawing/2014/main" id="{30FE5ED2-42A8-2F46-9069-CD2357A22BCE}"/>
              </a:ext>
            </a:extLst>
          </p:cNvPr>
          <p:cNvSpPr/>
          <p:nvPr/>
        </p:nvSpPr>
        <p:spPr>
          <a:xfrm>
            <a:off x="9111759" y="4487150"/>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60" name="椭圆 58">
            <a:extLst>
              <a:ext uri="{FF2B5EF4-FFF2-40B4-BE49-F238E27FC236}">
                <a16:creationId xmlns:a16="http://schemas.microsoft.com/office/drawing/2014/main" id="{87029AAA-5D8E-EE4E-80F5-61AED0B244BC}"/>
              </a:ext>
            </a:extLst>
          </p:cNvPr>
          <p:cNvSpPr/>
          <p:nvPr/>
        </p:nvSpPr>
        <p:spPr>
          <a:xfrm>
            <a:off x="9908720" y="4055226"/>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61" name="椭圆 58">
            <a:extLst>
              <a:ext uri="{FF2B5EF4-FFF2-40B4-BE49-F238E27FC236}">
                <a16:creationId xmlns:a16="http://schemas.microsoft.com/office/drawing/2014/main" id="{809B7BD3-FBCD-EB4A-89EA-7220E7B8F561}"/>
              </a:ext>
            </a:extLst>
          </p:cNvPr>
          <p:cNvSpPr/>
          <p:nvPr/>
        </p:nvSpPr>
        <p:spPr>
          <a:xfrm>
            <a:off x="9912619" y="4271188"/>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62" name="椭圆 58">
            <a:extLst>
              <a:ext uri="{FF2B5EF4-FFF2-40B4-BE49-F238E27FC236}">
                <a16:creationId xmlns:a16="http://schemas.microsoft.com/office/drawing/2014/main" id="{48699095-C0DA-BF41-9961-2A4A77A6F75A}"/>
              </a:ext>
            </a:extLst>
          </p:cNvPr>
          <p:cNvSpPr/>
          <p:nvPr/>
        </p:nvSpPr>
        <p:spPr>
          <a:xfrm>
            <a:off x="9916185" y="4487150"/>
            <a:ext cx="92495" cy="9247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thelas" panose="02000503000000020003" pitchFamily="2" charset="77"/>
            </a:endParaRPr>
          </a:p>
        </p:txBody>
      </p:sp>
      <p:sp>
        <p:nvSpPr>
          <p:cNvPr id="63" name="任意多边形 51">
            <a:extLst>
              <a:ext uri="{FF2B5EF4-FFF2-40B4-BE49-F238E27FC236}">
                <a16:creationId xmlns:a16="http://schemas.microsoft.com/office/drawing/2014/main" id="{DEFDD889-443B-C74F-84B6-271824373107}"/>
              </a:ext>
            </a:extLst>
          </p:cNvPr>
          <p:cNvSpPr/>
          <p:nvPr/>
        </p:nvSpPr>
        <p:spPr>
          <a:xfrm flipH="1">
            <a:off x="7041699" y="2560070"/>
            <a:ext cx="1072237" cy="2476751"/>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64" name="任意多边形 51">
            <a:extLst>
              <a:ext uri="{FF2B5EF4-FFF2-40B4-BE49-F238E27FC236}">
                <a16:creationId xmlns:a16="http://schemas.microsoft.com/office/drawing/2014/main" id="{EFC8667B-551B-2D4A-97CB-AEAF9A1BBF7D}"/>
              </a:ext>
            </a:extLst>
          </p:cNvPr>
          <p:cNvSpPr/>
          <p:nvPr/>
        </p:nvSpPr>
        <p:spPr>
          <a:xfrm flipH="1">
            <a:off x="7038513" y="3443708"/>
            <a:ext cx="1088852" cy="1646328"/>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65" name="任意多边形 51">
            <a:extLst>
              <a:ext uri="{FF2B5EF4-FFF2-40B4-BE49-F238E27FC236}">
                <a16:creationId xmlns:a16="http://schemas.microsoft.com/office/drawing/2014/main" id="{62C63115-3D8D-6644-BD53-508F43FFA5D4}"/>
              </a:ext>
            </a:extLst>
          </p:cNvPr>
          <p:cNvSpPr/>
          <p:nvPr/>
        </p:nvSpPr>
        <p:spPr>
          <a:xfrm flipH="1">
            <a:off x="7041699" y="2560070"/>
            <a:ext cx="1101208" cy="832728"/>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68" name="任意多边形 51">
            <a:extLst>
              <a:ext uri="{FF2B5EF4-FFF2-40B4-BE49-F238E27FC236}">
                <a16:creationId xmlns:a16="http://schemas.microsoft.com/office/drawing/2014/main" id="{B5373770-DC76-0042-BF92-0C68B32EA6F1}"/>
              </a:ext>
            </a:extLst>
          </p:cNvPr>
          <p:cNvSpPr/>
          <p:nvPr/>
        </p:nvSpPr>
        <p:spPr>
          <a:xfrm flipH="1" flipV="1">
            <a:off x="7041371" y="3414337"/>
            <a:ext cx="1098485" cy="45719"/>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69" name="任意多边形 51">
            <a:extLst>
              <a:ext uri="{FF2B5EF4-FFF2-40B4-BE49-F238E27FC236}">
                <a16:creationId xmlns:a16="http://schemas.microsoft.com/office/drawing/2014/main" id="{287B941E-97EF-B047-AEB7-7AE7871B9053}"/>
              </a:ext>
            </a:extLst>
          </p:cNvPr>
          <p:cNvSpPr/>
          <p:nvPr/>
        </p:nvSpPr>
        <p:spPr>
          <a:xfrm flipH="1" flipV="1">
            <a:off x="7020482" y="3457222"/>
            <a:ext cx="1095419" cy="859709"/>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70" name="任意多边形 51">
            <a:extLst>
              <a:ext uri="{FF2B5EF4-FFF2-40B4-BE49-F238E27FC236}">
                <a16:creationId xmlns:a16="http://schemas.microsoft.com/office/drawing/2014/main" id="{1BE2E6EF-31D5-E24E-9121-3D0AA89FBACB}"/>
              </a:ext>
            </a:extLst>
          </p:cNvPr>
          <p:cNvSpPr/>
          <p:nvPr/>
        </p:nvSpPr>
        <p:spPr>
          <a:xfrm flipH="1" flipV="1">
            <a:off x="7027904" y="3510965"/>
            <a:ext cx="1090252" cy="2644998"/>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73" name="任意多边形 51">
            <a:extLst>
              <a:ext uri="{FF2B5EF4-FFF2-40B4-BE49-F238E27FC236}">
                <a16:creationId xmlns:a16="http://schemas.microsoft.com/office/drawing/2014/main" id="{C5301BAC-9A36-7041-8324-E9C1E045D01D}"/>
              </a:ext>
            </a:extLst>
          </p:cNvPr>
          <p:cNvSpPr/>
          <p:nvPr/>
        </p:nvSpPr>
        <p:spPr>
          <a:xfrm flipH="1" flipV="1">
            <a:off x="7021995" y="5172622"/>
            <a:ext cx="1095418" cy="981186"/>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74" name="任意多边形 51">
            <a:extLst>
              <a:ext uri="{FF2B5EF4-FFF2-40B4-BE49-F238E27FC236}">
                <a16:creationId xmlns:a16="http://schemas.microsoft.com/office/drawing/2014/main" id="{E9BB7144-621E-9346-92CD-2AB5044C3B6F}"/>
              </a:ext>
            </a:extLst>
          </p:cNvPr>
          <p:cNvSpPr/>
          <p:nvPr/>
        </p:nvSpPr>
        <p:spPr>
          <a:xfrm flipH="1">
            <a:off x="7025561" y="4337424"/>
            <a:ext cx="1088375" cy="781984"/>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75" name="任意多边形 51">
            <a:extLst>
              <a:ext uri="{FF2B5EF4-FFF2-40B4-BE49-F238E27FC236}">
                <a16:creationId xmlns:a16="http://schemas.microsoft.com/office/drawing/2014/main" id="{0BE6234B-F199-024E-BBB2-307B7E49447F}"/>
              </a:ext>
            </a:extLst>
          </p:cNvPr>
          <p:cNvSpPr/>
          <p:nvPr/>
        </p:nvSpPr>
        <p:spPr>
          <a:xfrm flipH="1" flipV="1">
            <a:off x="8585626" y="3362740"/>
            <a:ext cx="320964" cy="51596"/>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76" name="任意多边形 51">
            <a:extLst>
              <a:ext uri="{FF2B5EF4-FFF2-40B4-BE49-F238E27FC236}">
                <a16:creationId xmlns:a16="http://schemas.microsoft.com/office/drawing/2014/main" id="{8D027993-0F29-0D4C-A316-D676E772A16E}"/>
              </a:ext>
            </a:extLst>
          </p:cNvPr>
          <p:cNvSpPr/>
          <p:nvPr/>
        </p:nvSpPr>
        <p:spPr>
          <a:xfrm flipH="1">
            <a:off x="8597853" y="3426055"/>
            <a:ext cx="276976" cy="1641600"/>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77" name="任意多边形 51">
            <a:extLst>
              <a:ext uri="{FF2B5EF4-FFF2-40B4-BE49-F238E27FC236}">
                <a16:creationId xmlns:a16="http://schemas.microsoft.com/office/drawing/2014/main" id="{B5FC00D0-9D64-5940-A1E6-871E38B419C4}"/>
              </a:ext>
            </a:extLst>
          </p:cNvPr>
          <p:cNvSpPr/>
          <p:nvPr/>
        </p:nvSpPr>
        <p:spPr>
          <a:xfrm flipH="1">
            <a:off x="9358842" y="3443707"/>
            <a:ext cx="343309" cy="1675701"/>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78" name="任意多边形 51">
            <a:extLst>
              <a:ext uri="{FF2B5EF4-FFF2-40B4-BE49-F238E27FC236}">
                <a16:creationId xmlns:a16="http://schemas.microsoft.com/office/drawing/2014/main" id="{116F4F82-DB43-2949-9214-5123871BF54E}"/>
              </a:ext>
            </a:extLst>
          </p:cNvPr>
          <p:cNvSpPr/>
          <p:nvPr/>
        </p:nvSpPr>
        <p:spPr>
          <a:xfrm flipH="1" flipV="1">
            <a:off x="9357293" y="3382874"/>
            <a:ext cx="343309" cy="45719"/>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82" name="任意多边形 51">
            <a:extLst>
              <a:ext uri="{FF2B5EF4-FFF2-40B4-BE49-F238E27FC236}">
                <a16:creationId xmlns:a16="http://schemas.microsoft.com/office/drawing/2014/main" id="{A351BBF0-6539-D846-8F43-52F806A09759}"/>
              </a:ext>
            </a:extLst>
          </p:cNvPr>
          <p:cNvSpPr/>
          <p:nvPr/>
        </p:nvSpPr>
        <p:spPr>
          <a:xfrm flipH="1" flipV="1">
            <a:off x="8583840" y="3443706"/>
            <a:ext cx="280592" cy="1669670"/>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83" name="任意多边形 51">
            <a:extLst>
              <a:ext uri="{FF2B5EF4-FFF2-40B4-BE49-F238E27FC236}">
                <a16:creationId xmlns:a16="http://schemas.microsoft.com/office/drawing/2014/main" id="{F0A5E482-80AA-3D48-82CF-270E17585994}"/>
              </a:ext>
            </a:extLst>
          </p:cNvPr>
          <p:cNvSpPr/>
          <p:nvPr/>
        </p:nvSpPr>
        <p:spPr>
          <a:xfrm flipH="1" flipV="1">
            <a:off x="9375515" y="3414334"/>
            <a:ext cx="318063" cy="1689959"/>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84" name="任意多边形 51">
            <a:extLst>
              <a:ext uri="{FF2B5EF4-FFF2-40B4-BE49-F238E27FC236}">
                <a16:creationId xmlns:a16="http://schemas.microsoft.com/office/drawing/2014/main" id="{94EF3A89-3775-5C43-951B-FBA336518D88}"/>
              </a:ext>
            </a:extLst>
          </p:cNvPr>
          <p:cNvSpPr/>
          <p:nvPr/>
        </p:nvSpPr>
        <p:spPr>
          <a:xfrm flipH="1" flipV="1">
            <a:off x="9358842" y="5119408"/>
            <a:ext cx="323143" cy="53214"/>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85" name="任意多边形 51">
            <a:extLst>
              <a:ext uri="{FF2B5EF4-FFF2-40B4-BE49-F238E27FC236}">
                <a16:creationId xmlns:a16="http://schemas.microsoft.com/office/drawing/2014/main" id="{20669AC8-D5FE-2F45-9764-95EA0F3AB730}"/>
              </a:ext>
            </a:extLst>
          </p:cNvPr>
          <p:cNvSpPr/>
          <p:nvPr/>
        </p:nvSpPr>
        <p:spPr>
          <a:xfrm flipH="1" flipV="1">
            <a:off x="8594088" y="5067656"/>
            <a:ext cx="294781" cy="45719"/>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93" name="任意多边形 51">
            <a:extLst>
              <a:ext uri="{FF2B5EF4-FFF2-40B4-BE49-F238E27FC236}">
                <a16:creationId xmlns:a16="http://schemas.microsoft.com/office/drawing/2014/main" id="{C999E046-2EFE-6649-B042-EED22BA5AB50}"/>
              </a:ext>
            </a:extLst>
          </p:cNvPr>
          <p:cNvSpPr/>
          <p:nvPr/>
        </p:nvSpPr>
        <p:spPr>
          <a:xfrm flipH="1" flipV="1">
            <a:off x="10213608" y="4311348"/>
            <a:ext cx="791908" cy="802027"/>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94" name="任意多边形 51">
            <a:extLst>
              <a:ext uri="{FF2B5EF4-FFF2-40B4-BE49-F238E27FC236}">
                <a16:creationId xmlns:a16="http://schemas.microsoft.com/office/drawing/2014/main" id="{006BBB9A-67BA-7C41-9869-6EE1B1826961}"/>
              </a:ext>
            </a:extLst>
          </p:cNvPr>
          <p:cNvSpPr/>
          <p:nvPr/>
        </p:nvSpPr>
        <p:spPr>
          <a:xfrm flipH="1">
            <a:off x="10177129" y="3426056"/>
            <a:ext cx="846748" cy="845132"/>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bg1">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thelas" panose="02000503000000020003" pitchFamily="2" charset="77"/>
            </a:endParaRPr>
          </a:p>
        </p:txBody>
      </p:sp>
      <p:sp>
        <p:nvSpPr>
          <p:cNvPr id="2" name="Rectangle 1">
            <a:extLst>
              <a:ext uri="{FF2B5EF4-FFF2-40B4-BE49-F238E27FC236}">
                <a16:creationId xmlns:a16="http://schemas.microsoft.com/office/drawing/2014/main" id="{8422771A-9AA9-C145-A3CB-B2F9C9A36FD9}"/>
              </a:ext>
            </a:extLst>
          </p:cNvPr>
          <p:cNvSpPr/>
          <p:nvPr/>
        </p:nvSpPr>
        <p:spPr>
          <a:xfrm>
            <a:off x="7728080" y="2866523"/>
            <a:ext cx="2839322" cy="2810804"/>
          </a:xfrm>
          <a:prstGeom prst="rect">
            <a:avLst/>
          </a:prstGeom>
          <a:no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Athelas" panose="02000503000000020003" pitchFamily="2" charset="77"/>
              <a:ea typeface="Segoe UI Symbol" panose="020B0502040204020203" pitchFamily="34" charset="0"/>
            </a:endParaRPr>
          </a:p>
        </p:txBody>
      </p:sp>
      <p:pic>
        <p:nvPicPr>
          <p:cNvPr id="96" name="Picture 2">
            <a:extLst>
              <a:ext uri="{FF2B5EF4-FFF2-40B4-BE49-F238E27FC236}">
                <a16:creationId xmlns:a16="http://schemas.microsoft.com/office/drawing/2014/main" id="{0BD599A7-C1AE-094C-9117-FB5F76FC2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29" y="3883617"/>
            <a:ext cx="3304164" cy="233944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a:extLst>
              <a:ext uri="{FF2B5EF4-FFF2-40B4-BE49-F238E27FC236}">
                <a16:creationId xmlns:a16="http://schemas.microsoft.com/office/drawing/2014/main" id="{BB2985F2-E5CB-B446-B267-0460ACCE6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49" y="1548156"/>
            <a:ext cx="3342576" cy="23122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DA5A74-CF54-2340-A36B-99D5710B63AB}"/>
              </a:ext>
            </a:extLst>
          </p:cNvPr>
          <p:cNvSpPr txBox="1"/>
          <p:nvPr/>
        </p:nvSpPr>
        <p:spPr>
          <a:xfrm>
            <a:off x="8732621" y="5548805"/>
            <a:ext cx="779700" cy="253916"/>
          </a:xfrm>
          <a:prstGeom prst="rect">
            <a:avLst/>
          </a:prstGeom>
          <a:solidFill>
            <a:srgbClr val="F6F6F6"/>
          </a:solidFill>
        </p:spPr>
        <p:txBody>
          <a:bodyPr wrap="square" rtlCol="0">
            <a:spAutoFit/>
          </a:bodyPr>
          <a:lstStyle/>
          <a:p>
            <a:pPr algn="ctr"/>
            <a:r>
              <a:rPr lang="en-CN" sz="1050" b="1" dirty="0">
                <a:solidFill>
                  <a:schemeClr val="tx1">
                    <a:lumMod val="65000"/>
                    <a:lumOff val="35000"/>
                  </a:schemeClr>
                </a:solidFill>
                <a:latin typeface="Athelas" panose="02000503000000020003" pitchFamily="2" charset="77"/>
                <a:ea typeface="Segoe UI Symbol" panose="020B0502040204020203" pitchFamily="34" charset="0"/>
              </a:rPr>
              <a:t>7 NODES</a:t>
            </a:r>
          </a:p>
        </p:txBody>
      </p:sp>
      <p:sp>
        <p:nvSpPr>
          <p:cNvPr id="104" name="Rectangle 103">
            <a:extLst>
              <a:ext uri="{FF2B5EF4-FFF2-40B4-BE49-F238E27FC236}">
                <a16:creationId xmlns:a16="http://schemas.microsoft.com/office/drawing/2014/main" id="{DA9798F5-9B0B-F846-B86E-FC71B25BCEBF}"/>
              </a:ext>
            </a:extLst>
          </p:cNvPr>
          <p:cNvSpPr/>
          <p:nvPr/>
        </p:nvSpPr>
        <p:spPr>
          <a:xfrm>
            <a:off x="7247713" y="5730187"/>
            <a:ext cx="6096000" cy="246221"/>
          </a:xfrm>
          <a:prstGeom prst="rect">
            <a:avLst/>
          </a:prstGeom>
        </p:spPr>
        <p:txBody>
          <a:bodyPr>
            <a:spAutoFit/>
          </a:bodyPr>
          <a:lstStyle/>
          <a:p>
            <a:r>
              <a:rPr lang="en-US" sz="1000" dirty="0">
                <a:solidFill>
                  <a:schemeClr val="tx1">
                    <a:lumMod val="65000"/>
                    <a:lumOff val="35000"/>
                  </a:schemeClr>
                </a:solidFill>
                <a:latin typeface="Athelas" panose="02000503000000020003" pitchFamily="2" charset="77"/>
              </a:rPr>
              <a:t>*To avoid overfitting we used a </a:t>
            </a:r>
            <a:r>
              <a:rPr lang="en-US" sz="1000" b="1" dirty="0">
                <a:solidFill>
                  <a:schemeClr val="tx1">
                    <a:lumMod val="65000"/>
                    <a:lumOff val="35000"/>
                  </a:schemeClr>
                </a:solidFill>
                <a:latin typeface="Athelas" panose="02000503000000020003" pitchFamily="2" charset="77"/>
              </a:rPr>
              <a:t>0.1 dropout rate </a:t>
            </a:r>
            <a:r>
              <a:rPr lang="en-US" sz="1000" dirty="0">
                <a:solidFill>
                  <a:schemeClr val="tx1">
                    <a:lumMod val="65000"/>
                    <a:lumOff val="35000"/>
                  </a:schemeClr>
                </a:solidFill>
                <a:latin typeface="Athelas" panose="02000503000000020003" pitchFamily="2" charset="77"/>
              </a:rPr>
              <a:t>in the hidden layers. </a:t>
            </a:r>
            <a:endParaRPr lang="en-CN" sz="1000" dirty="0">
              <a:solidFill>
                <a:schemeClr val="tx1">
                  <a:lumMod val="65000"/>
                  <a:lumOff val="35000"/>
                </a:schemeClr>
              </a:solidFill>
              <a:latin typeface="Athelas" panose="02000503000000020003" pitchFamily="2" charset="77"/>
            </a:endParaRPr>
          </a:p>
        </p:txBody>
      </p:sp>
      <p:sp>
        <p:nvSpPr>
          <p:cNvPr id="105" name="Shape 498">
            <a:extLst>
              <a:ext uri="{FF2B5EF4-FFF2-40B4-BE49-F238E27FC236}">
                <a16:creationId xmlns:a16="http://schemas.microsoft.com/office/drawing/2014/main" id="{4A98D23C-B491-3F40-BFB9-E2C6645607E9}"/>
              </a:ext>
            </a:extLst>
          </p:cNvPr>
          <p:cNvSpPr/>
          <p:nvPr/>
        </p:nvSpPr>
        <p:spPr>
          <a:xfrm flipV="1">
            <a:off x="4741951" y="965884"/>
            <a:ext cx="0" cy="5665121"/>
          </a:xfrm>
          <a:prstGeom prst="line">
            <a:avLst/>
          </a:prstGeom>
          <a:ln w="25400">
            <a:solidFill>
              <a:srgbClr val="C0C0C0"/>
            </a:solidFill>
            <a:miter lim="400000"/>
          </a:ln>
        </p:spPr>
        <p:txBody>
          <a:bodyPr lIns="0" tIns="0" rIns="0" bIns="0" anchor="ctr"/>
          <a:lstStyle/>
          <a:p>
            <a:pPr defTabSz="228600">
              <a:defRPr sz="1200">
                <a:latin typeface="Helvetica"/>
                <a:ea typeface="Helvetica"/>
                <a:cs typeface="Helvetica"/>
                <a:sym typeface="Helvetica"/>
              </a:defRPr>
            </a:pPr>
            <a:endParaRPr sz="6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6" name="Rectangle 105">
            <a:extLst>
              <a:ext uri="{FF2B5EF4-FFF2-40B4-BE49-F238E27FC236}">
                <a16:creationId xmlns:a16="http://schemas.microsoft.com/office/drawing/2014/main" id="{C2D08537-0A8E-494E-A336-F2F71BA6D3A8}"/>
              </a:ext>
            </a:extLst>
          </p:cNvPr>
          <p:cNvSpPr/>
          <p:nvPr/>
        </p:nvSpPr>
        <p:spPr>
          <a:xfrm>
            <a:off x="-1938266" y="6239073"/>
            <a:ext cx="6096000" cy="246221"/>
          </a:xfrm>
          <a:prstGeom prst="rect">
            <a:avLst/>
          </a:prstGeom>
        </p:spPr>
        <p:txBody>
          <a:bodyPr>
            <a:spAutoFit/>
          </a:bodyPr>
          <a:lstStyle/>
          <a:p>
            <a:pPr algn="r"/>
            <a:r>
              <a:rPr lang="en-US" sz="1000" dirty="0">
                <a:solidFill>
                  <a:srgbClr val="000000"/>
                </a:solidFill>
                <a:latin typeface="Athelas" panose="02000503000000020003" pitchFamily="2" charset="77"/>
              </a:rPr>
              <a:t>Figure 5: The distribution of duration &lt;120 before log transformation</a:t>
            </a:r>
            <a:endParaRPr lang="en-CN" sz="1000" dirty="0">
              <a:latin typeface="Athelas" panose="02000503000000020003" pitchFamily="2" charset="77"/>
            </a:endParaRPr>
          </a:p>
        </p:txBody>
      </p:sp>
      <p:sp>
        <p:nvSpPr>
          <p:cNvPr id="107" name="Rectangle 106">
            <a:extLst>
              <a:ext uri="{FF2B5EF4-FFF2-40B4-BE49-F238E27FC236}">
                <a16:creationId xmlns:a16="http://schemas.microsoft.com/office/drawing/2014/main" id="{D0166284-E1CB-4540-A73D-EF287CB19B3F}"/>
              </a:ext>
            </a:extLst>
          </p:cNvPr>
          <p:cNvSpPr/>
          <p:nvPr/>
        </p:nvSpPr>
        <p:spPr>
          <a:xfrm>
            <a:off x="-1938266" y="6462342"/>
            <a:ext cx="6096000" cy="246221"/>
          </a:xfrm>
          <a:prstGeom prst="rect">
            <a:avLst/>
          </a:prstGeom>
        </p:spPr>
        <p:txBody>
          <a:bodyPr>
            <a:spAutoFit/>
          </a:bodyPr>
          <a:lstStyle/>
          <a:p>
            <a:pPr algn="r"/>
            <a:r>
              <a:rPr lang="en-US" sz="1000" dirty="0">
                <a:solidFill>
                  <a:srgbClr val="000000"/>
                </a:solidFill>
                <a:latin typeface="Athelas" panose="02000503000000020003" pitchFamily="2" charset="77"/>
              </a:rPr>
              <a:t>Figure 6: The distribution of duration &lt;120 after log transformation</a:t>
            </a:r>
            <a:endParaRPr lang="en-CN" sz="1000" dirty="0">
              <a:latin typeface="Athelas" panose="02000503000000020003" pitchFamily="2" charset="77"/>
            </a:endParaRPr>
          </a:p>
        </p:txBody>
      </p:sp>
      <p:grpSp>
        <p:nvGrpSpPr>
          <p:cNvPr id="108" name="Group 107">
            <a:extLst>
              <a:ext uri="{FF2B5EF4-FFF2-40B4-BE49-F238E27FC236}">
                <a16:creationId xmlns:a16="http://schemas.microsoft.com/office/drawing/2014/main" id="{6E88AD46-5A03-9847-9940-11C0D4C1DBB4}"/>
              </a:ext>
            </a:extLst>
          </p:cNvPr>
          <p:cNvGrpSpPr/>
          <p:nvPr/>
        </p:nvGrpSpPr>
        <p:grpSpPr>
          <a:xfrm>
            <a:off x="899901" y="394097"/>
            <a:ext cx="3392699" cy="506229"/>
            <a:chOff x="5050917" y="567583"/>
            <a:chExt cx="3392699" cy="506229"/>
          </a:xfrm>
        </p:grpSpPr>
        <p:sp>
          <p:nvSpPr>
            <p:cNvPr id="109" name="文本框 30">
              <a:extLst>
                <a:ext uri="{FF2B5EF4-FFF2-40B4-BE49-F238E27FC236}">
                  <a16:creationId xmlns:a16="http://schemas.microsoft.com/office/drawing/2014/main" id="{E463D60C-FD7C-C844-94F0-E95D26C8E5F5}"/>
                </a:ext>
              </a:extLst>
            </p:cNvPr>
            <p:cNvSpPr txBox="1"/>
            <p:nvPr/>
          </p:nvSpPr>
          <p:spPr>
            <a:xfrm>
              <a:off x="5199257" y="567583"/>
              <a:ext cx="3244359"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Prediction Methods </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10" name="组合 31">
              <a:extLst>
                <a:ext uri="{FF2B5EF4-FFF2-40B4-BE49-F238E27FC236}">
                  <a16:creationId xmlns:a16="http://schemas.microsoft.com/office/drawing/2014/main" id="{31E024D4-7D36-B542-AA4C-A0692BC139E3}"/>
                </a:ext>
              </a:extLst>
            </p:cNvPr>
            <p:cNvGrpSpPr/>
            <p:nvPr/>
          </p:nvGrpSpPr>
          <p:grpSpPr>
            <a:xfrm rot="1717908">
              <a:off x="5050917" y="684661"/>
              <a:ext cx="269006" cy="276532"/>
              <a:chOff x="4915008" y="1750596"/>
              <a:chExt cx="219309" cy="225445"/>
            </a:xfrm>
          </p:grpSpPr>
          <p:sp>
            <p:nvSpPr>
              <p:cNvPr id="111" name="椭圆 32">
                <a:extLst>
                  <a:ext uri="{FF2B5EF4-FFF2-40B4-BE49-F238E27FC236}">
                    <a16:creationId xmlns:a16="http://schemas.microsoft.com/office/drawing/2014/main" id="{A322C8CB-C602-8E4B-A7A6-D5CB71C3C7D6}"/>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12" name="椭圆 33">
                <a:extLst>
                  <a:ext uri="{FF2B5EF4-FFF2-40B4-BE49-F238E27FC236}">
                    <a16:creationId xmlns:a16="http://schemas.microsoft.com/office/drawing/2014/main" id="{4238E022-9484-F341-A0D5-339E0E98EFBD}"/>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13" name="椭圆 35">
                <a:extLst>
                  <a:ext uri="{FF2B5EF4-FFF2-40B4-BE49-F238E27FC236}">
                    <a16:creationId xmlns:a16="http://schemas.microsoft.com/office/drawing/2014/main" id="{9AA65AD0-E9E0-204E-B90D-AD2CA200C0A0}"/>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grpSp>
      </p:grpSp>
      <p:sp>
        <p:nvSpPr>
          <p:cNvPr id="5" name="TextBox 4">
            <a:extLst>
              <a:ext uri="{FF2B5EF4-FFF2-40B4-BE49-F238E27FC236}">
                <a16:creationId xmlns:a16="http://schemas.microsoft.com/office/drawing/2014/main" id="{6E19254D-48B1-1649-A2FE-E34B7D98A3F9}"/>
              </a:ext>
            </a:extLst>
          </p:cNvPr>
          <p:cNvSpPr txBox="1"/>
          <p:nvPr/>
        </p:nvSpPr>
        <p:spPr>
          <a:xfrm>
            <a:off x="993466" y="943793"/>
            <a:ext cx="1730474" cy="338554"/>
          </a:xfrm>
          <a:prstGeom prst="rect">
            <a:avLst/>
          </a:prstGeom>
          <a:noFill/>
        </p:spPr>
        <p:txBody>
          <a:bodyPr wrap="none" rtlCol="0">
            <a:spAutoFit/>
          </a:bodyPr>
          <a:lstStyle/>
          <a:p>
            <a:r>
              <a:rPr lang="en-CN" sz="1600" b="1" dirty="0">
                <a:latin typeface="Athelas" panose="02000503000000020003" pitchFamily="2" charset="77"/>
              </a:rPr>
              <a:t>Prediction Model</a:t>
            </a:r>
          </a:p>
        </p:txBody>
      </p:sp>
      <p:sp>
        <p:nvSpPr>
          <p:cNvPr id="115" name="Rectangle 114">
            <a:extLst>
              <a:ext uri="{FF2B5EF4-FFF2-40B4-BE49-F238E27FC236}">
                <a16:creationId xmlns:a16="http://schemas.microsoft.com/office/drawing/2014/main" id="{331CD4D1-7EC0-F84E-A698-5AFCA2D2D825}"/>
              </a:ext>
            </a:extLst>
          </p:cNvPr>
          <p:cNvSpPr/>
          <p:nvPr/>
        </p:nvSpPr>
        <p:spPr>
          <a:xfrm>
            <a:off x="1017246" y="1228617"/>
            <a:ext cx="1789657" cy="276999"/>
          </a:xfrm>
          <a:prstGeom prst="rect">
            <a:avLst/>
          </a:prstGeom>
        </p:spPr>
        <p:txBody>
          <a:bodyPr wrap="none">
            <a:spAutoFit/>
          </a:bodyPr>
          <a:lstStyle/>
          <a:p>
            <a:r>
              <a:rPr lang="en-US" sz="1200" dirty="0">
                <a:latin typeface="Athelas" panose="02000503000000020003" pitchFamily="2" charset="77"/>
              </a:rPr>
              <a:t>… to predict trip duration</a:t>
            </a:r>
            <a:endParaRPr lang="en-CN" sz="1200" dirty="0"/>
          </a:p>
        </p:txBody>
      </p:sp>
      <p:sp>
        <p:nvSpPr>
          <p:cNvPr id="116" name="TextBox 115">
            <a:extLst>
              <a:ext uri="{FF2B5EF4-FFF2-40B4-BE49-F238E27FC236}">
                <a16:creationId xmlns:a16="http://schemas.microsoft.com/office/drawing/2014/main" id="{9F7E9CA3-950F-504C-A420-679900EA81D6}"/>
              </a:ext>
            </a:extLst>
          </p:cNvPr>
          <p:cNvSpPr txBox="1"/>
          <p:nvPr/>
        </p:nvSpPr>
        <p:spPr>
          <a:xfrm>
            <a:off x="5147225" y="943793"/>
            <a:ext cx="3558154" cy="338554"/>
          </a:xfrm>
          <a:prstGeom prst="rect">
            <a:avLst/>
          </a:prstGeom>
          <a:noFill/>
        </p:spPr>
        <p:txBody>
          <a:bodyPr wrap="none" rtlCol="0">
            <a:spAutoFit/>
          </a:bodyPr>
          <a:lstStyle/>
          <a:p>
            <a:r>
              <a:rPr lang="en-CN" sz="1600" b="1" dirty="0">
                <a:latin typeface="Athelas" panose="02000503000000020003" pitchFamily="2" charset="77"/>
              </a:rPr>
              <a:t>Classification Model (Neural network)</a:t>
            </a:r>
          </a:p>
        </p:txBody>
      </p:sp>
      <p:sp>
        <p:nvSpPr>
          <p:cNvPr id="117" name="Rectangle 116">
            <a:extLst>
              <a:ext uri="{FF2B5EF4-FFF2-40B4-BE49-F238E27FC236}">
                <a16:creationId xmlns:a16="http://schemas.microsoft.com/office/drawing/2014/main" id="{1EF81D98-D207-C045-B2EB-5F634CF6AD76}"/>
              </a:ext>
            </a:extLst>
          </p:cNvPr>
          <p:cNvSpPr/>
          <p:nvPr/>
        </p:nvSpPr>
        <p:spPr>
          <a:xfrm>
            <a:off x="5147225" y="1227886"/>
            <a:ext cx="3639458" cy="276999"/>
          </a:xfrm>
          <a:prstGeom prst="rect">
            <a:avLst/>
          </a:prstGeom>
        </p:spPr>
        <p:txBody>
          <a:bodyPr wrap="none">
            <a:spAutoFit/>
          </a:bodyPr>
          <a:lstStyle/>
          <a:p>
            <a:r>
              <a:rPr lang="en-US" sz="1200" dirty="0">
                <a:latin typeface="Athelas" panose="02000503000000020003" pitchFamily="2" charset="77"/>
              </a:rPr>
              <a:t>… to classify if a trip is travelling towards the university</a:t>
            </a:r>
            <a:endParaRPr lang="en-CN" sz="1200" dirty="0"/>
          </a:p>
        </p:txBody>
      </p:sp>
    </p:spTree>
    <p:extLst>
      <p:ext uri="{BB962C8B-B14F-4D97-AF65-F5344CB8AC3E}">
        <p14:creationId xmlns:p14="http://schemas.microsoft.com/office/powerpoint/2010/main" val="2637106815"/>
      </p:ext>
    </p:extLst>
  </p:cSld>
  <p:clrMapOvr>
    <a:masterClrMapping/>
  </p:clrMapOvr>
  <p:transition spd="med">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8EFCBBE-9FA4-7C47-B9B4-9D241227FD31}"/>
              </a:ext>
            </a:extLst>
          </p:cNvPr>
          <p:cNvPicPr>
            <a:picLocks noChangeAspect="1"/>
          </p:cNvPicPr>
          <p:nvPr/>
        </p:nvPicPr>
        <p:blipFill rotWithShape="1">
          <a:blip r:embed="rId3">
            <a:alphaModFix amt="0"/>
          </a:blip>
          <a:srcRect l="49294" r="1"/>
          <a:stretch/>
        </p:blipFill>
        <p:spPr>
          <a:xfrm>
            <a:off x="6946900" y="-55839"/>
            <a:ext cx="5257800" cy="6912713"/>
          </a:xfrm>
          <a:prstGeom prst="rect">
            <a:avLst/>
          </a:prstGeom>
          <a:solidFill>
            <a:srgbClr val="0B59B6">
              <a:alpha val="18000"/>
            </a:srgbClr>
          </a:solidFill>
        </p:spPr>
      </p:pic>
      <p:sp>
        <p:nvSpPr>
          <p:cNvPr id="94" name="Rectangle 93">
            <a:extLst>
              <a:ext uri="{FF2B5EF4-FFF2-40B4-BE49-F238E27FC236}">
                <a16:creationId xmlns:a16="http://schemas.microsoft.com/office/drawing/2014/main" id="{BC452605-56D3-0548-8B07-3A39F2F60A94}"/>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95" name="Group 94">
            <a:extLst>
              <a:ext uri="{FF2B5EF4-FFF2-40B4-BE49-F238E27FC236}">
                <a16:creationId xmlns:a16="http://schemas.microsoft.com/office/drawing/2014/main" id="{6CEBC47D-258E-934B-9D50-A4F61908B727}"/>
              </a:ext>
            </a:extLst>
          </p:cNvPr>
          <p:cNvGrpSpPr/>
          <p:nvPr/>
        </p:nvGrpSpPr>
        <p:grpSpPr>
          <a:xfrm>
            <a:off x="899901" y="394097"/>
            <a:ext cx="5006963" cy="506229"/>
            <a:chOff x="5050917" y="567583"/>
            <a:chExt cx="5006963" cy="506229"/>
          </a:xfrm>
        </p:grpSpPr>
        <p:sp>
          <p:nvSpPr>
            <p:cNvPr id="96" name="文本框 30">
              <a:extLst>
                <a:ext uri="{FF2B5EF4-FFF2-40B4-BE49-F238E27FC236}">
                  <a16:creationId xmlns:a16="http://schemas.microsoft.com/office/drawing/2014/main" id="{6B625335-ADDD-6243-A091-D52619FD4C89}"/>
                </a:ext>
              </a:extLst>
            </p:cNvPr>
            <p:cNvSpPr txBox="1"/>
            <p:nvPr/>
          </p:nvSpPr>
          <p:spPr>
            <a:xfrm>
              <a:off x="5199258" y="567583"/>
              <a:ext cx="4858622"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Evaluation for Prediction Model</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97" name="组合 31">
              <a:extLst>
                <a:ext uri="{FF2B5EF4-FFF2-40B4-BE49-F238E27FC236}">
                  <a16:creationId xmlns:a16="http://schemas.microsoft.com/office/drawing/2014/main" id="{73AF722C-650E-774A-91A8-F42F4826F1D3}"/>
                </a:ext>
              </a:extLst>
            </p:cNvPr>
            <p:cNvGrpSpPr/>
            <p:nvPr/>
          </p:nvGrpSpPr>
          <p:grpSpPr>
            <a:xfrm rot="1717908">
              <a:off x="5050917" y="684661"/>
              <a:ext cx="269006" cy="276532"/>
              <a:chOff x="4915008" y="1750596"/>
              <a:chExt cx="219309" cy="225445"/>
            </a:xfrm>
          </p:grpSpPr>
          <p:sp>
            <p:nvSpPr>
              <p:cNvPr id="98" name="椭圆 32">
                <a:extLst>
                  <a:ext uri="{FF2B5EF4-FFF2-40B4-BE49-F238E27FC236}">
                    <a16:creationId xmlns:a16="http://schemas.microsoft.com/office/drawing/2014/main" id="{BB8FAD7F-E7FC-8E41-97D9-716664A8C884}"/>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99" name="椭圆 33">
                <a:extLst>
                  <a:ext uri="{FF2B5EF4-FFF2-40B4-BE49-F238E27FC236}">
                    <a16:creationId xmlns:a16="http://schemas.microsoft.com/office/drawing/2014/main" id="{76FE7C34-0FF1-C54E-ABF5-D7B00D03055B}"/>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0" name="椭圆 35">
                <a:extLst>
                  <a:ext uri="{FF2B5EF4-FFF2-40B4-BE49-F238E27FC236}">
                    <a16:creationId xmlns:a16="http://schemas.microsoft.com/office/drawing/2014/main" id="{36303FB1-C480-1346-8A47-38CE13030208}"/>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107" name="Rectangle 106">
            <a:extLst>
              <a:ext uri="{FF2B5EF4-FFF2-40B4-BE49-F238E27FC236}">
                <a16:creationId xmlns:a16="http://schemas.microsoft.com/office/drawing/2014/main" id="{E9DD018D-EF1A-B04E-BCA5-C182107E6EA7}"/>
              </a:ext>
            </a:extLst>
          </p:cNvPr>
          <p:cNvSpPr/>
          <p:nvPr/>
        </p:nvSpPr>
        <p:spPr>
          <a:xfrm>
            <a:off x="1049881" y="1515242"/>
            <a:ext cx="5046119" cy="1354217"/>
          </a:xfrm>
          <a:prstGeom prst="rect">
            <a:avLst/>
          </a:prstGeom>
        </p:spPr>
        <p:txBody>
          <a:bodyPr wrap="square">
            <a:spAutoFit/>
          </a:bodyPr>
          <a:lstStyle/>
          <a:p>
            <a:pPr algn="just"/>
            <a:r>
              <a:rPr lang="en-US" sz="1400" b="1" dirty="0">
                <a:latin typeface="Athelas" panose="02000503000000020003" pitchFamily="2" charset="77"/>
              </a:rPr>
              <a:t>       Metrics used to evaluate models performance:</a:t>
            </a:r>
            <a:endParaRPr lang="en-US" sz="1400" b="1" dirty="0">
              <a:solidFill>
                <a:schemeClr val="bg1">
                  <a:lumMod val="50000"/>
                </a:schemeClr>
              </a:solidFill>
              <a:latin typeface="Athelas" panose="02000503000000020003" pitchFamily="2" charset="77"/>
            </a:endParaRPr>
          </a:p>
          <a:p>
            <a:pPr marL="285750" indent="-285750">
              <a:buFont typeface="Wingdings" pitchFamily="2" charset="2"/>
              <a:buChar char="§"/>
            </a:pPr>
            <a:r>
              <a:rPr lang="en-US" sz="1400" b="1" dirty="0">
                <a:latin typeface="Athelas" panose="02000503000000020003" pitchFamily="2" charset="77"/>
              </a:rPr>
              <a:t>Mean-absolute-error (MAE): </a:t>
            </a:r>
            <a:r>
              <a:rPr lang="en-US" sz="1400" dirty="0">
                <a:latin typeface="Athelas" panose="02000503000000020003" pitchFamily="2" charset="77"/>
              </a:rPr>
              <a:t>general miss on prediction in minutes</a:t>
            </a:r>
            <a:endParaRPr lang="en-US" sz="1400" dirty="0">
              <a:solidFill>
                <a:schemeClr val="tx1">
                  <a:lumMod val="65000"/>
                  <a:lumOff val="35000"/>
                </a:schemeClr>
              </a:solidFill>
              <a:latin typeface="Athelas" panose="02000503000000020003" pitchFamily="2" charset="77"/>
            </a:endParaRPr>
          </a:p>
          <a:p>
            <a:pPr marL="285750" indent="-285750">
              <a:buFont typeface="Wingdings" pitchFamily="2" charset="2"/>
              <a:buChar char="§"/>
            </a:pPr>
            <a:r>
              <a:rPr lang="en-US" sz="1400" b="1" dirty="0">
                <a:latin typeface="Athelas" panose="02000503000000020003" pitchFamily="2" charset="77"/>
              </a:rPr>
              <a:t>Root-mean-square-error (RMSE): </a:t>
            </a:r>
            <a:r>
              <a:rPr lang="en-US" sz="1400" dirty="0">
                <a:latin typeface="Athelas" panose="02000503000000020003" pitchFamily="2" charset="77"/>
              </a:rPr>
              <a:t>used to detect outliers</a:t>
            </a:r>
          </a:p>
          <a:p>
            <a:pPr marL="285750" indent="-285750">
              <a:buFont typeface="Wingdings" pitchFamily="2" charset="2"/>
              <a:buChar char="§"/>
            </a:pPr>
            <a:r>
              <a:rPr lang="en-US" sz="1400" b="1" dirty="0">
                <a:latin typeface="Athelas" panose="02000503000000020003" pitchFamily="2" charset="77"/>
              </a:rPr>
              <a:t>R²</a:t>
            </a:r>
            <a:r>
              <a:rPr lang="en-US" sz="1400" b="1" dirty="0">
                <a:solidFill>
                  <a:schemeClr val="tx1">
                    <a:lumMod val="65000"/>
                    <a:lumOff val="35000"/>
                  </a:schemeClr>
                </a:solidFill>
                <a:latin typeface="Athelas" panose="02000503000000020003" pitchFamily="2" charset="77"/>
              </a:rPr>
              <a:t>, </a:t>
            </a:r>
            <a:r>
              <a:rPr lang="en-US" sz="1400" dirty="0">
                <a:solidFill>
                  <a:schemeClr val="tx1">
                    <a:lumMod val="65000"/>
                    <a:lumOff val="35000"/>
                  </a:schemeClr>
                </a:solidFill>
                <a:latin typeface="Athelas" panose="02000503000000020003" pitchFamily="2" charset="77"/>
              </a:rPr>
              <a:t>indicator for the degree of generalizability of the model. </a:t>
            </a:r>
          </a:p>
          <a:p>
            <a:pPr algn="just"/>
            <a:endParaRPr lang="en-US" sz="1200" dirty="0">
              <a:solidFill>
                <a:schemeClr val="bg1">
                  <a:lumMod val="50000"/>
                </a:schemeClr>
              </a:solidFill>
              <a:latin typeface="Athelas" panose="02000503000000020003" pitchFamily="2" charset="77"/>
            </a:endParaRPr>
          </a:p>
        </p:txBody>
      </p:sp>
      <p:graphicFrame>
        <p:nvGraphicFramePr>
          <p:cNvPr id="3" name="Table 2">
            <a:extLst>
              <a:ext uri="{FF2B5EF4-FFF2-40B4-BE49-F238E27FC236}">
                <a16:creationId xmlns:a16="http://schemas.microsoft.com/office/drawing/2014/main" id="{71350B78-19BC-3A4E-B13F-55F2CABC9A12}"/>
              </a:ext>
            </a:extLst>
          </p:cNvPr>
          <p:cNvGraphicFramePr>
            <a:graphicFrameLocks noGrp="1"/>
          </p:cNvGraphicFramePr>
          <p:nvPr>
            <p:extLst>
              <p:ext uri="{D42A27DB-BD31-4B8C-83A1-F6EECF244321}">
                <p14:modId xmlns:p14="http://schemas.microsoft.com/office/powerpoint/2010/main" val="2984636238"/>
              </p:ext>
            </p:extLst>
          </p:nvPr>
        </p:nvGraphicFramePr>
        <p:xfrm>
          <a:off x="1411457" y="3046443"/>
          <a:ext cx="4684543" cy="1142285"/>
        </p:xfrm>
        <a:graphic>
          <a:graphicData uri="http://schemas.openxmlformats.org/drawingml/2006/table">
            <a:tbl>
              <a:tblPr firstRow="1" bandRow="1">
                <a:tableStyleId>{7DF18680-E054-41AD-8BC1-D1AEF772440D}</a:tableStyleId>
              </a:tblPr>
              <a:tblGrid>
                <a:gridCol w="1103032">
                  <a:extLst>
                    <a:ext uri="{9D8B030D-6E8A-4147-A177-3AD203B41FA5}">
                      <a16:colId xmlns:a16="http://schemas.microsoft.com/office/drawing/2014/main" val="2470279125"/>
                    </a:ext>
                  </a:extLst>
                </a:gridCol>
                <a:gridCol w="1777328">
                  <a:extLst>
                    <a:ext uri="{9D8B030D-6E8A-4147-A177-3AD203B41FA5}">
                      <a16:colId xmlns:a16="http://schemas.microsoft.com/office/drawing/2014/main" val="717479483"/>
                    </a:ext>
                  </a:extLst>
                </a:gridCol>
                <a:gridCol w="1804183">
                  <a:extLst>
                    <a:ext uri="{9D8B030D-6E8A-4147-A177-3AD203B41FA5}">
                      <a16:colId xmlns:a16="http://schemas.microsoft.com/office/drawing/2014/main" val="1022525677"/>
                    </a:ext>
                  </a:extLst>
                </a:gridCol>
              </a:tblGrid>
              <a:tr h="296420">
                <a:tc>
                  <a:txBody>
                    <a:bodyPr/>
                    <a:lstStyle/>
                    <a:p>
                      <a:pPr algn="ctr"/>
                      <a:r>
                        <a:rPr lang="en-CN" sz="1200" dirty="0">
                          <a:latin typeface="Athelas" panose="02000503000000020003" pitchFamily="2" charset="77"/>
                        </a:rPr>
                        <a:t>Metrics</a:t>
                      </a:r>
                    </a:p>
                  </a:txBody>
                  <a:tcPr marL="87769" marR="87769" marT="43883" marB="43883">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Validation Set</a:t>
                      </a:r>
                    </a:p>
                  </a:txBody>
                  <a:tcPr marL="87769" marR="87769" marT="43883" marB="43883">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Test Set</a:t>
                      </a:r>
                    </a:p>
                  </a:txBody>
                  <a:tcPr marL="87769" marR="87769" marT="43883" marB="43883">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57410654"/>
                  </a:ext>
                </a:extLst>
              </a:tr>
              <a:tr h="304573">
                <a:tc>
                  <a:txBody>
                    <a:bodyPr/>
                    <a:lstStyle/>
                    <a:p>
                      <a:pPr algn="ctr"/>
                      <a:r>
                        <a:rPr lang="en-CN" sz="1200" dirty="0">
                          <a:latin typeface="Athelas" panose="02000503000000020003" pitchFamily="2" charset="77"/>
                        </a:rPr>
                        <a:t>MAE</a:t>
                      </a:r>
                    </a:p>
                  </a:txBody>
                  <a:tcPr marL="87769" marR="87769" marT="43883" marB="43883">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13 mins</a:t>
                      </a:r>
                    </a:p>
                  </a:txBody>
                  <a:tcPr marL="87769" marR="87769" marT="43883" marB="43883">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15.7 mins</a:t>
                      </a:r>
                    </a:p>
                  </a:txBody>
                  <a:tcPr marL="87769" marR="87769" marT="43883" marB="43883">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6712563"/>
                  </a:ext>
                </a:extLst>
              </a:tr>
              <a:tr h="270476">
                <a:tc>
                  <a:txBody>
                    <a:bodyPr/>
                    <a:lstStyle/>
                    <a:p>
                      <a:pPr algn="ctr"/>
                      <a:r>
                        <a:rPr lang="en-CN" sz="1200" dirty="0">
                          <a:latin typeface="Athelas" panose="02000503000000020003" pitchFamily="2" charset="77"/>
                        </a:rPr>
                        <a:t>RMSE</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21 mins</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15.98 mins</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30573246"/>
                  </a:ext>
                </a:extLst>
              </a:tr>
              <a:tr h="270476">
                <a:tc>
                  <a:txBody>
                    <a:bodyPr/>
                    <a:lstStyle/>
                    <a:p>
                      <a:pPr algn="ctr"/>
                      <a:r>
                        <a:rPr lang="en-US" sz="1200" dirty="0">
                          <a:latin typeface="Athelas" panose="02000503000000020003" pitchFamily="2" charset="77"/>
                        </a:rPr>
                        <a:t>R²</a:t>
                      </a:r>
                      <a:endParaRPr lang="en-CN" sz="1200" dirty="0">
                        <a:latin typeface="Athelas" panose="02000503000000020003" pitchFamily="2" charset="77"/>
                      </a:endParaRP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0.051</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0.014</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2578068"/>
                  </a:ext>
                </a:extLst>
              </a:tr>
            </a:tbl>
          </a:graphicData>
        </a:graphic>
      </p:graphicFrame>
      <p:pic>
        <p:nvPicPr>
          <p:cNvPr id="33" name="Picture 2">
            <a:extLst>
              <a:ext uri="{FF2B5EF4-FFF2-40B4-BE49-F238E27FC236}">
                <a16:creationId xmlns:a16="http://schemas.microsoft.com/office/drawing/2014/main" id="{946CC19F-5249-734C-9E90-2273253C6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743" y="745010"/>
            <a:ext cx="4097637" cy="26314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A3CAFDB1-8A73-6A4D-9483-25878C0FE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7677" y="3759360"/>
            <a:ext cx="4080124" cy="260033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3080BEB-99AD-7F40-8265-6E2C2B82561E}"/>
              </a:ext>
            </a:extLst>
          </p:cNvPr>
          <p:cNvSpPr txBox="1"/>
          <p:nvPr/>
        </p:nvSpPr>
        <p:spPr>
          <a:xfrm>
            <a:off x="7979836" y="3279669"/>
            <a:ext cx="3321743" cy="246221"/>
          </a:xfrm>
          <a:prstGeom prst="rect">
            <a:avLst/>
          </a:prstGeom>
          <a:noFill/>
        </p:spPr>
        <p:txBody>
          <a:bodyPr wrap="none" rtlCol="0">
            <a:spAutoFit/>
          </a:bodyPr>
          <a:lstStyle/>
          <a:p>
            <a:r>
              <a:rPr lang="en-US" sz="1000" dirty="0">
                <a:latin typeface="Athelas" panose="02000503000000020003" pitchFamily="2" charset="77"/>
                <a:ea typeface="Segoe UI Symbol" panose="020B0502040204020203" pitchFamily="34" charset="0"/>
              </a:rPr>
              <a:t>Figure 20: performance of prediction model (validation set)</a:t>
            </a:r>
          </a:p>
        </p:txBody>
      </p:sp>
      <p:sp>
        <p:nvSpPr>
          <p:cNvPr id="36" name="TextBox 35">
            <a:extLst>
              <a:ext uri="{FF2B5EF4-FFF2-40B4-BE49-F238E27FC236}">
                <a16:creationId xmlns:a16="http://schemas.microsoft.com/office/drawing/2014/main" id="{FE1088DB-CD81-A04D-87DB-684EED2D91AB}"/>
              </a:ext>
            </a:extLst>
          </p:cNvPr>
          <p:cNvSpPr txBox="1"/>
          <p:nvPr/>
        </p:nvSpPr>
        <p:spPr>
          <a:xfrm>
            <a:off x="8009002" y="6258093"/>
            <a:ext cx="2946640" cy="246221"/>
          </a:xfrm>
          <a:prstGeom prst="rect">
            <a:avLst/>
          </a:prstGeom>
          <a:noFill/>
        </p:spPr>
        <p:txBody>
          <a:bodyPr wrap="none" rtlCol="0">
            <a:spAutoFit/>
          </a:bodyPr>
          <a:lstStyle/>
          <a:p>
            <a:r>
              <a:rPr lang="en-US" sz="1000" dirty="0">
                <a:latin typeface="Athelas" panose="02000503000000020003" pitchFamily="2" charset="77"/>
                <a:ea typeface="Segoe UI Symbol" panose="020B0502040204020203" pitchFamily="34" charset="0"/>
              </a:rPr>
              <a:t>Figure 21: performance of prediction model (test set)</a:t>
            </a:r>
          </a:p>
        </p:txBody>
      </p:sp>
      <p:sp>
        <p:nvSpPr>
          <p:cNvPr id="38" name="TextBox 37">
            <a:extLst>
              <a:ext uri="{FF2B5EF4-FFF2-40B4-BE49-F238E27FC236}">
                <a16:creationId xmlns:a16="http://schemas.microsoft.com/office/drawing/2014/main" id="{6D8EB3D8-4EBD-E14F-9F1B-4A47FDFC8305}"/>
              </a:ext>
            </a:extLst>
          </p:cNvPr>
          <p:cNvSpPr txBox="1"/>
          <p:nvPr/>
        </p:nvSpPr>
        <p:spPr>
          <a:xfrm>
            <a:off x="1333675" y="5187967"/>
            <a:ext cx="4851225" cy="2062103"/>
          </a:xfrm>
          <a:prstGeom prst="rect">
            <a:avLst/>
          </a:prstGeom>
          <a:noFill/>
        </p:spPr>
        <p:txBody>
          <a:bodyPr wrap="square" rtlCol="0">
            <a:spAutoFit/>
          </a:bodyPr>
          <a:lstStyle/>
          <a:p>
            <a:pPr marL="285750" indent="-285750">
              <a:buFont typeface="Wingdings" pitchFamily="2" charset="2"/>
              <a:buChar char="§"/>
            </a:pPr>
            <a:r>
              <a:rPr lang="en-US" sz="1400" dirty="0">
                <a:latin typeface="Athelas" panose="02000503000000020003" pitchFamily="2" charset="77"/>
              </a:rPr>
              <a:t>Underfitted model</a:t>
            </a:r>
          </a:p>
          <a:p>
            <a:pPr marL="285750" indent="-285750">
              <a:buFont typeface="Wingdings" pitchFamily="2" charset="2"/>
              <a:buChar char="§"/>
            </a:pPr>
            <a:r>
              <a:rPr lang="en-US" sz="1400" dirty="0">
                <a:latin typeface="Athelas" panose="02000503000000020003" pitchFamily="2" charset="77"/>
              </a:rPr>
              <a:t>Prediction on average far of real values</a:t>
            </a:r>
          </a:p>
          <a:p>
            <a:pPr marL="285750" indent="-285750">
              <a:buFont typeface="Wingdings" pitchFamily="2" charset="2"/>
              <a:buChar char="§"/>
            </a:pPr>
            <a:r>
              <a:rPr lang="en-US" sz="1400" dirty="0">
                <a:latin typeface="Athelas" panose="02000503000000020003" pitchFamily="2" charset="77"/>
              </a:rPr>
              <a:t>Reengineering required for model and predictors</a:t>
            </a:r>
          </a:p>
          <a:p>
            <a:pPr marL="285750" indent="-285750">
              <a:buFont typeface="Wingdings" pitchFamily="2" charset="2"/>
              <a:buChar char="§"/>
            </a:pPr>
            <a:r>
              <a:rPr lang="en-US" sz="1400" dirty="0">
                <a:latin typeface="Athelas" panose="02000503000000020003" pitchFamily="2" charset="77"/>
              </a:rPr>
              <a:t>Model did not fit the underlying data structure </a:t>
            </a:r>
          </a:p>
          <a:p>
            <a:pPr marL="285750" indent="-285750">
              <a:buFont typeface="Wingdings" pitchFamily="2" charset="2"/>
              <a:buChar char="§"/>
            </a:pPr>
            <a:endParaRPr lang="en-US" sz="1400" dirty="0">
              <a:latin typeface="Athelas" panose="02000503000000020003" pitchFamily="2" charset="77"/>
            </a:endParaRPr>
          </a:p>
          <a:p>
            <a:endParaRPr lang="en-US" sz="1400" dirty="0">
              <a:latin typeface="Athelas" panose="02000503000000020003" pitchFamily="2" charset="77"/>
            </a:endParaRPr>
          </a:p>
          <a:p>
            <a:endParaRPr lang="en-US" sz="1400" dirty="0">
              <a:latin typeface="Athelas" panose="02000503000000020003" pitchFamily="2" charset="77"/>
            </a:endParaRPr>
          </a:p>
          <a:p>
            <a:endParaRPr lang="en-US" sz="1400" dirty="0">
              <a:latin typeface="Athelas" panose="02000503000000020003" pitchFamily="2" charset="77"/>
            </a:endParaRPr>
          </a:p>
          <a:p>
            <a:endParaRPr lang="en-CN" sz="1600" dirty="0"/>
          </a:p>
        </p:txBody>
      </p:sp>
      <p:sp>
        <p:nvSpPr>
          <p:cNvPr id="39" name="Shape 214">
            <a:extLst>
              <a:ext uri="{FF2B5EF4-FFF2-40B4-BE49-F238E27FC236}">
                <a16:creationId xmlns:a16="http://schemas.microsoft.com/office/drawing/2014/main" id="{A7CD05E8-4EDB-D846-9EAE-32D15E187107}"/>
              </a:ext>
            </a:extLst>
          </p:cNvPr>
          <p:cNvSpPr/>
          <p:nvPr/>
        </p:nvSpPr>
        <p:spPr>
          <a:xfrm>
            <a:off x="1074345" y="4931011"/>
            <a:ext cx="258390" cy="258362"/>
          </a:xfrm>
          <a:custGeom>
            <a:avLst/>
            <a:gdLst/>
            <a:ahLst/>
            <a:cxnLst>
              <a:cxn ang="0">
                <a:pos x="wd2" y="hd2"/>
              </a:cxn>
              <a:cxn ang="5400000">
                <a:pos x="wd2" y="hd2"/>
              </a:cxn>
              <a:cxn ang="10800000">
                <a:pos x="wd2" y="hd2"/>
              </a:cxn>
              <a:cxn ang="16200000">
                <a:pos x="wd2" y="hd2"/>
              </a:cxn>
            </a:cxnLst>
            <a:rect l="0" t="0" r="r" b="b"/>
            <a:pathLst>
              <a:path w="21395" h="21473" extrusionOk="0">
                <a:moveTo>
                  <a:pt x="2579" y="8408"/>
                </a:moveTo>
                <a:cubicBezTo>
                  <a:pt x="2579" y="5192"/>
                  <a:pt x="5174" y="2587"/>
                  <a:pt x="8377" y="2587"/>
                </a:cubicBezTo>
                <a:cubicBezTo>
                  <a:pt x="11581" y="2587"/>
                  <a:pt x="14435" y="5451"/>
                  <a:pt x="14435" y="8668"/>
                </a:cubicBezTo>
                <a:cubicBezTo>
                  <a:pt x="14435" y="11882"/>
                  <a:pt x="11838" y="14489"/>
                  <a:pt x="8636" y="14489"/>
                </a:cubicBezTo>
                <a:cubicBezTo>
                  <a:pt x="5432" y="14488"/>
                  <a:pt x="2579" y="11622"/>
                  <a:pt x="2579" y="8408"/>
                </a:cubicBezTo>
                <a:close/>
                <a:moveTo>
                  <a:pt x="20915" y="18167"/>
                </a:moveTo>
                <a:lnTo>
                  <a:pt x="15797" y="13031"/>
                </a:lnTo>
                <a:cubicBezTo>
                  <a:pt x="16569" y="11760"/>
                  <a:pt x="17014" y="10265"/>
                  <a:pt x="17014" y="8668"/>
                </a:cubicBezTo>
                <a:cubicBezTo>
                  <a:pt x="17014" y="4023"/>
                  <a:pt x="13004" y="0"/>
                  <a:pt x="8377" y="0"/>
                </a:cubicBezTo>
                <a:cubicBezTo>
                  <a:pt x="3750" y="-1"/>
                  <a:pt x="0" y="3764"/>
                  <a:pt x="0" y="8408"/>
                </a:cubicBezTo>
                <a:cubicBezTo>
                  <a:pt x="0" y="13051"/>
                  <a:pt x="4010" y="17076"/>
                  <a:pt x="8636" y="17076"/>
                </a:cubicBezTo>
                <a:cubicBezTo>
                  <a:pt x="10175" y="17076"/>
                  <a:pt x="11615" y="16655"/>
                  <a:pt x="12854" y="15928"/>
                </a:cubicBezTo>
                <a:lnTo>
                  <a:pt x="17998" y="21095"/>
                </a:lnTo>
                <a:cubicBezTo>
                  <a:pt x="18502" y="21599"/>
                  <a:pt x="19318" y="21599"/>
                  <a:pt x="19821" y="21095"/>
                </a:cubicBezTo>
                <a:lnTo>
                  <a:pt x="21098" y="19813"/>
                </a:lnTo>
                <a:cubicBezTo>
                  <a:pt x="21600" y="19309"/>
                  <a:pt x="21417" y="18671"/>
                  <a:pt x="20915" y="18167"/>
                </a:cubicBezTo>
                <a:close/>
              </a:path>
            </a:pathLst>
          </a:custGeom>
          <a:solidFill>
            <a:schemeClr val="accent1"/>
          </a:solidFill>
          <a:ln w="12700">
            <a:miter lim="400000"/>
          </a:ln>
        </p:spPr>
        <p:txBody>
          <a:bodyPr lIns="43656" tIns="43656" rIns="43656" bIns="43656" anchor="ct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lt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0" name="TextBox 39">
            <a:extLst>
              <a:ext uri="{FF2B5EF4-FFF2-40B4-BE49-F238E27FC236}">
                <a16:creationId xmlns:a16="http://schemas.microsoft.com/office/drawing/2014/main" id="{662636A1-CC1E-9D41-BD66-1DA3E912E00D}"/>
              </a:ext>
            </a:extLst>
          </p:cNvPr>
          <p:cNvSpPr txBox="1"/>
          <p:nvPr/>
        </p:nvSpPr>
        <p:spPr>
          <a:xfrm>
            <a:off x="1333674" y="4838677"/>
            <a:ext cx="1206325" cy="369332"/>
          </a:xfrm>
          <a:prstGeom prst="rect">
            <a:avLst/>
          </a:prstGeom>
          <a:noFill/>
        </p:spPr>
        <p:txBody>
          <a:bodyPr wrap="square" rtlCol="0">
            <a:spAutoFit/>
          </a:bodyPr>
          <a:lstStyle/>
          <a:p>
            <a:r>
              <a:rPr lang="en-CN" b="1" dirty="0">
                <a:solidFill>
                  <a:schemeClr val="accent1"/>
                </a:solidFill>
                <a:latin typeface="Athelas" panose="02000503000000020003" pitchFamily="2" charset="77"/>
              </a:rPr>
              <a:t>Findings</a:t>
            </a:r>
          </a:p>
        </p:txBody>
      </p:sp>
      <p:sp>
        <p:nvSpPr>
          <p:cNvPr id="41" name="TextBox 40">
            <a:extLst>
              <a:ext uri="{FF2B5EF4-FFF2-40B4-BE49-F238E27FC236}">
                <a16:creationId xmlns:a16="http://schemas.microsoft.com/office/drawing/2014/main" id="{C287D53A-4718-A44B-BC37-172819684A02}"/>
              </a:ext>
            </a:extLst>
          </p:cNvPr>
          <p:cNvSpPr txBox="1"/>
          <p:nvPr/>
        </p:nvSpPr>
        <p:spPr>
          <a:xfrm>
            <a:off x="1384882" y="4222525"/>
            <a:ext cx="3823483" cy="246221"/>
          </a:xfrm>
          <a:prstGeom prst="rect">
            <a:avLst/>
          </a:prstGeom>
          <a:noFill/>
        </p:spPr>
        <p:txBody>
          <a:bodyPr wrap="none" rtlCol="0">
            <a:spAutoFit/>
          </a:bodyPr>
          <a:lstStyle/>
          <a:p>
            <a:r>
              <a:rPr lang="en-US" sz="1000" dirty="0">
                <a:latin typeface="Athelas" panose="02000503000000020003" pitchFamily="2" charset="77"/>
              </a:rPr>
              <a:t>Table 2: The metrics results for model evaluation (prediction model)</a:t>
            </a:r>
            <a:endParaRPr lang="en-CN" sz="1000" dirty="0">
              <a:latin typeface="Athelas" panose="02000503000000020003" pitchFamily="2" charset="77"/>
            </a:endParaRPr>
          </a:p>
        </p:txBody>
      </p:sp>
    </p:spTree>
    <p:extLst>
      <p:ext uri="{BB962C8B-B14F-4D97-AF65-F5344CB8AC3E}">
        <p14:creationId xmlns:p14="http://schemas.microsoft.com/office/powerpoint/2010/main" val="455230786"/>
      </p:ext>
    </p:extLst>
  </p:cSld>
  <p:clrMapOvr>
    <a:masterClrMapping/>
  </p:clrMapOvr>
  <p:transition spd="med">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1A62EF-3266-3D47-A899-017BECA820CB}"/>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10" name="Group 9">
            <a:extLst>
              <a:ext uri="{FF2B5EF4-FFF2-40B4-BE49-F238E27FC236}">
                <a16:creationId xmlns:a16="http://schemas.microsoft.com/office/drawing/2014/main" id="{EFFACBBA-A343-7947-83C9-ED037DE8A92D}"/>
              </a:ext>
            </a:extLst>
          </p:cNvPr>
          <p:cNvGrpSpPr/>
          <p:nvPr/>
        </p:nvGrpSpPr>
        <p:grpSpPr>
          <a:xfrm>
            <a:off x="899901" y="394097"/>
            <a:ext cx="5361198" cy="506229"/>
            <a:chOff x="5050917" y="567583"/>
            <a:chExt cx="5361198" cy="506229"/>
          </a:xfrm>
        </p:grpSpPr>
        <p:sp>
          <p:nvSpPr>
            <p:cNvPr id="11" name="文本框 30">
              <a:extLst>
                <a:ext uri="{FF2B5EF4-FFF2-40B4-BE49-F238E27FC236}">
                  <a16:creationId xmlns:a16="http://schemas.microsoft.com/office/drawing/2014/main" id="{6C6BE024-15E8-BA4E-9B71-6DDCD7716686}"/>
                </a:ext>
              </a:extLst>
            </p:cNvPr>
            <p:cNvSpPr txBox="1"/>
            <p:nvPr/>
          </p:nvSpPr>
          <p:spPr>
            <a:xfrm>
              <a:off x="5199258" y="567583"/>
              <a:ext cx="5212857"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 Evaluation for Classification Model</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2" name="组合 31">
              <a:extLst>
                <a:ext uri="{FF2B5EF4-FFF2-40B4-BE49-F238E27FC236}">
                  <a16:creationId xmlns:a16="http://schemas.microsoft.com/office/drawing/2014/main" id="{BD74DEA3-AB72-D345-9D2C-26C24958D845}"/>
                </a:ext>
              </a:extLst>
            </p:cNvPr>
            <p:cNvGrpSpPr/>
            <p:nvPr/>
          </p:nvGrpSpPr>
          <p:grpSpPr>
            <a:xfrm rot="1717908">
              <a:off x="5050917" y="684661"/>
              <a:ext cx="269006" cy="276532"/>
              <a:chOff x="4915008" y="1750596"/>
              <a:chExt cx="219309" cy="225445"/>
            </a:xfrm>
          </p:grpSpPr>
          <p:sp>
            <p:nvSpPr>
              <p:cNvPr id="13" name="椭圆 32">
                <a:extLst>
                  <a:ext uri="{FF2B5EF4-FFF2-40B4-BE49-F238E27FC236}">
                    <a16:creationId xmlns:a16="http://schemas.microsoft.com/office/drawing/2014/main" id="{CD56FAB1-5707-5145-9CC7-F8F84B643EC0}"/>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4" name="椭圆 33">
                <a:extLst>
                  <a:ext uri="{FF2B5EF4-FFF2-40B4-BE49-F238E27FC236}">
                    <a16:creationId xmlns:a16="http://schemas.microsoft.com/office/drawing/2014/main" id="{BAEDB95E-2B4C-2E41-BCBD-964D21653015}"/>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5" name="椭圆 35">
                <a:extLst>
                  <a:ext uri="{FF2B5EF4-FFF2-40B4-BE49-F238E27FC236}">
                    <a16:creationId xmlns:a16="http://schemas.microsoft.com/office/drawing/2014/main" id="{FC50A065-E703-0A49-BBE4-04D2FFB3307C}"/>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pic>
        <p:nvPicPr>
          <p:cNvPr id="7170" name="Picture 2">
            <a:extLst>
              <a:ext uri="{FF2B5EF4-FFF2-40B4-BE49-F238E27FC236}">
                <a16:creationId xmlns:a16="http://schemas.microsoft.com/office/drawing/2014/main" id="{9CB2B63F-10C5-744E-AA53-12AFAD9D6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299" y="2115070"/>
            <a:ext cx="6079286" cy="21913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5B2D03-E261-314B-A09D-638947DFFEFE}"/>
              </a:ext>
            </a:extLst>
          </p:cNvPr>
          <p:cNvSpPr txBox="1"/>
          <p:nvPr/>
        </p:nvSpPr>
        <p:spPr>
          <a:xfrm>
            <a:off x="5918199" y="4306441"/>
            <a:ext cx="4483920" cy="246221"/>
          </a:xfrm>
          <a:prstGeom prst="rect">
            <a:avLst/>
          </a:prstGeom>
          <a:noFill/>
        </p:spPr>
        <p:txBody>
          <a:bodyPr wrap="none" rtlCol="0">
            <a:spAutoFit/>
          </a:bodyPr>
          <a:lstStyle/>
          <a:p>
            <a:r>
              <a:rPr lang="en-US" sz="1000" dirty="0">
                <a:latin typeface="Athelas" panose="02000503000000020003" pitchFamily="2" charset="77"/>
              </a:rPr>
              <a:t>Figure 22: The loss and validation lost of the models with their number of epochs</a:t>
            </a:r>
            <a:endParaRPr lang="en-CN" sz="1000" dirty="0">
              <a:latin typeface="Athelas" panose="02000503000000020003" pitchFamily="2" charset="77"/>
            </a:endParaRPr>
          </a:p>
        </p:txBody>
      </p:sp>
      <p:sp>
        <p:nvSpPr>
          <p:cNvPr id="16" name="TextBox 15">
            <a:extLst>
              <a:ext uri="{FF2B5EF4-FFF2-40B4-BE49-F238E27FC236}">
                <a16:creationId xmlns:a16="http://schemas.microsoft.com/office/drawing/2014/main" id="{05929B29-A616-384E-80B8-156381BE6552}"/>
              </a:ext>
            </a:extLst>
          </p:cNvPr>
          <p:cNvSpPr txBox="1"/>
          <p:nvPr/>
        </p:nvSpPr>
        <p:spPr>
          <a:xfrm>
            <a:off x="1333675" y="5094441"/>
            <a:ext cx="10172525" cy="1415772"/>
          </a:xfrm>
          <a:prstGeom prst="rect">
            <a:avLst/>
          </a:prstGeom>
          <a:noFill/>
        </p:spPr>
        <p:txBody>
          <a:bodyPr wrap="square" rtlCol="0">
            <a:spAutoFit/>
          </a:bodyPr>
          <a:lstStyle/>
          <a:p>
            <a:pPr marL="285750" indent="-285750">
              <a:buFont typeface="Wingdings" pitchFamily="2" charset="2"/>
              <a:buChar char="§"/>
            </a:pPr>
            <a:r>
              <a:rPr lang="en-US" sz="1400" dirty="0">
                <a:latin typeface="Athelas" panose="02000503000000020003" pitchFamily="2" charset="77"/>
              </a:rPr>
              <a:t>Better performance on test set</a:t>
            </a:r>
          </a:p>
          <a:p>
            <a:pPr marL="285750" indent="-285750">
              <a:buFont typeface="Wingdings" pitchFamily="2" charset="2"/>
              <a:buChar char="§"/>
            </a:pPr>
            <a:r>
              <a:rPr lang="en-US" sz="1400" dirty="0">
                <a:latin typeface="Athelas" panose="02000503000000020003" pitchFamily="2" charset="77"/>
              </a:rPr>
              <a:t>Results not clear</a:t>
            </a:r>
          </a:p>
          <a:p>
            <a:pPr marL="285750" indent="-285750">
              <a:buFont typeface="Wingdings" pitchFamily="2" charset="2"/>
              <a:buChar char="§"/>
            </a:pPr>
            <a:r>
              <a:rPr lang="en-US" sz="1400" dirty="0">
                <a:latin typeface="Athelas" panose="02000503000000020003" pitchFamily="2" charset="77"/>
              </a:rPr>
              <a:t>Small test set</a:t>
            </a:r>
          </a:p>
          <a:p>
            <a:pPr marL="285750" indent="-285750">
              <a:buFont typeface="Wingdings" pitchFamily="2" charset="2"/>
              <a:buChar char="§"/>
            </a:pPr>
            <a:r>
              <a:rPr lang="en-US" sz="1400" dirty="0">
                <a:latin typeface="Athelas" panose="02000503000000020003" pitchFamily="2" charset="77"/>
              </a:rPr>
              <a:t>Blackbox mentality of neuronal networks</a:t>
            </a:r>
          </a:p>
          <a:p>
            <a:endParaRPr lang="en-US" sz="1400" dirty="0">
              <a:latin typeface="Athelas" panose="02000503000000020003" pitchFamily="2" charset="77"/>
            </a:endParaRPr>
          </a:p>
          <a:p>
            <a:endParaRPr lang="en-CN" sz="1600" dirty="0"/>
          </a:p>
        </p:txBody>
      </p:sp>
      <p:sp>
        <p:nvSpPr>
          <p:cNvPr id="17" name="Shape 214">
            <a:extLst>
              <a:ext uri="{FF2B5EF4-FFF2-40B4-BE49-F238E27FC236}">
                <a16:creationId xmlns:a16="http://schemas.microsoft.com/office/drawing/2014/main" id="{24DDAF53-3A64-0B47-82B0-D42B898B62A0}"/>
              </a:ext>
            </a:extLst>
          </p:cNvPr>
          <p:cNvSpPr/>
          <p:nvPr/>
        </p:nvSpPr>
        <p:spPr>
          <a:xfrm>
            <a:off x="1074345" y="4906757"/>
            <a:ext cx="258390" cy="258362"/>
          </a:xfrm>
          <a:custGeom>
            <a:avLst/>
            <a:gdLst/>
            <a:ahLst/>
            <a:cxnLst>
              <a:cxn ang="0">
                <a:pos x="wd2" y="hd2"/>
              </a:cxn>
              <a:cxn ang="5400000">
                <a:pos x="wd2" y="hd2"/>
              </a:cxn>
              <a:cxn ang="10800000">
                <a:pos x="wd2" y="hd2"/>
              </a:cxn>
              <a:cxn ang="16200000">
                <a:pos x="wd2" y="hd2"/>
              </a:cxn>
            </a:cxnLst>
            <a:rect l="0" t="0" r="r" b="b"/>
            <a:pathLst>
              <a:path w="21395" h="21473" extrusionOk="0">
                <a:moveTo>
                  <a:pt x="2579" y="8408"/>
                </a:moveTo>
                <a:cubicBezTo>
                  <a:pt x="2579" y="5192"/>
                  <a:pt x="5174" y="2587"/>
                  <a:pt x="8377" y="2587"/>
                </a:cubicBezTo>
                <a:cubicBezTo>
                  <a:pt x="11581" y="2587"/>
                  <a:pt x="14435" y="5451"/>
                  <a:pt x="14435" y="8668"/>
                </a:cubicBezTo>
                <a:cubicBezTo>
                  <a:pt x="14435" y="11882"/>
                  <a:pt x="11838" y="14489"/>
                  <a:pt x="8636" y="14489"/>
                </a:cubicBezTo>
                <a:cubicBezTo>
                  <a:pt x="5432" y="14488"/>
                  <a:pt x="2579" y="11622"/>
                  <a:pt x="2579" y="8408"/>
                </a:cubicBezTo>
                <a:close/>
                <a:moveTo>
                  <a:pt x="20915" y="18167"/>
                </a:moveTo>
                <a:lnTo>
                  <a:pt x="15797" y="13031"/>
                </a:lnTo>
                <a:cubicBezTo>
                  <a:pt x="16569" y="11760"/>
                  <a:pt x="17014" y="10265"/>
                  <a:pt x="17014" y="8668"/>
                </a:cubicBezTo>
                <a:cubicBezTo>
                  <a:pt x="17014" y="4023"/>
                  <a:pt x="13004" y="0"/>
                  <a:pt x="8377" y="0"/>
                </a:cubicBezTo>
                <a:cubicBezTo>
                  <a:pt x="3750" y="-1"/>
                  <a:pt x="0" y="3764"/>
                  <a:pt x="0" y="8408"/>
                </a:cubicBezTo>
                <a:cubicBezTo>
                  <a:pt x="0" y="13051"/>
                  <a:pt x="4010" y="17076"/>
                  <a:pt x="8636" y="17076"/>
                </a:cubicBezTo>
                <a:cubicBezTo>
                  <a:pt x="10175" y="17076"/>
                  <a:pt x="11615" y="16655"/>
                  <a:pt x="12854" y="15928"/>
                </a:cubicBezTo>
                <a:lnTo>
                  <a:pt x="17998" y="21095"/>
                </a:lnTo>
                <a:cubicBezTo>
                  <a:pt x="18502" y="21599"/>
                  <a:pt x="19318" y="21599"/>
                  <a:pt x="19821" y="21095"/>
                </a:cubicBezTo>
                <a:lnTo>
                  <a:pt x="21098" y="19813"/>
                </a:lnTo>
                <a:cubicBezTo>
                  <a:pt x="21600" y="19309"/>
                  <a:pt x="21417" y="18671"/>
                  <a:pt x="20915" y="18167"/>
                </a:cubicBezTo>
                <a:close/>
              </a:path>
            </a:pathLst>
          </a:custGeom>
          <a:solidFill>
            <a:schemeClr val="accent1"/>
          </a:solidFill>
          <a:ln w="12700">
            <a:miter lim="400000"/>
          </a:ln>
        </p:spPr>
        <p:txBody>
          <a:bodyPr lIns="43656" tIns="43656" rIns="43656" bIns="43656" anchor="ct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lt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8" name="TextBox 17">
            <a:extLst>
              <a:ext uri="{FF2B5EF4-FFF2-40B4-BE49-F238E27FC236}">
                <a16:creationId xmlns:a16="http://schemas.microsoft.com/office/drawing/2014/main" id="{F27BF139-42CA-B643-BE62-5E860829690F}"/>
              </a:ext>
            </a:extLst>
          </p:cNvPr>
          <p:cNvSpPr txBox="1"/>
          <p:nvPr/>
        </p:nvSpPr>
        <p:spPr>
          <a:xfrm>
            <a:off x="1333674" y="4814423"/>
            <a:ext cx="1206325" cy="369332"/>
          </a:xfrm>
          <a:prstGeom prst="rect">
            <a:avLst/>
          </a:prstGeom>
          <a:noFill/>
        </p:spPr>
        <p:txBody>
          <a:bodyPr wrap="square" rtlCol="0">
            <a:spAutoFit/>
          </a:bodyPr>
          <a:lstStyle/>
          <a:p>
            <a:r>
              <a:rPr lang="en-CN" b="1" dirty="0">
                <a:solidFill>
                  <a:schemeClr val="accent1"/>
                </a:solidFill>
                <a:latin typeface="Athelas" panose="02000503000000020003" pitchFamily="2" charset="77"/>
              </a:rPr>
              <a:t>Findings</a:t>
            </a:r>
          </a:p>
        </p:txBody>
      </p:sp>
      <p:sp>
        <p:nvSpPr>
          <p:cNvPr id="19" name="Rectangle 18">
            <a:extLst>
              <a:ext uri="{FF2B5EF4-FFF2-40B4-BE49-F238E27FC236}">
                <a16:creationId xmlns:a16="http://schemas.microsoft.com/office/drawing/2014/main" id="{7725AB3C-CBF6-514F-929D-97373E79B044}"/>
              </a:ext>
            </a:extLst>
          </p:cNvPr>
          <p:cNvSpPr/>
          <p:nvPr/>
        </p:nvSpPr>
        <p:spPr>
          <a:xfrm>
            <a:off x="1007434" y="1480429"/>
            <a:ext cx="10498766" cy="523220"/>
          </a:xfrm>
          <a:prstGeom prst="rect">
            <a:avLst/>
          </a:prstGeom>
        </p:spPr>
        <p:txBody>
          <a:bodyPr wrap="square">
            <a:spAutoFit/>
          </a:bodyPr>
          <a:lstStyle/>
          <a:p>
            <a:pPr algn="just"/>
            <a:r>
              <a:rPr lang="en-US" sz="1400" b="1" dirty="0">
                <a:latin typeface="Athelas" panose="02000503000000020003" pitchFamily="2" charset="77"/>
              </a:rPr>
              <a:t>        Metrics used to evaluate model performance:</a:t>
            </a:r>
            <a:endParaRPr lang="en-US" sz="1400" b="1" dirty="0">
              <a:solidFill>
                <a:schemeClr val="bg1">
                  <a:lumMod val="50000"/>
                </a:schemeClr>
              </a:solidFill>
              <a:latin typeface="Athelas" panose="02000503000000020003" pitchFamily="2" charset="77"/>
            </a:endParaRPr>
          </a:p>
          <a:p>
            <a:pPr marL="285750" indent="-285750" algn="just">
              <a:buFont typeface="Wingdings" pitchFamily="2" charset="2"/>
              <a:buChar char="§"/>
            </a:pPr>
            <a:r>
              <a:rPr lang="en-US" sz="1400" b="1" dirty="0">
                <a:solidFill>
                  <a:srgbClr val="000000"/>
                </a:solidFill>
                <a:latin typeface="Athelas" panose="02000503000000020003" pitchFamily="2" charset="77"/>
              </a:rPr>
              <a:t>Confusion matrix</a:t>
            </a:r>
            <a:r>
              <a:rPr lang="en-US" sz="1400" dirty="0">
                <a:solidFill>
                  <a:srgbClr val="000000"/>
                </a:solidFill>
                <a:latin typeface="Athelas" panose="02000503000000020003" pitchFamily="2" charset="77"/>
              </a:rPr>
              <a:t> </a:t>
            </a:r>
            <a:r>
              <a:rPr lang="en-US" sz="1400" dirty="0">
                <a:solidFill>
                  <a:schemeClr val="tx1">
                    <a:lumMod val="65000"/>
                    <a:lumOff val="35000"/>
                  </a:schemeClr>
                </a:solidFill>
                <a:latin typeface="Athelas" panose="02000503000000020003" pitchFamily="2" charset="77"/>
              </a:rPr>
              <a:t>shows us how good the model classifies the data </a:t>
            </a:r>
            <a:endParaRPr lang="en-US" sz="1200" dirty="0">
              <a:solidFill>
                <a:schemeClr val="bg1">
                  <a:lumMod val="50000"/>
                </a:schemeClr>
              </a:solidFill>
              <a:latin typeface="Athelas" panose="02000503000000020003" pitchFamily="2" charset="77"/>
            </a:endParaRPr>
          </a:p>
        </p:txBody>
      </p:sp>
      <p:graphicFrame>
        <p:nvGraphicFramePr>
          <p:cNvPr id="20" name="Table 19">
            <a:extLst>
              <a:ext uri="{FF2B5EF4-FFF2-40B4-BE49-F238E27FC236}">
                <a16:creationId xmlns:a16="http://schemas.microsoft.com/office/drawing/2014/main" id="{F8ED1506-F754-EA40-B1FA-5F40808F44FA}"/>
              </a:ext>
            </a:extLst>
          </p:cNvPr>
          <p:cNvGraphicFramePr>
            <a:graphicFrameLocks noGrp="1"/>
          </p:cNvGraphicFramePr>
          <p:nvPr>
            <p:extLst>
              <p:ext uri="{D42A27DB-BD31-4B8C-83A1-F6EECF244321}">
                <p14:modId xmlns:p14="http://schemas.microsoft.com/office/powerpoint/2010/main" val="2537423969"/>
              </p:ext>
            </p:extLst>
          </p:nvPr>
        </p:nvGraphicFramePr>
        <p:xfrm>
          <a:off x="1218714" y="2191333"/>
          <a:ext cx="4195429" cy="1798310"/>
        </p:xfrm>
        <a:graphic>
          <a:graphicData uri="http://schemas.openxmlformats.org/drawingml/2006/table">
            <a:tbl>
              <a:tblPr firstRow="1" bandRow="1">
                <a:tableStyleId>{7DF18680-E054-41AD-8BC1-D1AEF772440D}</a:tableStyleId>
              </a:tblPr>
              <a:tblGrid>
                <a:gridCol w="1668664">
                  <a:extLst>
                    <a:ext uri="{9D8B030D-6E8A-4147-A177-3AD203B41FA5}">
                      <a16:colId xmlns:a16="http://schemas.microsoft.com/office/drawing/2014/main" val="2470279125"/>
                    </a:ext>
                  </a:extLst>
                </a:gridCol>
                <a:gridCol w="1244712">
                  <a:extLst>
                    <a:ext uri="{9D8B030D-6E8A-4147-A177-3AD203B41FA5}">
                      <a16:colId xmlns:a16="http://schemas.microsoft.com/office/drawing/2014/main" val="717479483"/>
                    </a:ext>
                  </a:extLst>
                </a:gridCol>
                <a:gridCol w="1282053">
                  <a:extLst>
                    <a:ext uri="{9D8B030D-6E8A-4147-A177-3AD203B41FA5}">
                      <a16:colId xmlns:a16="http://schemas.microsoft.com/office/drawing/2014/main" val="1022525677"/>
                    </a:ext>
                  </a:extLst>
                </a:gridCol>
              </a:tblGrid>
              <a:tr h="316621">
                <a:tc>
                  <a:txBody>
                    <a:bodyPr/>
                    <a:lstStyle/>
                    <a:p>
                      <a:pPr algn="ctr"/>
                      <a:r>
                        <a:rPr lang="en-CN" sz="1200" dirty="0">
                          <a:latin typeface="Athelas" panose="02000503000000020003" pitchFamily="2" charset="77"/>
                        </a:rPr>
                        <a:t>Confusion matrix</a:t>
                      </a:r>
                    </a:p>
                  </a:txBody>
                  <a:tcPr marL="87769" marR="87769" marT="43883" marB="43883">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Validation Set</a:t>
                      </a:r>
                    </a:p>
                  </a:txBody>
                  <a:tcPr marL="87769" marR="87769" marT="43883" marB="43883">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Test Set</a:t>
                      </a:r>
                    </a:p>
                  </a:txBody>
                  <a:tcPr marL="87769" marR="87769" marT="43883" marB="43883">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657410654"/>
                  </a:ext>
                </a:extLst>
              </a:tr>
              <a:tr h="325329">
                <a:tc>
                  <a:txBody>
                    <a:bodyPr/>
                    <a:lstStyle/>
                    <a:p>
                      <a:pPr algn="ctr"/>
                      <a:r>
                        <a:rPr lang="en-CN" sz="1200" dirty="0">
                          <a:latin typeface="Athelas" panose="02000503000000020003" pitchFamily="2" charset="77"/>
                        </a:rPr>
                        <a:t>True/Positive</a:t>
                      </a:r>
                    </a:p>
                  </a:txBody>
                  <a:tcPr marL="87769" marR="87769" marT="43883" marB="43883">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5208</a:t>
                      </a:r>
                    </a:p>
                  </a:txBody>
                  <a:tcPr marL="87769" marR="87769" marT="43883" marB="43883">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2213</a:t>
                      </a:r>
                    </a:p>
                  </a:txBody>
                  <a:tcPr marL="87769" marR="87769" marT="43883" marB="43883">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6712563"/>
                  </a:ext>
                </a:extLst>
              </a:tr>
              <a:tr h="289090">
                <a:tc>
                  <a:txBody>
                    <a:bodyPr/>
                    <a:lstStyle/>
                    <a:p>
                      <a:pPr algn="ctr"/>
                      <a:r>
                        <a:rPr lang="en-CN" sz="1200" dirty="0">
                          <a:latin typeface="Athelas" panose="02000503000000020003" pitchFamily="2" charset="77"/>
                        </a:rPr>
                        <a:t>True/Negative</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3511</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1443</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30573246"/>
                  </a:ext>
                </a:extLst>
              </a:tr>
              <a:tr h="289090">
                <a:tc>
                  <a:txBody>
                    <a:bodyPr/>
                    <a:lstStyle/>
                    <a:p>
                      <a:pPr algn="ctr"/>
                      <a:r>
                        <a:rPr lang="en-US" sz="1200" dirty="0">
                          <a:latin typeface="Athelas" panose="02000503000000020003" pitchFamily="2" charset="77"/>
                        </a:rPr>
                        <a:t>False/Positive</a:t>
                      </a:r>
                      <a:endParaRPr lang="en-CN" sz="1200" dirty="0">
                        <a:latin typeface="Athelas" panose="02000503000000020003" pitchFamily="2" charset="77"/>
                      </a:endParaRP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3993</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1030</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2578068"/>
                  </a:ext>
                </a:extLst>
              </a:tr>
              <a:tr h="289090">
                <a:tc>
                  <a:txBody>
                    <a:bodyPr/>
                    <a:lstStyle/>
                    <a:p>
                      <a:pPr algn="ctr"/>
                      <a:r>
                        <a:rPr lang="en-CN" sz="1200" dirty="0">
                          <a:latin typeface="Athelas" panose="02000503000000020003" pitchFamily="2" charset="77"/>
                        </a:rPr>
                        <a:t>False/Negative</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2706</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711</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48390277"/>
                  </a:ext>
                </a:extLst>
              </a:tr>
              <a:tr h="289090">
                <a:tc>
                  <a:txBody>
                    <a:bodyPr/>
                    <a:lstStyle/>
                    <a:p>
                      <a:pPr algn="ctr"/>
                      <a:r>
                        <a:rPr lang="en-CN" sz="1200" dirty="0">
                          <a:latin typeface="Athelas" panose="02000503000000020003" pitchFamily="2" charset="77"/>
                        </a:rPr>
                        <a:t>Classification Accuracy</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0.52% ~ 52%</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N" sz="1200" dirty="0">
                          <a:latin typeface="Athelas" panose="02000503000000020003" pitchFamily="2" charset="77"/>
                        </a:rPr>
                        <a:t>0.667% ~ 68%</a:t>
                      </a:r>
                    </a:p>
                  </a:txBody>
                  <a:tcPr marL="87769" marR="87769" marT="43883" marB="4388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06622478"/>
                  </a:ext>
                </a:extLst>
              </a:tr>
            </a:tbl>
          </a:graphicData>
        </a:graphic>
      </p:graphicFrame>
      <p:sp>
        <p:nvSpPr>
          <p:cNvPr id="22" name="TextBox 21">
            <a:extLst>
              <a:ext uri="{FF2B5EF4-FFF2-40B4-BE49-F238E27FC236}">
                <a16:creationId xmlns:a16="http://schemas.microsoft.com/office/drawing/2014/main" id="{DE026839-357C-3445-8453-E5AFDDD6F080}"/>
              </a:ext>
            </a:extLst>
          </p:cNvPr>
          <p:cNvSpPr txBox="1"/>
          <p:nvPr/>
        </p:nvSpPr>
        <p:spPr>
          <a:xfrm>
            <a:off x="1074345" y="4298930"/>
            <a:ext cx="4488729" cy="246221"/>
          </a:xfrm>
          <a:prstGeom prst="rect">
            <a:avLst/>
          </a:prstGeom>
          <a:noFill/>
        </p:spPr>
        <p:txBody>
          <a:bodyPr wrap="none" rtlCol="0">
            <a:spAutoFit/>
          </a:bodyPr>
          <a:lstStyle/>
          <a:p>
            <a:r>
              <a:rPr lang="en-US" sz="1000" dirty="0">
                <a:latin typeface="Athelas" panose="02000503000000020003" pitchFamily="2" charset="77"/>
              </a:rPr>
              <a:t>Table 3: The confusion matrix results for model evaluation (classification model) </a:t>
            </a:r>
            <a:endParaRPr lang="en-CN" sz="1000" dirty="0">
              <a:latin typeface="Athelas" panose="02000503000000020003" pitchFamily="2" charset="77"/>
            </a:endParaRPr>
          </a:p>
        </p:txBody>
      </p:sp>
    </p:spTree>
    <p:extLst>
      <p:ext uri="{BB962C8B-B14F-4D97-AF65-F5344CB8AC3E}">
        <p14:creationId xmlns:p14="http://schemas.microsoft.com/office/powerpoint/2010/main" val="517308677"/>
      </p:ext>
    </p:extLst>
  </p:cSld>
  <p:clrMapOvr>
    <a:masterClrMapping/>
  </p:clrMapOvr>
  <p:transition spd="med">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1A62EF-3266-3D47-A899-017BECA820CB}"/>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10" name="Group 9">
            <a:extLst>
              <a:ext uri="{FF2B5EF4-FFF2-40B4-BE49-F238E27FC236}">
                <a16:creationId xmlns:a16="http://schemas.microsoft.com/office/drawing/2014/main" id="{EFFACBBA-A343-7947-83C9-ED037DE8A92D}"/>
              </a:ext>
            </a:extLst>
          </p:cNvPr>
          <p:cNvGrpSpPr/>
          <p:nvPr/>
        </p:nvGrpSpPr>
        <p:grpSpPr>
          <a:xfrm>
            <a:off x="899901" y="394097"/>
            <a:ext cx="2181502" cy="506229"/>
            <a:chOff x="5050917" y="567583"/>
            <a:chExt cx="2181502" cy="506229"/>
          </a:xfrm>
        </p:grpSpPr>
        <p:sp>
          <p:nvSpPr>
            <p:cNvPr id="11" name="文本框 30">
              <a:extLst>
                <a:ext uri="{FF2B5EF4-FFF2-40B4-BE49-F238E27FC236}">
                  <a16:creationId xmlns:a16="http://schemas.microsoft.com/office/drawing/2014/main" id="{6C6BE024-15E8-BA4E-9B71-6DDCD7716686}"/>
                </a:ext>
              </a:extLst>
            </p:cNvPr>
            <p:cNvSpPr txBox="1"/>
            <p:nvPr/>
          </p:nvSpPr>
          <p:spPr>
            <a:xfrm>
              <a:off x="5199259" y="567583"/>
              <a:ext cx="2033160"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Conclusion</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2" name="组合 31">
              <a:extLst>
                <a:ext uri="{FF2B5EF4-FFF2-40B4-BE49-F238E27FC236}">
                  <a16:creationId xmlns:a16="http://schemas.microsoft.com/office/drawing/2014/main" id="{BD74DEA3-AB72-D345-9D2C-26C24958D845}"/>
                </a:ext>
              </a:extLst>
            </p:cNvPr>
            <p:cNvGrpSpPr/>
            <p:nvPr/>
          </p:nvGrpSpPr>
          <p:grpSpPr>
            <a:xfrm rot="1717908">
              <a:off x="5050917" y="684661"/>
              <a:ext cx="269006" cy="276532"/>
              <a:chOff x="4915008" y="1750596"/>
              <a:chExt cx="219309" cy="225445"/>
            </a:xfrm>
          </p:grpSpPr>
          <p:sp>
            <p:nvSpPr>
              <p:cNvPr id="13" name="椭圆 32">
                <a:extLst>
                  <a:ext uri="{FF2B5EF4-FFF2-40B4-BE49-F238E27FC236}">
                    <a16:creationId xmlns:a16="http://schemas.microsoft.com/office/drawing/2014/main" id="{CD56FAB1-5707-5145-9CC7-F8F84B643EC0}"/>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4" name="椭圆 33">
                <a:extLst>
                  <a:ext uri="{FF2B5EF4-FFF2-40B4-BE49-F238E27FC236}">
                    <a16:creationId xmlns:a16="http://schemas.microsoft.com/office/drawing/2014/main" id="{BAEDB95E-2B4C-2E41-BCBD-964D21653015}"/>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5" name="椭圆 35">
                <a:extLst>
                  <a:ext uri="{FF2B5EF4-FFF2-40B4-BE49-F238E27FC236}">
                    <a16:creationId xmlns:a16="http://schemas.microsoft.com/office/drawing/2014/main" id="{FC50A065-E703-0A49-BBE4-04D2FFB3307C}"/>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grpSp>
        <p:nvGrpSpPr>
          <p:cNvPr id="5" name="Group 4">
            <a:extLst>
              <a:ext uri="{FF2B5EF4-FFF2-40B4-BE49-F238E27FC236}">
                <a16:creationId xmlns:a16="http://schemas.microsoft.com/office/drawing/2014/main" id="{ABF24D74-9085-514E-95AF-5011F197C10F}"/>
              </a:ext>
            </a:extLst>
          </p:cNvPr>
          <p:cNvGrpSpPr/>
          <p:nvPr/>
        </p:nvGrpSpPr>
        <p:grpSpPr>
          <a:xfrm>
            <a:off x="870623" y="1080581"/>
            <a:ext cx="9695777" cy="1569660"/>
            <a:chOff x="870623" y="1232981"/>
            <a:chExt cx="9695777" cy="1569660"/>
          </a:xfrm>
        </p:grpSpPr>
        <p:sp>
          <p:nvSpPr>
            <p:cNvPr id="4" name="TextBox 3">
              <a:extLst>
                <a:ext uri="{FF2B5EF4-FFF2-40B4-BE49-F238E27FC236}">
                  <a16:creationId xmlns:a16="http://schemas.microsoft.com/office/drawing/2014/main" id="{E2167896-7DBF-EA48-9D31-737216D28048}"/>
                </a:ext>
              </a:extLst>
            </p:cNvPr>
            <p:cNvSpPr txBox="1"/>
            <p:nvPr/>
          </p:nvSpPr>
          <p:spPr>
            <a:xfrm>
              <a:off x="870623" y="1232981"/>
              <a:ext cx="9695777" cy="1569660"/>
            </a:xfrm>
            <a:prstGeom prst="rect">
              <a:avLst/>
            </a:prstGeom>
            <a:noFill/>
          </p:spPr>
          <p:txBody>
            <a:bodyPr wrap="square" rtlCol="0">
              <a:spAutoFit/>
            </a:bodyPr>
            <a:lstStyle/>
            <a:p>
              <a:br>
                <a:rPr lang="en-US" sz="1600" dirty="0">
                  <a:latin typeface="Athelas" panose="02000503000000020003" pitchFamily="2" charset="77"/>
                </a:rPr>
              </a:br>
              <a:endParaRPr lang="en-US" sz="1600" dirty="0">
                <a:latin typeface="Athelas" panose="02000503000000020003" pitchFamily="2" charset="77"/>
              </a:endParaRPr>
            </a:p>
            <a:p>
              <a:pPr marL="342900" indent="-342900">
                <a:buFont typeface="+mj-lt"/>
                <a:buAutoNum type="arabicPeriod"/>
              </a:pPr>
              <a:r>
                <a:rPr lang="en-US" sz="1600" dirty="0">
                  <a:latin typeface="Athelas" panose="02000503000000020003" pitchFamily="2" charset="77"/>
                </a:rPr>
                <a:t>Higher demand for bike sharing services in summer month</a:t>
              </a:r>
            </a:p>
            <a:p>
              <a:pPr marL="342900" indent="-342900">
                <a:buFont typeface="+mj-lt"/>
                <a:buAutoNum type="arabicPeriod"/>
              </a:pPr>
              <a:r>
                <a:rPr lang="en-US" sz="1600" dirty="0">
                  <a:latin typeface="Athelas" panose="02000503000000020003" pitchFamily="2" charset="77"/>
                </a:rPr>
                <a:t>Longer rental period for bike sharing services on weekends.</a:t>
              </a:r>
            </a:p>
            <a:p>
              <a:pPr marL="342900" indent="-342900">
                <a:buFont typeface="+mj-lt"/>
                <a:buAutoNum type="arabicPeriod"/>
              </a:pPr>
              <a:r>
                <a:rPr lang="en-US" sz="1600" dirty="0">
                  <a:latin typeface="Athelas" panose="02000503000000020003" pitchFamily="2" charset="77"/>
                </a:rPr>
                <a:t>In general, the weekday bike travel is more in favor compared to weekend bike travel when there’s a commuting need. </a:t>
              </a:r>
            </a:p>
          </p:txBody>
        </p:sp>
        <p:grpSp>
          <p:nvGrpSpPr>
            <p:cNvPr id="16" name="组合 6">
              <a:extLst>
                <a:ext uri="{FF2B5EF4-FFF2-40B4-BE49-F238E27FC236}">
                  <a16:creationId xmlns:a16="http://schemas.microsoft.com/office/drawing/2014/main" id="{F540F145-DFAE-CE4A-B3FB-5A8F3BA3DDE4}"/>
                </a:ext>
              </a:extLst>
            </p:cNvPr>
            <p:cNvGrpSpPr/>
            <p:nvPr/>
          </p:nvGrpSpPr>
          <p:grpSpPr>
            <a:xfrm>
              <a:off x="887857" y="1341224"/>
              <a:ext cx="6854032" cy="383420"/>
              <a:chOff x="1002234" y="5244856"/>
              <a:chExt cx="1873384" cy="383420"/>
            </a:xfrm>
          </p:grpSpPr>
          <p:sp>
            <p:nvSpPr>
              <p:cNvPr id="17" name="矩形: 圆角 4">
                <a:extLst>
                  <a:ext uri="{FF2B5EF4-FFF2-40B4-BE49-F238E27FC236}">
                    <a16:creationId xmlns:a16="http://schemas.microsoft.com/office/drawing/2014/main" id="{E54464A4-031D-FB49-9CE3-9373DB944986}"/>
                  </a:ext>
                </a:extLst>
              </p:cNvPr>
              <p:cNvSpPr/>
              <p:nvPr/>
            </p:nvSpPr>
            <p:spPr>
              <a:xfrm>
                <a:off x="1002234" y="5244856"/>
                <a:ext cx="1174909" cy="383420"/>
              </a:xfrm>
              <a:prstGeom prst="roundRect">
                <a:avLst>
                  <a:gd name="adj" fmla="val 50000"/>
                </a:avLst>
              </a:prstGeom>
              <a:solidFill>
                <a:srgbClr val="002880"/>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8" name="文本框 5">
                <a:extLst>
                  <a:ext uri="{FF2B5EF4-FFF2-40B4-BE49-F238E27FC236}">
                    <a16:creationId xmlns:a16="http://schemas.microsoft.com/office/drawing/2014/main" id="{449D038E-247E-4846-812C-046FED762145}"/>
                  </a:ext>
                </a:extLst>
              </p:cNvPr>
              <p:cNvSpPr txBox="1"/>
              <p:nvPr/>
            </p:nvSpPr>
            <p:spPr>
              <a:xfrm>
                <a:off x="1107791" y="5263789"/>
                <a:ext cx="1767827" cy="338554"/>
              </a:xfrm>
              <a:prstGeom prst="rect">
                <a:avLst/>
              </a:prstGeom>
              <a:noFill/>
            </p:spPr>
            <p:txBody>
              <a:bodyPr wrap="square" rtlCol="0">
                <a:spAutoFit/>
              </a:bodyPr>
              <a:lstStyle/>
              <a:p>
                <a:r>
                  <a:rPr lang="en-US" altLang="zh-CN" sz="16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Conclusion from Descriptive Analysis</a:t>
                </a:r>
                <a:endParaRPr lang="zh-CN" altLang="en-US" sz="16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grpSp>
      </p:grpSp>
      <p:grpSp>
        <p:nvGrpSpPr>
          <p:cNvPr id="6" name="Group 5">
            <a:extLst>
              <a:ext uri="{FF2B5EF4-FFF2-40B4-BE49-F238E27FC236}">
                <a16:creationId xmlns:a16="http://schemas.microsoft.com/office/drawing/2014/main" id="{462801F6-03CE-164F-8A19-1003D0E4B2B9}"/>
              </a:ext>
            </a:extLst>
          </p:cNvPr>
          <p:cNvGrpSpPr/>
          <p:nvPr/>
        </p:nvGrpSpPr>
        <p:grpSpPr>
          <a:xfrm>
            <a:off x="870623" y="2935351"/>
            <a:ext cx="7339766" cy="2003605"/>
            <a:chOff x="870623" y="3115866"/>
            <a:chExt cx="7339766" cy="2003605"/>
          </a:xfrm>
        </p:grpSpPr>
        <p:grpSp>
          <p:nvGrpSpPr>
            <p:cNvPr id="19" name="组合 6">
              <a:extLst>
                <a:ext uri="{FF2B5EF4-FFF2-40B4-BE49-F238E27FC236}">
                  <a16:creationId xmlns:a16="http://schemas.microsoft.com/office/drawing/2014/main" id="{889BAAFC-254C-E943-9DD1-506C54B07E7B}"/>
                </a:ext>
              </a:extLst>
            </p:cNvPr>
            <p:cNvGrpSpPr/>
            <p:nvPr/>
          </p:nvGrpSpPr>
          <p:grpSpPr>
            <a:xfrm>
              <a:off x="870623" y="3115866"/>
              <a:ext cx="6942925" cy="383420"/>
              <a:chOff x="1002234" y="5244856"/>
              <a:chExt cx="1897681" cy="383420"/>
            </a:xfrm>
            <a:solidFill>
              <a:srgbClr val="00B050"/>
            </a:solidFill>
          </p:grpSpPr>
          <p:sp>
            <p:nvSpPr>
              <p:cNvPr id="20" name="矩形: 圆角 4">
                <a:extLst>
                  <a:ext uri="{FF2B5EF4-FFF2-40B4-BE49-F238E27FC236}">
                    <a16:creationId xmlns:a16="http://schemas.microsoft.com/office/drawing/2014/main" id="{3CB15D96-2131-544F-BE32-D51BD30A1CD9}"/>
                  </a:ext>
                </a:extLst>
              </p:cNvPr>
              <p:cNvSpPr/>
              <p:nvPr/>
            </p:nvSpPr>
            <p:spPr>
              <a:xfrm>
                <a:off x="1002234" y="5244856"/>
                <a:ext cx="1174909" cy="383420"/>
              </a:xfrm>
              <a:prstGeom prst="roundRect">
                <a:avLst>
                  <a:gd name="adj" fmla="val 50000"/>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21" name="文本框 5">
                <a:extLst>
                  <a:ext uri="{FF2B5EF4-FFF2-40B4-BE49-F238E27FC236}">
                    <a16:creationId xmlns:a16="http://schemas.microsoft.com/office/drawing/2014/main" id="{C0D08C2A-FA02-204E-B15A-3CD7819DD747}"/>
                  </a:ext>
                </a:extLst>
              </p:cNvPr>
              <p:cNvSpPr txBox="1"/>
              <p:nvPr/>
            </p:nvSpPr>
            <p:spPr>
              <a:xfrm>
                <a:off x="1132088" y="5263789"/>
                <a:ext cx="1767827" cy="338554"/>
              </a:xfrm>
              <a:prstGeom prst="rect">
                <a:avLst/>
              </a:prstGeom>
              <a:noFill/>
              <a:ln>
                <a:noFill/>
              </a:ln>
            </p:spPr>
            <p:txBody>
              <a:bodyPr wrap="square" rtlCol="0">
                <a:spAutoFit/>
              </a:bodyPr>
              <a:lstStyle/>
              <a:p>
                <a:r>
                  <a:rPr lang="en-US" altLang="zh-CN" sz="16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Conclusion from Data Visualization </a:t>
                </a:r>
                <a:endParaRPr lang="zh-CN" altLang="en-US" sz="16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grpSp>
        <p:sp>
          <p:nvSpPr>
            <p:cNvPr id="2" name="TextBox 1">
              <a:extLst>
                <a:ext uri="{FF2B5EF4-FFF2-40B4-BE49-F238E27FC236}">
                  <a16:creationId xmlns:a16="http://schemas.microsoft.com/office/drawing/2014/main" id="{CE7AEA19-C4CE-144C-864D-D4BCDE8BE901}"/>
                </a:ext>
              </a:extLst>
            </p:cNvPr>
            <p:cNvSpPr txBox="1"/>
            <p:nvPr/>
          </p:nvSpPr>
          <p:spPr>
            <a:xfrm>
              <a:off x="870623" y="3488255"/>
              <a:ext cx="7339766" cy="1631216"/>
            </a:xfrm>
            <a:prstGeom prst="rect">
              <a:avLst/>
            </a:prstGeom>
            <a:noFill/>
          </p:spPr>
          <p:txBody>
            <a:bodyPr wrap="none" rtlCol="0">
              <a:spAutoFit/>
            </a:bodyPr>
            <a:lstStyle/>
            <a:p>
              <a:pPr marL="342900" indent="-342900">
                <a:buFont typeface="+mj-lt"/>
                <a:buAutoNum type="arabicPeriod"/>
              </a:pPr>
              <a:r>
                <a:rPr lang="en-US" sz="1600" dirty="0">
                  <a:latin typeface="Athelas" panose="02000503000000020003" pitchFamily="2" charset="77"/>
                </a:rPr>
                <a:t>Higher demand, but shorter rental period for bike sharing services in city center.</a:t>
              </a:r>
            </a:p>
            <a:p>
              <a:pPr marL="342900" indent="-342900">
                <a:buFont typeface="+mj-lt"/>
                <a:buAutoNum type="arabicPeriod"/>
              </a:pPr>
              <a:r>
                <a:rPr lang="en-US" sz="1600" dirty="0">
                  <a:latin typeface="Athelas" panose="02000503000000020003" pitchFamily="2" charset="77"/>
                </a:rPr>
                <a:t>University students can be the target users of bike-sharing services.</a:t>
              </a:r>
            </a:p>
            <a:p>
              <a:pPr marL="342900" indent="-342900">
                <a:buFont typeface="+mj-lt"/>
                <a:buAutoNum type="arabicPeriod"/>
              </a:pPr>
              <a:r>
                <a:rPr lang="en-US" sz="1600" dirty="0">
                  <a:latin typeface="Athelas" panose="02000503000000020003" pitchFamily="2" charset="77"/>
                </a:rPr>
                <a:t>Public events have impact on NextBike's bike-sharing usage. </a:t>
              </a:r>
            </a:p>
            <a:p>
              <a:endParaRPr lang="en-US" sz="1600" dirty="0">
                <a:latin typeface="Athelas" panose="02000503000000020003" pitchFamily="2" charset="77"/>
              </a:endParaRPr>
            </a:p>
            <a:p>
              <a:endParaRPr lang="en-US" sz="1600" dirty="0">
                <a:latin typeface="Athelas" panose="02000503000000020003" pitchFamily="2" charset="77"/>
              </a:endParaRPr>
            </a:p>
            <a:p>
              <a:endParaRPr lang="en-CN" sz="1600" dirty="0"/>
            </a:p>
          </p:txBody>
        </p:sp>
      </p:grpSp>
      <p:grpSp>
        <p:nvGrpSpPr>
          <p:cNvPr id="7" name="Group 6">
            <a:extLst>
              <a:ext uri="{FF2B5EF4-FFF2-40B4-BE49-F238E27FC236}">
                <a16:creationId xmlns:a16="http://schemas.microsoft.com/office/drawing/2014/main" id="{2A84AB87-F0BA-0143-9EC9-AC0E7B515B7E}"/>
              </a:ext>
            </a:extLst>
          </p:cNvPr>
          <p:cNvGrpSpPr/>
          <p:nvPr/>
        </p:nvGrpSpPr>
        <p:grpSpPr>
          <a:xfrm>
            <a:off x="883323" y="4436666"/>
            <a:ext cx="9810077" cy="1936621"/>
            <a:chOff x="883323" y="4589066"/>
            <a:chExt cx="9810077" cy="1936621"/>
          </a:xfrm>
        </p:grpSpPr>
        <p:grpSp>
          <p:nvGrpSpPr>
            <p:cNvPr id="22" name="组合 6">
              <a:extLst>
                <a:ext uri="{FF2B5EF4-FFF2-40B4-BE49-F238E27FC236}">
                  <a16:creationId xmlns:a16="http://schemas.microsoft.com/office/drawing/2014/main" id="{A05A086D-76B6-8340-AA23-9E6A9EFE43B8}"/>
                </a:ext>
              </a:extLst>
            </p:cNvPr>
            <p:cNvGrpSpPr/>
            <p:nvPr/>
          </p:nvGrpSpPr>
          <p:grpSpPr>
            <a:xfrm>
              <a:off x="883323" y="4589066"/>
              <a:ext cx="6866727" cy="383420"/>
              <a:chOff x="1002234" y="5244856"/>
              <a:chExt cx="1876854" cy="383420"/>
            </a:xfrm>
            <a:solidFill>
              <a:srgbClr val="00B050"/>
            </a:solidFill>
          </p:grpSpPr>
          <p:sp>
            <p:nvSpPr>
              <p:cNvPr id="23" name="矩形: 圆角 4">
                <a:extLst>
                  <a:ext uri="{FF2B5EF4-FFF2-40B4-BE49-F238E27FC236}">
                    <a16:creationId xmlns:a16="http://schemas.microsoft.com/office/drawing/2014/main" id="{39D27189-743E-4544-BB07-C62C71473F8F}"/>
                  </a:ext>
                </a:extLst>
              </p:cNvPr>
              <p:cNvSpPr/>
              <p:nvPr/>
            </p:nvSpPr>
            <p:spPr>
              <a:xfrm>
                <a:off x="1002234" y="5244856"/>
                <a:ext cx="1174909" cy="383420"/>
              </a:xfrm>
              <a:prstGeom prst="roundRect">
                <a:avLst>
                  <a:gd name="adj" fmla="val 50000"/>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24" name="文本框 5">
                <a:extLst>
                  <a:ext uri="{FF2B5EF4-FFF2-40B4-BE49-F238E27FC236}">
                    <a16:creationId xmlns:a16="http://schemas.microsoft.com/office/drawing/2014/main" id="{E5CE2678-3348-B145-962C-A3D5B19D0031}"/>
                  </a:ext>
                </a:extLst>
              </p:cNvPr>
              <p:cNvSpPr txBox="1"/>
              <p:nvPr/>
            </p:nvSpPr>
            <p:spPr>
              <a:xfrm>
                <a:off x="1111261" y="5263789"/>
                <a:ext cx="1767827" cy="338554"/>
              </a:xfrm>
              <a:prstGeom prst="rect">
                <a:avLst/>
              </a:prstGeom>
              <a:noFill/>
              <a:ln>
                <a:noFill/>
              </a:ln>
            </p:spPr>
            <p:txBody>
              <a:bodyPr wrap="square" rtlCol="0">
                <a:spAutoFit/>
              </a:bodyPr>
              <a:lstStyle/>
              <a:p>
                <a:r>
                  <a:rPr lang="en-US" altLang="zh-CN" sz="16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Conclusion from Model Development</a:t>
                </a:r>
                <a:endParaRPr lang="zh-CN" altLang="en-US" sz="16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grpSp>
        <p:sp>
          <p:nvSpPr>
            <p:cNvPr id="25" name="TextBox 24">
              <a:extLst>
                <a:ext uri="{FF2B5EF4-FFF2-40B4-BE49-F238E27FC236}">
                  <a16:creationId xmlns:a16="http://schemas.microsoft.com/office/drawing/2014/main" id="{698833AE-20F8-1646-B594-06FE1CDC619D}"/>
                </a:ext>
              </a:extLst>
            </p:cNvPr>
            <p:cNvSpPr txBox="1"/>
            <p:nvPr/>
          </p:nvSpPr>
          <p:spPr>
            <a:xfrm>
              <a:off x="883323" y="4956027"/>
              <a:ext cx="9810077" cy="1569660"/>
            </a:xfrm>
            <a:prstGeom prst="rect">
              <a:avLst/>
            </a:prstGeom>
            <a:noFill/>
          </p:spPr>
          <p:txBody>
            <a:bodyPr wrap="square" rtlCol="0">
              <a:spAutoFit/>
            </a:bodyPr>
            <a:lstStyle/>
            <a:p>
              <a:pPr marL="342900" indent="-342900">
                <a:buAutoNum type="arabicPeriod"/>
              </a:pPr>
              <a:r>
                <a:rPr lang="en-US" sz="1600" dirty="0">
                  <a:latin typeface="Athelas" panose="02000503000000020003" pitchFamily="2" charset="77"/>
                </a:rPr>
                <a:t>The data set contains a large amount of outliers, noises, and measurement errors</a:t>
              </a:r>
            </a:p>
            <a:p>
              <a:pPr marL="342900" indent="-342900">
                <a:buAutoNum type="arabicPeriod"/>
              </a:pPr>
              <a:r>
                <a:rPr lang="en-US" sz="1600" dirty="0">
                  <a:latin typeface="Athelas" panose="02000503000000020003" pitchFamily="2" charset="77"/>
                </a:rPr>
                <a:t>Unable to find a good indicator for predicting trip duration, or direction towards the universities.</a:t>
              </a:r>
            </a:p>
            <a:p>
              <a:pPr marL="800100" lvl="1" indent="-342900">
                <a:buFontTx/>
                <a:buAutoNum type="arabicPeriod"/>
              </a:pPr>
              <a:r>
                <a:rPr lang="en-US" sz="1600" dirty="0">
                  <a:solidFill>
                    <a:schemeClr val="tx1">
                      <a:lumMod val="50000"/>
                      <a:lumOff val="50000"/>
                    </a:schemeClr>
                  </a:solidFill>
                  <a:latin typeface="Athelas" panose="02000503000000020003" pitchFamily="2" charset="77"/>
                </a:rPr>
                <a:t>Only in the summer month the temperature seems to show a correlation to the duration of the trips.</a:t>
              </a:r>
            </a:p>
            <a:p>
              <a:pPr marL="342900" indent="-342900">
                <a:buAutoNum type="arabicPeriod"/>
              </a:pPr>
              <a:r>
                <a:rPr lang="en-US" altLang="zh-CN" sz="1600" dirty="0">
                  <a:latin typeface="Athelas" panose="02000503000000020003" pitchFamily="2" charset="77"/>
                </a:rPr>
                <a:t>The </a:t>
              </a:r>
              <a:r>
                <a:rPr lang="en-CN" altLang="zh-CN" sz="1600" dirty="0">
                  <a:latin typeface="Athelas" panose="02000503000000020003" pitchFamily="2" charset="77"/>
                </a:rPr>
                <a:t>validity</a:t>
              </a:r>
              <a:r>
                <a:rPr lang="zh-CN" altLang="en-US" sz="1600" dirty="0">
                  <a:latin typeface="Athelas" panose="02000503000000020003" pitchFamily="2" charset="77"/>
                </a:rPr>
                <a:t> </a:t>
              </a:r>
              <a:r>
                <a:rPr lang="en-US" altLang="zh-CN" sz="1600" dirty="0">
                  <a:latin typeface="Athelas" panose="02000503000000020003" pitchFamily="2" charset="77"/>
                </a:rPr>
                <a:t>of</a:t>
              </a:r>
              <a:r>
                <a:rPr lang="zh-CN" altLang="en-US" sz="1600" dirty="0">
                  <a:latin typeface="Athelas" panose="02000503000000020003" pitchFamily="2" charset="77"/>
                </a:rPr>
                <a:t> </a:t>
              </a:r>
              <a:r>
                <a:rPr lang="en-US" altLang="zh-CN" sz="1600" dirty="0">
                  <a:latin typeface="Athelas" panose="02000503000000020003" pitchFamily="2" charset="77"/>
                </a:rPr>
                <a:t>the</a:t>
              </a:r>
              <a:r>
                <a:rPr lang="zh-CN" altLang="en-US" sz="1600" dirty="0">
                  <a:latin typeface="Athelas" panose="02000503000000020003" pitchFamily="2" charset="77"/>
                </a:rPr>
                <a:t> </a:t>
              </a:r>
              <a:r>
                <a:rPr lang="en-US" altLang="zh-CN" sz="1600" dirty="0">
                  <a:latin typeface="Athelas" panose="02000503000000020003" pitchFamily="2" charset="77"/>
                </a:rPr>
                <a:t>prediction and classification</a:t>
              </a:r>
              <a:r>
                <a:rPr lang="zh-CN" altLang="en-US" sz="1600" dirty="0">
                  <a:latin typeface="Athelas" panose="02000503000000020003" pitchFamily="2" charset="77"/>
                </a:rPr>
                <a:t> </a:t>
              </a:r>
              <a:r>
                <a:rPr lang="en-US" altLang="zh-CN" sz="1600" dirty="0">
                  <a:latin typeface="Athelas" panose="02000503000000020003" pitchFamily="2" charset="77"/>
                </a:rPr>
                <a:t>models</a:t>
              </a:r>
              <a:r>
                <a:rPr lang="zh-CN" altLang="en-US" sz="1600" dirty="0">
                  <a:latin typeface="Athelas" panose="02000503000000020003" pitchFamily="2" charset="77"/>
                </a:rPr>
                <a:t> </a:t>
              </a:r>
              <a:r>
                <a:rPr lang="en-US" altLang="zh-CN" sz="1600" dirty="0">
                  <a:latin typeface="Athelas" panose="02000503000000020003" pitchFamily="2" charset="77"/>
                </a:rPr>
                <a:t>fit</a:t>
              </a:r>
              <a:r>
                <a:rPr lang="zh-CN" altLang="en-US" sz="1600" dirty="0">
                  <a:latin typeface="Athelas" panose="02000503000000020003" pitchFamily="2" charset="77"/>
                </a:rPr>
                <a:t> </a:t>
              </a:r>
              <a:r>
                <a:rPr lang="en-US" altLang="zh-CN" sz="1600" dirty="0">
                  <a:latin typeface="Athelas" panose="02000503000000020003" pitchFamily="2" charset="77"/>
                </a:rPr>
                <a:t>are</a:t>
              </a:r>
              <a:r>
                <a:rPr lang="zh-CN" altLang="en-US" sz="1600" dirty="0">
                  <a:latin typeface="Athelas" panose="02000503000000020003" pitchFamily="2" charset="77"/>
                </a:rPr>
                <a:t> </a:t>
              </a:r>
              <a:r>
                <a:rPr lang="en-US" altLang="zh-CN" sz="1600" dirty="0">
                  <a:latin typeface="Athelas" panose="02000503000000020003" pitchFamily="2" charset="77"/>
                </a:rPr>
                <a:t>questionable, </a:t>
              </a:r>
              <a:r>
                <a:rPr lang="en-US" sz="1600" dirty="0">
                  <a:latin typeface="Athelas" panose="02000503000000020003" pitchFamily="2" charset="77"/>
                </a:rPr>
                <a:t>the identification of outliers is crucial for further investigation.</a:t>
              </a:r>
            </a:p>
            <a:p>
              <a:endParaRPr lang="en-CN" sz="1600" dirty="0"/>
            </a:p>
          </p:txBody>
        </p:sp>
      </p:grpSp>
    </p:spTree>
    <p:extLst>
      <p:ext uri="{BB962C8B-B14F-4D97-AF65-F5344CB8AC3E}">
        <p14:creationId xmlns:p14="http://schemas.microsoft.com/office/powerpoint/2010/main" val="3459533468"/>
      </p:ext>
    </p:extLst>
  </p:cSld>
  <p:clrMapOvr>
    <a:masterClrMapping/>
  </p:clrMapOvr>
  <p:transition spd="med">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1">
            <a:extLst>
              <a:ext uri="{FF2B5EF4-FFF2-40B4-BE49-F238E27FC236}">
                <a16:creationId xmlns:a16="http://schemas.microsoft.com/office/drawing/2014/main" id="{A3B7B254-3D10-644E-A487-13C2AD6ABB9C}"/>
              </a:ext>
            </a:extLst>
          </p:cNvPr>
          <p:cNvSpPr/>
          <p:nvPr/>
        </p:nvSpPr>
        <p:spPr>
          <a:xfrm>
            <a:off x="7478233" y="9526"/>
            <a:ext cx="839323" cy="6857999"/>
          </a:xfrm>
          <a:custGeom>
            <a:avLst/>
            <a:gdLst>
              <a:gd name="connsiteX0" fmla="*/ 0 w 4665598"/>
              <a:gd name="connsiteY0" fmla="*/ 0 h 6857999"/>
              <a:gd name="connsiteX1" fmla="*/ 3869243 w 4665598"/>
              <a:gd name="connsiteY1" fmla="*/ 0 h 6857999"/>
              <a:gd name="connsiteX2" fmla="*/ 3914902 w 4665598"/>
              <a:gd name="connsiteY2" fmla="*/ 89147 h 6857999"/>
              <a:gd name="connsiteX3" fmla="*/ 4665598 w 4665598"/>
              <a:gd name="connsiteY3" fmla="*/ 3389577 h 6857999"/>
              <a:gd name="connsiteX4" fmla="*/ 3914902 w 4665598"/>
              <a:gd name="connsiteY4" fmla="*/ 6690006 h 6857999"/>
              <a:gd name="connsiteX5" fmla="*/ 3826275 w 4665598"/>
              <a:gd name="connsiteY5" fmla="*/ 6857999 h 6857999"/>
              <a:gd name="connsiteX6" fmla="*/ 0 w 4665598"/>
              <a:gd name="connsiteY6" fmla="*/ 6857999 h 6857999"/>
              <a:gd name="connsiteX0" fmla="*/ 3869243 w 4665598"/>
              <a:gd name="connsiteY0" fmla="*/ 0 h 6857999"/>
              <a:gd name="connsiteX1" fmla="*/ 3914902 w 4665598"/>
              <a:gd name="connsiteY1" fmla="*/ 89147 h 6857999"/>
              <a:gd name="connsiteX2" fmla="*/ 4665598 w 4665598"/>
              <a:gd name="connsiteY2" fmla="*/ 3389577 h 6857999"/>
              <a:gd name="connsiteX3" fmla="*/ 3914902 w 4665598"/>
              <a:gd name="connsiteY3" fmla="*/ 6690006 h 6857999"/>
              <a:gd name="connsiteX4" fmla="*/ 3826275 w 4665598"/>
              <a:gd name="connsiteY4" fmla="*/ 6857999 h 6857999"/>
              <a:gd name="connsiteX5" fmla="*/ 0 w 4665598"/>
              <a:gd name="connsiteY5" fmla="*/ 6857999 h 6857999"/>
              <a:gd name="connsiteX6" fmla="*/ 0 w 4665598"/>
              <a:gd name="connsiteY6" fmla="*/ 0 h 6857999"/>
              <a:gd name="connsiteX7" fmla="*/ 3960683 w 4665598"/>
              <a:gd name="connsiteY7" fmla="*/ 91440 h 6857999"/>
              <a:gd name="connsiteX0" fmla="*/ 3869243 w 4665598"/>
              <a:gd name="connsiteY0" fmla="*/ 0 h 6857999"/>
              <a:gd name="connsiteX1" fmla="*/ 3914902 w 4665598"/>
              <a:gd name="connsiteY1" fmla="*/ 89147 h 6857999"/>
              <a:gd name="connsiteX2" fmla="*/ 4665598 w 4665598"/>
              <a:gd name="connsiteY2" fmla="*/ 3389577 h 6857999"/>
              <a:gd name="connsiteX3" fmla="*/ 3914902 w 4665598"/>
              <a:gd name="connsiteY3" fmla="*/ 6690006 h 6857999"/>
              <a:gd name="connsiteX4" fmla="*/ 3826275 w 4665598"/>
              <a:gd name="connsiteY4" fmla="*/ 6857999 h 6857999"/>
              <a:gd name="connsiteX5" fmla="*/ 0 w 4665598"/>
              <a:gd name="connsiteY5" fmla="*/ 6857999 h 6857999"/>
              <a:gd name="connsiteX6" fmla="*/ 0 w 4665598"/>
              <a:gd name="connsiteY6" fmla="*/ 0 h 6857999"/>
              <a:gd name="connsiteX0" fmla="*/ 3869243 w 4665598"/>
              <a:gd name="connsiteY0" fmla="*/ 0 h 6857999"/>
              <a:gd name="connsiteX1" fmla="*/ 3914902 w 4665598"/>
              <a:gd name="connsiteY1" fmla="*/ 89147 h 6857999"/>
              <a:gd name="connsiteX2" fmla="*/ 4665598 w 4665598"/>
              <a:gd name="connsiteY2" fmla="*/ 3389577 h 6857999"/>
              <a:gd name="connsiteX3" fmla="*/ 3914902 w 4665598"/>
              <a:gd name="connsiteY3" fmla="*/ 6690006 h 6857999"/>
              <a:gd name="connsiteX4" fmla="*/ 3826275 w 4665598"/>
              <a:gd name="connsiteY4" fmla="*/ 6857999 h 6857999"/>
              <a:gd name="connsiteX5" fmla="*/ 0 w 4665598"/>
              <a:gd name="connsiteY5" fmla="*/ 6857999 h 6857999"/>
              <a:gd name="connsiteX0" fmla="*/ 42968 w 839323"/>
              <a:gd name="connsiteY0" fmla="*/ 0 h 6857999"/>
              <a:gd name="connsiteX1" fmla="*/ 88627 w 839323"/>
              <a:gd name="connsiteY1" fmla="*/ 89147 h 6857999"/>
              <a:gd name="connsiteX2" fmla="*/ 839323 w 839323"/>
              <a:gd name="connsiteY2" fmla="*/ 3389577 h 6857999"/>
              <a:gd name="connsiteX3" fmla="*/ 88627 w 839323"/>
              <a:gd name="connsiteY3" fmla="*/ 6690006 h 6857999"/>
              <a:gd name="connsiteX4" fmla="*/ 0 w 83932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323" h="6857999">
                <a:moveTo>
                  <a:pt x="42968" y="0"/>
                </a:moveTo>
                <a:lnTo>
                  <a:pt x="88627" y="89147"/>
                </a:lnTo>
                <a:cubicBezTo>
                  <a:pt x="569719" y="1087576"/>
                  <a:pt x="839323" y="2207092"/>
                  <a:pt x="839323" y="3389577"/>
                </a:cubicBezTo>
                <a:cubicBezTo>
                  <a:pt x="839323" y="4572062"/>
                  <a:pt x="569719" y="5691577"/>
                  <a:pt x="88627" y="6690006"/>
                </a:cubicBezTo>
                <a:lnTo>
                  <a:pt x="0" y="6857999"/>
                </a:lnTo>
              </a:path>
            </a:pathLst>
          </a:custGeom>
          <a:noFill/>
          <a:ln w="3175">
            <a:solidFill>
              <a:srgbClr val="FFFFFF">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5" name="任意多边形: 形状 32">
            <a:extLst>
              <a:ext uri="{FF2B5EF4-FFF2-40B4-BE49-F238E27FC236}">
                <a16:creationId xmlns:a16="http://schemas.microsoft.com/office/drawing/2014/main" id="{5E878113-1214-ED4B-A0CD-235DBA26B8E6}"/>
              </a:ext>
            </a:extLst>
          </p:cNvPr>
          <p:cNvSpPr/>
          <p:nvPr/>
        </p:nvSpPr>
        <p:spPr>
          <a:xfrm>
            <a:off x="7071604" y="9525"/>
            <a:ext cx="1946715" cy="6858000"/>
          </a:xfrm>
          <a:custGeom>
            <a:avLst/>
            <a:gdLst>
              <a:gd name="connsiteX0" fmla="*/ 0 w 5699124"/>
              <a:gd name="connsiteY0" fmla="*/ 0 h 6858000"/>
              <a:gd name="connsiteX1" fmla="*/ 5487975 w 5699124"/>
              <a:gd name="connsiteY1" fmla="*/ 0 h 6858000"/>
              <a:gd name="connsiteX2" fmla="*/ 5596391 w 5699124"/>
              <a:gd name="connsiteY2" fmla="*/ 521777 h 6858000"/>
              <a:gd name="connsiteX3" fmla="*/ 5699124 w 5699124"/>
              <a:gd name="connsiteY3" fmla="*/ 1775431 h 6858000"/>
              <a:gd name="connsiteX4" fmla="*/ 3812730 w 5699124"/>
              <a:gd name="connsiteY4" fmla="*/ 6791831 h 6858000"/>
              <a:gd name="connsiteX5" fmla="*/ 3752409 w 5699124"/>
              <a:gd name="connsiteY5" fmla="*/ 6858000 h 6858000"/>
              <a:gd name="connsiteX6" fmla="*/ 0 w 5699124"/>
              <a:gd name="connsiteY6" fmla="*/ 685800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6" fmla="*/ 0 w 5699124"/>
              <a:gd name="connsiteY6" fmla="*/ 0 h 6858000"/>
              <a:gd name="connsiteX7" fmla="*/ 5579415 w 5699124"/>
              <a:gd name="connsiteY7" fmla="*/ 9144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6" fmla="*/ 0 w 5699124"/>
              <a:gd name="connsiteY6" fmla="*/ 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0" fmla="*/ 1735566 w 1946715"/>
              <a:gd name="connsiteY0" fmla="*/ 0 h 6858000"/>
              <a:gd name="connsiteX1" fmla="*/ 1843982 w 1946715"/>
              <a:gd name="connsiteY1" fmla="*/ 521777 h 6858000"/>
              <a:gd name="connsiteX2" fmla="*/ 1946715 w 1946715"/>
              <a:gd name="connsiteY2" fmla="*/ 1775431 h 6858000"/>
              <a:gd name="connsiteX3" fmla="*/ 60321 w 1946715"/>
              <a:gd name="connsiteY3" fmla="*/ 6791831 h 6858000"/>
              <a:gd name="connsiteX4" fmla="*/ 0 w 194671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715" h="6858000">
                <a:moveTo>
                  <a:pt x="1735566" y="0"/>
                </a:moveTo>
                <a:lnTo>
                  <a:pt x="1843982" y="521777"/>
                </a:lnTo>
                <a:cubicBezTo>
                  <a:pt x="1911559" y="929626"/>
                  <a:pt x="1946715" y="1348423"/>
                  <a:pt x="1946715" y="1775431"/>
                </a:cubicBezTo>
                <a:cubicBezTo>
                  <a:pt x="1946715" y="3696969"/>
                  <a:pt x="1234791" y="5452228"/>
                  <a:pt x="60321" y="6791831"/>
                </a:cubicBezTo>
                <a:lnTo>
                  <a:pt x="0" y="6858000"/>
                </a:lnTo>
              </a:path>
            </a:pathLst>
          </a:custGeom>
          <a:noFill/>
          <a:ln w="3175">
            <a:solidFill>
              <a:srgbClr val="FFFFFF">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6" name="椭圆 33">
            <a:extLst>
              <a:ext uri="{FF2B5EF4-FFF2-40B4-BE49-F238E27FC236}">
                <a16:creationId xmlns:a16="http://schemas.microsoft.com/office/drawing/2014/main" id="{F10770F7-D380-C940-AAB5-C88F5C067ED9}"/>
              </a:ext>
            </a:extLst>
          </p:cNvPr>
          <p:cNvSpPr/>
          <p:nvPr/>
        </p:nvSpPr>
        <p:spPr>
          <a:xfrm>
            <a:off x="10526973" y="4504007"/>
            <a:ext cx="154912" cy="154912"/>
          </a:xfrm>
          <a:prstGeom prst="ellipse">
            <a:avLst/>
          </a:prstGeom>
          <a:solidFill>
            <a:srgbClr val="FFFFF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7" name="椭圆 34">
            <a:extLst>
              <a:ext uri="{FF2B5EF4-FFF2-40B4-BE49-F238E27FC236}">
                <a16:creationId xmlns:a16="http://schemas.microsoft.com/office/drawing/2014/main" id="{81180CEE-DCDB-5844-AD83-A4B3C8D3FB40}"/>
              </a:ext>
            </a:extLst>
          </p:cNvPr>
          <p:cNvSpPr/>
          <p:nvPr/>
        </p:nvSpPr>
        <p:spPr>
          <a:xfrm>
            <a:off x="11773076" y="237615"/>
            <a:ext cx="154912" cy="154912"/>
          </a:xfrm>
          <a:prstGeom prst="ellipse">
            <a:avLst/>
          </a:prstGeom>
          <a:solidFill>
            <a:srgbClr val="FFFFF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11" name="TextBox 47">
            <a:extLst>
              <a:ext uri="{FF2B5EF4-FFF2-40B4-BE49-F238E27FC236}">
                <a16:creationId xmlns:a16="http://schemas.microsoft.com/office/drawing/2014/main" id="{BB748FE8-AA4F-854A-818B-CC7E07BA167C}"/>
              </a:ext>
            </a:extLst>
          </p:cNvPr>
          <p:cNvSpPr txBox="1"/>
          <p:nvPr/>
        </p:nvSpPr>
        <p:spPr>
          <a:xfrm>
            <a:off x="869821" y="1480362"/>
            <a:ext cx="9657152" cy="1323439"/>
          </a:xfrm>
          <a:prstGeom prst="rect">
            <a:avLst/>
          </a:prstGeom>
          <a:noFill/>
        </p:spPr>
        <p:txBody>
          <a:bodyPr wrap="square" rtlCol="0">
            <a:spAutoFit/>
          </a:bodyPr>
          <a:lstStyle/>
          <a:p>
            <a:r>
              <a:rPr lang="en-CN" sz="1600" dirty="0">
                <a:latin typeface="Athelas" panose="02000503000000020003" pitchFamily="2" charset="77"/>
              </a:rPr>
              <a:t>McLeod, K. (2014). New: Census Data on Bike Commuting. [online] League of American Bicyclists. Available at: https://bikeleague.org/content/new-census-data-bike-commuting</a:t>
            </a:r>
          </a:p>
          <a:p>
            <a:endParaRPr lang="en-US" sz="1600" dirty="0">
              <a:latin typeface="Athelas" panose="02000503000000020003" pitchFamily="2" charset="77"/>
            </a:endParaRPr>
          </a:p>
          <a:p>
            <a:r>
              <a:rPr lang="en-US" sz="1600" dirty="0">
                <a:latin typeface="Athelas" panose="02000503000000020003" pitchFamily="2" charset="77"/>
              </a:rPr>
              <a:t>Nextbike GmbH (2020). Frequently Asked Questions. [online] </a:t>
            </a:r>
            <a:r>
              <a:rPr lang="en-US" sz="1600" dirty="0" err="1">
                <a:latin typeface="Athelas" panose="02000503000000020003" pitchFamily="2" charset="77"/>
              </a:rPr>
              <a:t>www.nextbike.de</a:t>
            </a:r>
            <a:r>
              <a:rPr lang="en-US" sz="1600" dirty="0">
                <a:latin typeface="Athelas" panose="02000503000000020003" pitchFamily="2" charset="77"/>
              </a:rPr>
              <a:t>. Available at: https://</a:t>
            </a:r>
            <a:r>
              <a:rPr lang="en-US" sz="1600" dirty="0" err="1">
                <a:latin typeface="Athelas" panose="02000503000000020003" pitchFamily="2" charset="77"/>
              </a:rPr>
              <a:t>www.nextbike.de</a:t>
            </a:r>
            <a:r>
              <a:rPr lang="en-US" sz="1600" dirty="0">
                <a:latin typeface="Athelas" panose="02000503000000020003" pitchFamily="2" charset="77"/>
              </a:rPr>
              <a:t>/</a:t>
            </a:r>
            <a:r>
              <a:rPr lang="en-US" sz="1600" dirty="0" err="1">
                <a:latin typeface="Athelas" panose="02000503000000020003" pitchFamily="2" charset="77"/>
              </a:rPr>
              <a:t>en</a:t>
            </a:r>
            <a:r>
              <a:rPr lang="en-US" sz="1600" dirty="0">
                <a:latin typeface="Athelas" panose="02000503000000020003" pitchFamily="2" charset="77"/>
              </a:rPr>
              <a:t>/</a:t>
            </a:r>
            <a:r>
              <a:rPr lang="en-US" sz="1600" dirty="0" err="1">
                <a:latin typeface="Athelas" panose="02000503000000020003" pitchFamily="2" charset="77"/>
              </a:rPr>
              <a:t>faq</a:t>
            </a:r>
            <a:r>
              <a:rPr lang="en-US" sz="1600" dirty="0">
                <a:latin typeface="Athelas" panose="02000503000000020003" pitchFamily="2" charset="77"/>
              </a:rPr>
              <a:t>/.</a:t>
            </a:r>
            <a:endParaRPr lang="zh-CN" altLang="en-US" sz="2000" dirty="0">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39" name="TextBox 38">
            <a:extLst>
              <a:ext uri="{FF2B5EF4-FFF2-40B4-BE49-F238E27FC236}">
                <a16:creationId xmlns:a16="http://schemas.microsoft.com/office/drawing/2014/main" id="{B82A7989-A3FE-7E45-8447-B52025515A78}"/>
              </a:ext>
            </a:extLst>
          </p:cNvPr>
          <p:cNvSpPr txBox="1"/>
          <p:nvPr/>
        </p:nvSpPr>
        <p:spPr>
          <a:xfrm>
            <a:off x="9766300" y="1447800"/>
            <a:ext cx="184731" cy="369332"/>
          </a:xfrm>
          <a:prstGeom prst="rect">
            <a:avLst/>
          </a:prstGeom>
          <a:noFill/>
        </p:spPr>
        <p:txBody>
          <a:bodyPr wrap="none" rtlCol="0">
            <a:spAutoFit/>
          </a:bodyPr>
          <a:lstStyle/>
          <a:p>
            <a:endParaRPr lang="en-CN" dirty="0">
              <a:latin typeface="Athelas" panose="02000503000000020003" pitchFamily="2" charset="77"/>
            </a:endParaRPr>
          </a:p>
        </p:txBody>
      </p:sp>
      <p:grpSp>
        <p:nvGrpSpPr>
          <p:cNvPr id="56" name="Group 55">
            <a:extLst>
              <a:ext uri="{FF2B5EF4-FFF2-40B4-BE49-F238E27FC236}">
                <a16:creationId xmlns:a16="http://schemas.microsoft.com/office/drawing/2014/main" id="{2244191B-A197-D34A-9B31-D531229B881E}"/>
              </a:ext>
            </a:extLst>
          </p:cNvPr>
          <p:cNvGrpSpPr/>
          <p:nvPr/>
        </p:nvGrpSpPr>
        <p:grpSpPr>
          <a:xfrm rot="9252731">
            <a:off x="3596328" y="1886929"/>
            <a:ext cx="10629503" cy="3476586"/>
            <a:chOff x="1604310" y="1684329"/>
            <a:chExt cx="10629503" cy="3476586"/>
          </a:xfrm>
        </p:grpSpPr>
        <p:sp>
          <p:nvSpPr>
            <p:cNvPr id="52" name="任意多边形: 形状 19">
              <a:extLst>
                <a:ext uri="{FF2B5EF4-FFF2-40B4-BE49-F238E27FC236}">
                  <a16:creationId xmlns:a16="http://schemas.microsoft.com/office/drawing/2014/main" id="{67F4A88D-5DFD-444D-B79D-40A8B3DA4798}"/>
                </a:ext>
              </a:extLst>
            </p:cNvPr>
            <p:cNvSpPr/>
            <p:nvPr/>
          </p:nvSpPr>
          <p:spPr>
            <a:xfrm rot="3505965" flipH="1" flipV="1">
              <a:off x="5774470" y="-1298427"/>
              <a:ext cx="3091671" cy="9827014"/>
            </a:xfrm>
            <a:custGeom>
              <a:avLst/>
              <a:gdLst>
                <a:gd name="connsiteX0" fmla="*/ 0 w 5699124"/>
                <a:gd name="connsiteY0" fmla="*/ 0 h 6858000"/>
                <a:gd name="connsiteX1" fmla="*/ 5487975 w 5699124"/>
                <a:gd name="connsiteY1" fmla="*/ 0 h 6858000"/>
                <a:gd name="connsiteX2" fmla="*/ 5596391 w 5699124"/>
                <a:gd name="connsiteY2" fmla="*/ 521777 h 6858000"/>
                <a:gd name="connsiteX3" fmla="*/ 5699124 w 5699124"/>
                <a:gd name="connsiteY3" fmla="*/ 1775431 h 6858000"/>
                <a:gd name="connsiteX4" fmla="*/ 3812730 w 5699124"/>
                <a:gd name="connsiteY4" fmla="*/ 6791831 h 6858000"/>
                <a:gd name="connsiteX5" fmla="*/ 3752409 w 5699124"/>
                <a:gd name="connsiteY5" fmla="*/ 6858000 h 6858000"/>
                <a:gd name="connsiteX6" fmla="*/ 0 w 5699124"/>
                <a:gd name="connsiteY6" fmla="*/ 685800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6" fmla="*/ 0 w 5699124"/>
                <a:gd name="connsiteY6" fmla="*/ 0 h 6858000"/>
                <a:gd name="connsiteX7" fmla="*/ 5579415 w 5699124"/>
                <a:gd name="connsiteY7" fmla="*/ 9144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6" fmla="*/ 0 w 5699124"/>
                <a:gd name="connsiteY6" fmla="*/ 0 h 6858000"/>
                <a:gd name="connsiteX0" fmla="*/ 5487975 w 5699124"/>
                <a:gd name="connsiteY0" fmla="*/ 0 h 6858000"/>
                <a:gd name="connsiteX1" fmla="*/ 5596391 w 5699124"/>
                <a:gd name="connsiteY1" fmla="*/ 521777 h 6858000"/>
                <a:gd name="connsiteX2" fmla="*/ 5699124 w 5699124"/>
                <a:gd name="connsiteY2" fmla="*/ 1775431 h 6858000"/>
                <a:gd name="connsiteX3" fmla="*/ 3812730 w 5699124"/>
                <a:gd name="connsiteY3" fmla="*/ 6791831 h 6858000"/>
                <a:gd name="connsiteX4" fmla="*/ 3752409 w 5699124"/>
                <a:gd name="connsiteY4" fmla="*/ 6858000 h 6858000"/>
                <a:gd name="connsiteX5" fmla="*/ 0 w 5699124"/>
                <a:gd name="connsiteY5" fmla="*/ 6858000 h 6858000"/>
                <a:gd name="connsiteX0" fmla="*/ 1735566 w 1946715"/>
                <a:gd name="connsiteY0" fmla="*/ 0 h 6858000"/>
                <a:gd name="connsiteX1" fmla="*/ 1843982 w 1946715"/>
                <a:gd name="connsiteY1" fmla="*/ 521777 h 6858000"/>
                <a:gd name="connsiteX2" fmla="*/ 1946715 w 1946715"/>
                <a:gd name="connsiteY2" fmla="*/ 1775431 h 6858000"/>
                <a:gd name="connsiteX3" fmla="*/ 60321 w 1946715"/>
                <a:gd name="connsiteY3" fmla="*/ 6791831 h 6858000"/>
                <a:gd name="connsiteX4" fmla="*/ 0 w 194671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715" h="6858000">
                  <a:moveTo>
                    <a:pt x="1735566" y="0"/>
                  </a:moveTo>
                  <a:lnTo>
                    <a:pt x="1843982" y="521777"/>
                  </a:lnTo>
                  <a:cubicBezTo>
                    <a:pt x="1911559" y="929626"/>
                    <a:pt x="1946715" y="1348423"/>
                    <a:pt x="1946715" y="1775431"/>
                  </a:cubicBezTo>
                  <a:cubicBezTo>
                    <a:pt x="1946715" y="3696969"/>
                    <a:pt x="1234791" y="5452228"/>
                    <a:pt x="60321" y="6791831"/>
                  </a:cubicBezTo>
                  <a:lnTo>
                    <a:pt x="0" y="6858000"/>
                  </a:lnTo>
                </a:path>
              </a:pathLst>
            </a:custGeom>
            <a:noFill/>
            <a:ln w="3175">
              <a:solidFill>
                <a:srgbClr val="2D308F">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3" name="任意多边形: 形状 16">
              <a:extLst>
                <a:ext uri="{FF2B5EF4-FFF2-40B4-BE49-F238E27FC236}">
                  <a16:creationId xmlns:a16="http://schemas.microsoft.com/office/drawing/2014/main" id="{441EE808-292B-0C43-98CC-5C2E8ABB93B5}"/>
                </a:ext>
              </a:extLst>
            </p:cNvPr>
            <p:cNvSpPr/>
            <p:nvPr/>
          </p:nvSpPr>
          <p:spPr>
            <a:xfrm rot="3505965" flipH="1" flipV="1">
              <a:off x="5739273" y="-954449"/>
              <a:ext cx="2449925" cy="9190080"/>
            </a:xfrm>
            <a:custGeom>
              <a:avLst/>
              <a:gdLst>
                <a:gd name="connsiteX0" fmla="*/ 0 w 5241355"/>
                <a:gd name="connsiteY0" fmla="*/ 0 h 6858000"/>
                <a:gd name="connsiteX1" fmla="*/ 3359727 w 5241355"/>
                <a:gd name="connsiteY1" fmla="*/ 0 h 6858000"/>
                <a:gd name="connsiteX2" fmla="*/ 3488409 w 5241355"/>
                <a:gd name="connsiteY2" fmla="*/ 143724 h 6858000"/>
                <a:gd name="connsiteX3" fmla="*/ 5241355 w 5241355"/>
                <a:gd name="connsiteY3" fmla="*/ 5003723 h 6858000"/>
                <a:gd name="connsiteX4" fmla="*/ 5030162 w 5241355"/>
                <a:gd name="connsiteY4" fmla="*/ 6791899 h 6858000"/>
                <a:gd name="connsiteX5" fmla="*/ 5012881 w 5241355"/>
                <a:gd name="connsiteY5" fmla="*/ 6858000 h 6858000"/>
                <a:gd name="connsiteX6" fmla="*/ 0 w 5241355"/>
                <a:gd name="connsiteY6" fmla="*/ 6858000 h 6858000"/>
                <a:gd name="connsiteX0" fmla="*/ 3359727 w 5241355"/>
                <a:gd name="connsiteY0" fmla="*/ 0 h 6858000"/>
                <a:gd name="connsiteX1" fmla="*/ 3488409 w 5241355"/>
                <a:gd name="connsiteY1" fmla="*/ 143724 h 6858000"/>
                <a:gd name="connsiteX2" fmla="*/ 5241355 w 5241355"/>
                <a:gd name="connsiteY2" fmla="*/ 5003723 h 6858000"/>
                <a:gd name="connsiteX3" fmla="*/ 5030162 w 5241355"/>
                <a:gd name="connsiteY3" fmla="*/ 6791899 h 6858000"/>
                <a:gd name="connsiteX4" fmla="*/ 5012881 w 5241355"/>
                <a:gd name="connsiteY4" fmla="*/ 6858000 h 6858000"/>
                <a:gd name="connsiteX5" fmla="*/ 0 w 5241355"/>
                <a:gd name="connsiteY5" fmla="*/ 6858000 h 6858000"/>
                <a:gd name="connsiteX6" fmla="*/ 0 w 5241355"/>
                <a:gd name="connsiteY6" fmla="*/ 0 h 6858000"/>
                <a:gd name="connsiteX7" fmla="*/ 3451167 w 5241355"/>
                <a:gd name="connsiteY7" fmla="*/ 91440 h 6858000"/>
                <a:gd name="connsiteX0" fmla="*/ 3359727 w 5241355"/>
                <a:gd name="connsiteY0" fmla="*/ 0 h 6858000"/>
                <a:gd name="connsiteX1" fmla="*/ 3488409 w 5241355"/>
                <a:gd name="connsiteY1" fmla="*/ 143724 h 6858000"/>
                <a:gd name="connsiteX2" fmla="*/ 5241355 w 5241355"/>
                <a:gd name="connsiteY2" fmla="*/ 5003723 h 6858000"/>
                <a:gd name="connsiteX3" fmla="*/ 5030162 w 5241355"/>
                <a:gd name="connsiteY3" fmla="*/ 6791899 h 6858000"/>
                <a:gd name="connsiteX4" fmla="*/ 5012881 w 5241355"/>
                <a:gd name="connsiteY4" fmla="*/ 6858000 h 6858000"/>
                <a:gd name="connsiteX5" fmla="*/ 0 w 5241355"/>
                <a:gd name="connsiteY5" fmla="*/ 6858000 h 6858000"/>
                <a:gd name="connsiteX6" fmla="*/ 0 w 5241355"/>
                <a:gd name="connsiteY6" fmla="*/ 0 h 6858000"/>
                <a:gd name="connsiteX0" fmla="*/ 3359727 w 5241355"/>
                <a:gd name="connsiteY0" fmla="*/ 0 h 6858000"/>
                <a:gd name="connsiteX1" fmla="*/ 3488409 w 5241355"/>
                <a:gd name="connsiteY1" fmla="*/ 143724 h 6858000"/>
                <a:gd name="connsiteX2" fmla="*/ 5241355 w 5241355"/>
                <a:gd name="connsiteY2" fmla="*/ 5003723 h 6858000"/>
                <a:gd name="connsiteX3" fmla="*/ 5030162 w 5241355"/>
                <a:gd name="connsiteY3" fmla="*/ 6791899 h 6858000"/>
                <a:gd name="connsiteX4" fmla="*/ 5012881 w 5241355"/>
                <a:gd name="connsiteY4" fmla="*/ 6858000 h 6858000"/>
                <a:gd name="connsiteX5" fmla="*/ 0 w 5241355"/>
                <a:gd name="connsiteY5" fmla="*/ 6858000 h 6858000"/>
                <a:gd name="connsiteX0" fmla="*/ 0 w 1881628"/>
                <a:gd name="connsiteY0" fmla="*/ 0 h 6858000"/>
                <a:gd name="connsiteX1" fmla="*/ 128682 w 1881628"/>
                <a:gd name="connsiteY1" fmla="*/ 143724 h 6858000"/>
                <a:gd name="connsiteX2" fmla="*/ 1881628 w 1881628"/>
                <a:gd name="connsiteY2" fmla="*/ 5003723 h 6858000"/>
                <a:gd name="connsiteX3" fmla="*/ 1670435 w 1881628"/>
                <a:gd name="connsiteY3" fmla="*/ 6791899 h 6858000"/>
                <a:gd name="connsiteX4" fmla="*/ 1653154 w 188162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28" h="6858000">
                  <a:moveTo>
                    <a:pt x="0" y="0"/>
                  </a:moveTo>
                  <a:lnTo>
                    <a:pt x="128682" y="143724"/>
                  </a:lnTo>
                  <a:cubicBezTo>
                    <a:pt x="1223415" y="1462192"/>
                    <a:pt x="1881628" y="3156091"/>
                    <a:pt x="1881628" y="5003723"/>
                  </a:cubicBezTo>
                  <a:cubicBezTo>
                    <a:pt x="1881628" y="5619600"/>
                    <a:pt x="1808493" y="6218396"/>
                    <a:pt x="1670435" y="6791899"/>
                  </a:cubicBezTo>
                  <a:lnTo>
                    <a:pt x="1653154" y="6858000"/>
                  </a:lnTo>
                </a:path>
              </a:pathLst>
            </a:custGeom>
            <a:noFill/>
            <a:ln w="3175">
              <a:solidFill>
                <a:srgbClr val="2D308F">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4" name="任意多边形: 形状 17">
              <a:extLst>
                <a:ext uri="{FF2B5EF4-FFF2-40B4-BE49-F238E27FC236}">
                  <a16:creationId xmlns:a16="http://schemas.microsoft.com/office/drawing/2014/main" id="{A775F5D5-5941-9342-A534-7A355047FEA4}"/>
                </a:ext>
              </a:extLst>
            </p:cNvPr>
            <p:cNvSpPr/>
            <p:nvPr/>
          </p:nvSpPr>
          <p:spPr>
            <a:xfrm rot="3505965" flipH="1" flipV="1">
              <a:off x="5448901" y="-2160262"/>
              <a:ext cx="1500898" cy="9190080"/>
            </a:xfrm>
            <a:custGeom>
              <a:avLst/>
              <a:gdLst>
                <a:gd name="connsiteX0" fmla="*/ 0 w 6211843"/>
                <a:gd name="connsiteY0" fmla="*/ 0 h 6858000"/>
                <a:gd name="connsiteX1" fmla="*/ 5059101 w 6211843"/>
                <a:gd name="connsiteY1" fmla="*/ 0 h 6858000"/>
                <a:gd name="connsiteX2" fmla="*/ 5203245 w 6211843"/>
                <a:gd name="connsiteY2" fmla="*/ 238857 h 6858000"/>
                <a:gd name="connsiteX3" fmla="*/ 6211843 w 6211843"/>
                <a:gd name="connsiteY3" fmla="*/ 4028141 h 6858000"/>
                <a:gd name="connsiteX4" fmla="*/ 5749904 w 6211843"/>
                <a:gd name="connsiteY4" fmla="*/ 6645651 h 6858000"/>
                <a:gd name="connsiteX5" fmla="*/ 5666929 w 6211843"/>
                <a:gd name="connsiteY5" fmla="*/ 6858000 h 6858000"/>
                <a:gd name="connsiteX6" fmla="*/ 0 w 6211843"/>
                <a:gd name="connsiteY6" fmla="*/ 6858000 h 6858000"/>
                <a:gd name="connsiteX0" fmla="*/ 5059101 w 6211843"/>
                <a:gd name="connsiteY0" fmla="*/ 0 h 6858000"/>
                <a:gd name="connsiteX1" fmla="*/ 5203245 w 6211843"/>
                <a:gd name="connsiteY1" fmla="*/ 238857 h 6858000"/>
                <a:gd name="connsiteX2" fmla="*/ 6211843 w 6211843"/>
                <a:gd name="connsiteY2" fmla="*/ 4028141 h 6858000"/>
                <a:gd name="connsiteX3" fmla="*/ 5749904 w 6211843"/>
                <a:gd name="connsiteY3" fmla="*/ 6645651 h 6858000"/>
                <a:gd name="connsiteX4" fmla="*/ 5666929 w 6211843"/>
                <a:gd name="connsiteY4" fmla="*/ 6858000 h 6858000"/>
                <a:gd name="connsiteX5" fmla="*/ 0 w 6211843"/>
                <a:gd name="connsiteY5" fmla="*/ 6858000 h 6858000"/>
                <a:gd name="connsiteX6" fmla="*/ 0 w 6211843"/>
                <a:gd name="connsiteY6" fmla="*/ 0 h 6858000"/>
                <a:gd name="connsiteX7" fmla="*/ 5150541 w 6211843"/>
                <a:gd name="connsiteY7" fmla="*/ 91440 h 6858000"/>
                <a:gd name="connsiteX0" fmla="*/ 5059101 w 6211843"/>
                <a:gd name="connsiteY0" fmla="*/ 0 h 6858000"/>
                <a:gd name="connsiteX1" fmla="*/ 5203245 w 6211843"/>
                <a:gd name="connsiteY1" fmla="*/ 238857 h 6858000"/>
                <a:gd name="connsiteX2" fmla="*/ 6211843 w 6211843"/>
                <a:gd name="connsiteY2" fmla="*/ 4028141 h 6858000"/>
                <a:gd name="connsiteX3" fmla="*/ 5749904 w 6211843"/>
                <a:gd name="connsiteY3" fmla="*/ 6645651 h 6858000"/>
                <a:gd name="connsiteX4" fmla="*/ 5666929 w 6211843"/>
                <a:gd name="connsiteY4" fmla="*/ 6858000 h 6858000"/>
                <a:gd name="connsiteX5" fmla="*/ 0 w 6211843"/>
                <a:gd name="connsiteY5" fmla="*/ 6858000 h 6858000"/>
                <a:gd name="connsiteX6" fmla="*/ 0 w 6211843"/>
                <a:gd name="connsiteY6" fmla="*/ 0 h 6858000"/>
                <a:gd name="connsiteX0" fmla="*/ 5059101 w 6211843"/>
                <a:gd name="connsiteY0" fmla="*/ 0 h 6858000"/>
                <a:gd name="connsiteX1" fmla="*/ 5203245 w 6211843"/>
                <a:gd name="connsiteY1" fmla="*/ 238857 h 6858000"/>
                <a:gd name="connsiteX2" fmla="*/ 6211843 w 6211843"/>
                <a:gd name="connsiteY2" fmla="*/ 4028141 h 6858000"/>
                <a:gd name="connsiteX3" fmla="*/ 5749904 w 6211843"/>
                <a:gd name="connsiteY3" fmla="*/ 6645651 h 6858000"/>
                <a:gd name="connsiteX4" fmla="*/ 5666929 w 6211843"/>
                <a:gd name="connsiteY4" fmla="*/ 6858000 h 6858000"/>
                <a:gd name="connsiteX5" fmla="*/ 0 w 6211843"/>
                <a:gd name="connsiteY5" fmla="*/ 6858000 h 6858000"/>
                <a:gd name="connsiteX0" fmla="*/ 0 w 1152742"/>
                <a:gd name="connsiteY0" fmla="*/ 0 h 6858000"/>
                <a:gd name="connsiteX1" fmla="*/ 144144 w 1152742"/>
                <a:gd name="connsiteY1" fmla="*/ 238857 h 6858000"/>
                <a:gd name="connsiteX2" fmla="*/ 1152742 w 1152742"/>
                <a:gd name="connsiteY2" fmla="*/ 4028141 h 6858000"/>
                <a:gd name="connsiteX3" fmla="*/ 690803 w 1152742"/>
                <a:gd name="connsiteY3" fmla="*/ 6645651 h 6858000"/>
                <a:gd name="connsiteX4" fmla="*/ 607828 w 115274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742" h="6858000">
                  <a:moveTo>
                    <a:pt x="0" y="0"/>
                  </a:moveTo>
                  <a:lnTo>
                    <a:pt x="144144" y="238857"/>
                  </a:lnTo>
                  <a:cubicBezTo>
                    <a:pt x="785780" y="1354719"/>
                    <a:pt x="1152742" y="2648576"/>
                    <a:pt x="1152742" y="4028141"/>
                  </a:cubicBezTo>
                  <a:cubicBezTo>
                    <a:pt x="1152742" y="4947852"/>
                    <a:pt x="989647" y="5829470"/>
                    <a:pt x="690803" y="6645651"/>
                  </a:cubicBezTo>
                  <a:lnTo>
                    <a:pt x="607828" y="6858000"/>
                  </a:lnTo>
                </a:path>
              </a:pathLst>
            </a:custGeom>
            <a:noFill/>
            <a:ln w="3175">
              <a:solidFill>
                <a:srgbClr val="2D308F">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5" name="任意多边形: 形状 18">
              <a:extLst>
                <a:ext uri="{FF2B5EF4-FFF2-40B4-BE49-F238E27FC236}">
                  <a16:creationId xmlns:a16="http://schemas.microsoft.com/office/drawing/2014/main" id="{8C02C3CC-5606-FF48-A3AF-BFC0AA082E12}"/>
                </a:ext>
              </a:extLst>
            </p:cNvPr>
            <p:cNvSpPr/>
            <p:nvPr/>
          </p:nvSpPr>
          <p:spPr>
            <a:xfrm rot="3505965" flipH="1" flipV="1">
              <a:off x="6167394" y="-1055258"/>
              <a:ext cx="1092819" cy="9868506"/>
            </a:xfrm>
            <a:custGeom>
              <a:avLst/>
              <a:gdLst>
                <a:gd name="connsiteX0" fmla="*/ 0 w 4665598"/>
                <a:gd name="connsiteY0" fmla="*/ 0 h 6857999"/>
                <a:gd name="connsiteX1" fmla="*/ 3869243 w 4665598"/>
                <a:gd name="connsiteY1" fmla="*/ 0 h 6857999"/>
                <a:gd name="connsiteX2" fmla="*/ 3914902 w 4665598"/>
                <a:gd name="connsiteY2" fmla="*/ 89147 h 6857999"/>
                <a:gd name="connsiteX3" fmla="*/ 4665598 w 4665598"/>
                <a:gd name="connsiteY3" fmla="*/ 3389577 h 6857999"/>
                <a:gd name="connsiteX4" fmla="*/ 3914902 w 4665598"/>
                <a:gd name="connsiteY4" fmla="*/ 6690006 h 6857999"/>
                <a:gd name="connsiteX5" fmla="*/ 3826275 w 4665598"/>
                <a:gd name="connsiteY5" fmla="*/ 6857999 h 6857999"/>
                <a:gd name="connsiteX6" fmla="*/ 0 w 4665598"/>
                <a:gd name="connsiteY6" fmla="*/ 6857999 h 6857999"/>
                <a:gd name="connsiteX0" fmla="*/ 3869243 w 4665598"/>
                <a:gd name="connsiteY0" fmla="*/ 0 h 6857999"/>
                <a:gd name="connsiteX1" fmla="*/ 3914902 w 4665598"/>
                <a:gd name="connsiteY1" fmla="*/ 89147 h 6857999"/>
                <a:gd name="connsiteX2" fmla="*/ 4665598 w 4665598"/>
                <a:gd name="connsiteY2" fmla="*/ 3389577 h 6857999"/>
                <a:gd name="connsiteX3" fmla="*/ 3914902 w 4665598"/>
                <a:gd name="connsiteY3" fmla="*/ 6690006 h 6857999"/>
                <a:gd name="connsiteX4" fmla="*/ 3826275 w 4665598"/>
                <a:gd name="connsiteY4" fmla="*/ 6857999 h 6857999"/>
                <a:gd name="connsiteX5" fmla="*/ 0 w 4665598"/>
                <a:gd name="connsiteY5" fmla="*/ 6857999 h 6857999"/>
                <a:gd name="connsiteX6" fmla="*/ 0 w 4665598"/>
                <a:gd name="connsiteY6" fmla="*/ 0 h 6857999"/>
                <a:gd name="connsiteX7" fmla="*/ 3960683 w 4665598"/>
                <a:gd name="connsiteY7" fmla="*/ 91440 h 6857999"/>
                <a:gd name="connsiteX0" fmla="*/ 3869243 w 4665598"/>
                <a:gd name="connsiteY0" fmla="*/ 0 h 6857999"/>
                <a:gd name="connsiteX1" fmla="*/ 3914902 w 4665598"/>
                <a:gd name="connsiteY1" fmla="*/ 89147 h 6857999"/>
                <a:gd name="connsiteX2" fmla="*/ 4665598 w 4665598"/>
                <a:gd name="connsiteY2" fmla="*/ 3389577 h 6857999"/>
                <a:gd name="connsiteX3" fmla="*/ 3914902 w 4665598"/>
                <a:gd name="connsiteY3" fmla="*/ 6690006 h 6857999"/>
                <a:gd name="connsiteX4" fmla="*/ 3826275 w 4665598"/>
                <a:gd name="connsiteY4" fmla="*/ 6857999 h 6857999"/>
                <a:gd name="connsiteX5" fmla="*/ 0 w 4665598"/>
                <a:gd name="connsiteY5" fmla="*/ 6857999 h 6857999"/>
                <a:gd name="connsiteX6" fmla="*/ 0 w 4665598"/>
                <a:gd name="connsiteY6" fmla="*/ 0 h 6857999"/>
                <a:gd name="connsiteX0" fmla="*/ 3869243 w 4665598"/>
                <a:gd name="connsiteY0" fmla="*/ 0 h 6857999"/>
                <a:gd name="connsiteX1" fmla="*/ 3914902 w 4665598"/>
                <a:gd name="connsiteY1" fmla="*/ 89147 h 6857999"/>
                <a:gd name="connsiteX2" fmla="*/ 4665598 w 4665598"/>
                <a:gd name="connsiteY2" fmla="*/ 3389577 h 6857999"/>
                <a:gd name="connsiteX3" fmla="*/ 3914902 w 4665598"/>
                <a:gd name="connsiteY3" fmla="*/ 6690006 h 6857999"/>
                <a:gd name="connsiteX4" fmla="*/ 3826275 w 4665598"/>
                <a:gd name="connsiteY4" fmla="*/ 6857999 h 6857999"/>
                <a:gd name="connsiteX5" fmla="*/ 0 w 4665598"/>
                <a:gd name="connsiteY5" fmla="*/ 6857999 h 6857999"/>
                <a:gd name="connsiteX0" fmla="*/ 42968 w 839323"/>
                <a:gd name="connsiteY0" fmla="*/ 0 h 6857999"/>
                <a:gd name="connsiteX1" fmla="*/ 88627 w 839323"/>
                <a:gd name="connsiteY1" fmla="*/ 89147 h 6857999"/>
                <a:gd name="connsiteX2" fmla="*/ 839323 w 839323"/>
                <a:gd name="connsiteY2" fmla="*/ 3389577 h 6857999"/>
                <a:gd name="connsiteX3" fmla="*/ 88627 w 839323"/>
                <a:gd name="connsiteY3" fmla="*/ 6690006 h 6857999"/>
                <a:gd name="connsiteX4" fmla="*/ 0 w 83932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323" h="6857999">
                  <a:moveTo>
                    <a:pt x="42968" y="0"/>
                  </a:moveTo>
                  <a:lnTo>
                    <a:pt x="88627" y="89147"/>
                  </a:lnTo>
                  <a:cubicBezTo>
                    <a:pt x="569719" y="1087576"/>
                    <a:pt x="839323" y="2207092"/>
                    <a:pt x="839323" y="3389577"/>
                  </a:cubicBezTo>
                  <a:cubicBezTo>
                    <a:pt x="839323" y="4572062"/>
                    <a:pt x="569719" y="5691577"/>
                    <a:pt x="88627" y="6690006"/>
                  </a:cubicBezTo>
                  <a:lnTo>
                    <a:pt x="0" y="6857999"/>
                  </a:lnTo>
                </a:path>
              </a:pathLst>
            </a:custGeom>
            <a:noFill/>
            <a:ln w="3175">
              <a:solidFill>
                <a:srgbClr val="2D308F">
                  <a:alpha val="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grpSp>
      <p:sp>
        <p:nvSpPr>
          <p:cNvPr id="37" name="椭圆 69">
            <a:extLst>
              <a:ext uri="{FF2B5EF4-FFF2-40B4-BE49-F238E27FC236}">
                <a16:creationId xmlns:a16="http://schemas.microsoft.com/office/drawing/2014/main" id="{1845CF00-3F98-5D4E-B134-0B9853B7FC35}"/>
              </a:ext>
            </a:extLst>
          </p:cNvPr>
          <p:cNvSpPr/>
          <p:nvPr/>
        </p:nvSpPr>
        <p:spPr>
          <a:xfrm flipH="1">
            <a:off x="9394053" y="5515390"/>
            <a:ext cx="919210" cy="919210"/>
          </a:xfrm>
          <a:prstGeom prst="ellipse">
            <a:avLst/>
          </a:prstGeom>
          <a:solidFill>
            <a:srgbClr val="0B5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sym typeface="Segoe UI" panose="020B0502040204020203" pitchFamily="34" charset="0"/>
            </a:endParaRPr>
          </a:p>
        </p:txBody>
      </p:sp>
      <p:sp>
        <p:nvSpPr>
          <p:cNvPr id="36" name="椭圆 68">
            <a:extLst>
              <a:ext uri="{FF2B5EF4-FFF2-40B4-BE49-F238E27FC236}">
                <a16:creationId xmlns:a16="http://schemas.microsoft.com/office/drawing/2014/main" id="{FAD58A13-E380-2C42-BDBD-1456FBC9CF62}"/>
              </a:ext>
            </a:extLst>
          </p:cNvPr>
          <p:cNvSpPr/>
          <p:nvPr/>
        </p:nvSpPr>
        <p:spPr>
          <a:xfrm>
            <a:off x="9211665" y="4151101"/>
            <a:ext cx="430362" cy="430362"/>
          </a:xfrm>
          <a:prstGeom prst="ellipse">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sym typeface="Segoe UI" panose="020B0502040204020203" pitchFamily="34" charset="0"/>
            </a:endParaRPr>
          </a:p>
        </p:txBody>
      </p:sp>
      <p:sp>
        <p:nvSpPr>
          <p:cNvPr id="38" name="椭圆 82">
            <a:extLst>
              <a:ext uri="{FF2B5EF4-FFF2-40B4-BE49-F238E27FC236}">
                <a16:creationId xmlns:a16="http://schemas.microsoft.com/office/drawing/2014/main" id="{6CECE013-9B5F-B54F-82CF-56AECD059678}"/>
              </a:ext>
            </a:extLst>
          </p:cNvPr>
          <p:cNvSpPr/>
          <p:nvPr/>
        </p:nvSpPr>
        <p:spPr>
          <a:xfrm>
            <a:off x="11527013" y="991676"/>
            <a:ext cx="492126" cy="492126"/>
          </a:xfrm>
          <a:prstGeom prst="ellipse">
            <a:avLst/>
          </a:prstGeom>
          <a:solidFill>
            <a:srgbClr val="084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sym typeface="Segoe UI" panose="020B0502040204020203" pitchFamily="34" charset="0"/>
            </a:endParaRPr>
          </a:p>
        </p:txBody>
      </p:sp>
      <p:sp>
        <p:nvSpPr>
          <p:cNvPr id="8" name="椭圆 35">
            <a:extLst>
              <a:ext uri="{FF2B5EF4-FFF2-40B4-BE49-F238E27FC236}">
                <a16:creationId xmlns:a16="http://schemas.microsoft.com/office/drawing/2014/main" id="{1A7EB014-0E5E-B343-86C9-D69853D31109}"/>
              </a:ext>
            </a:extLst>
          </p:cNvPr>
          <p:cNvSpPr/>
          <p:nvPr/>
        </p:nvSpPr>
        <p:spPr>
          <a:xfrm>
            <a:off x="7001708" y="5968829"/>
            <a:ext cx="154912" cy="154912"/>
          </a:xfrm>
          <a:prstGeom prst="ellipse">
            <a:avLst/>
          </a:prstGeom>
          <a:solidFill>
            <a:srgbClr val="FFFFF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9" name="椭圆 36">
            <a:extLst>
              <a:ext uri="{FF2B5EF4-FFF2-40B4-BE49-F238E27FC236}">
                <a16:creationId xmlns:a16="http://schemas.microsoft.com/office/drawing/2014/main" id="{57BFA98F-F2DC-F940-AD58-A786CD58C0CB}"/>
              </a:ext>
            </a:extLst>
          </p:cNvPr>
          <p:cNvSpPr/>
          <p:nvPr/>
        </p:nvSpPr>
        <p:spPr>
          <a:xfrm>
            <a:off x="10125050" y="1918492"/>
            <a:ext cx="154912" cy="154912"/>
          </a:xfrm>
          <a:prstGeom prst="ellipse">
            <a:avLst/>
          </a:prstGeom>
          <a:solidFill>
            <a:srgbClr val="FFFFFF">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grpSp>
        <p:nvGrpSpPr>
          <p:cNvPr id="57" name="Group 56">
            <a:extLst>
              <a:ext uri="{FF2B5EF4-FFF2-40B4-BE49-F238E27FC236}">
                <a16:creationId xmlns:a16="http://schemas.microsoft.com/office/drawing/2014/main" id="{43C83388-AD8D-4C42-9448-D59AAF61D00B}"/>
              </a:ext>
            </a:extLst>
          </p:cNvPr>
          <p:cNvGrpSpPr/>
          <p:nvPr/>
        </p:nvGrpSpPr>
        <p:grpSpPr>
          <a:xfrm>
            <a:off x="741930" y="665707"/>
            <a:ext cx="5749019" cy="506229"/>
            <a:chOff x="4959718" y="571651"/>
            <a:chExt cx="5749019" cy="506229"/>
          </a:xfrm>
        </p:grpSpPr>
        <p:sp>
          <p:nvSpPr>
            <p:cNvPr id="58" name="文本框 30">
              <a:extLst>
                <a:ext uri="{FF2B5EF4-FFF2-40B4-BE49-F238E27FC236}">
                  <a16:creationId xmlns:a16="http://schemas.microsoft.com/office/drawing/2014/main" id="{8DE350B0-86E0-3A40-890D-ECAE1BECF365}"/>
                </a:ext>
              </a:extLst>
            </p:cNvPr>
            <p:cNvSpPr txBox="1"/>
            <p:nvPr/>
          </p:nvSpPr>
          <p:spPr>
            <a:xfrm>
              <a:off x="4959718" y="571651"/>
              <a:ext cx="5749019" cy="506229"/>
            </a:xfrm>
            <a:prstGeom prst="rect">
              <a:avLst/>
            </a:prstGeom>
            <a:no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       </a:t>
              </a:r>
              <a:r>
                <a:rPr kumimoji="0" lang="en-US" altLang="zh-CN" sz="2400" b="1" i="0" u="none" strike="noStrike" kern="1200" cap="none" spc="0" normalizeH="0" baseline="0" noProof="0" dirty="0">
                  <a:ln>
                    <a:noFill/>
                  </a:ln>
                  <a:solidFill>
                    <a:schemeClr val="accent1"/>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Reference</a:t>
              </a:r>
              <a:endParaRPr kumimoji="0" lang="zh-CN" altLang="en-US" sz="2400" b="1" i="0" u="none" strike="noStrike" kern="1200" cap="none" spc="0" normalizeH="0" baseline="0" noProof="0" dirty="0">
                <a:ln>
                  <a:noFill/>
                </a:ln>
                <a:solidFill>
                  <a:schemeClr val="accent1"/>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59" name="组合 31">
              <a:extLst>
                <a:ext uri="{FF2B5EF4-FFF2-40B4-BE49-F238E27FC236}">
                  <a16:creationId xmlns:a16="http://schemas.microsoft.com/office/drawing/2014/main" id="{7709AEE3-F670-2845-9F3B-B1042A9617A2}"/>
                </a:ext>
              </a:extLst>
            </p:cNvPr>
            <p:cNvGrpSpPr/>
            <p:nvPr/>
          </p:nvGrpSpPr>
          <p:grpSpPr>
            <a:xfrm rot="1717908">
              <a:off x="5050937" y="684681"/>
              <a:ext cx="269012" cy="276530"/>
              <a:chOff x="4915008" y="1750598"/>
              <a:chExt cx="219313" cy="225443"/>
            </a:xfrm>
          </p:grpSpPr>
          <p:sp>
            <p:nvSpPr>
              <p:cNvPr id="60" name="椭圆 32">
                <a:extLst>
                  <a:ext uri="{FF2B5EF4-FFF2-40B4-BE49-F238E27FC236}">
                    <a16:creationId xmlns:a16="http://schemas.microsoft.com/office/drawing/2014/main" id="{BD8130F3-472B-EC47-8A84-7F421AC7142D}"/>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1" name="椭圆 33">
                <a:extLst>
                  <a:ext uri="{FF2B5EF4-FFF2-40B4-BE49-F238E27FC236}">
                    <a16:creationId xmlns:a16="http://schemas.microsoft.com/office/drawing/2014/main" id="{479881A5-4B22-0A4A-A51B-D20531F9D056}"/>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2" name="椭圆 35">
                <a:extLst>
                  <a:ext uri="{FF2B5EF4-FFF2-40B4-BE49-F238E27FC236}">
                    <a16:creationId xmlns:a16="http://schemas.microsoft.com/office/drawing/2014/main" id="{0768F862-0D8E-3645-8BC1-84672F72E549}"/>
                  </a:ext>
                </a:extLst>
              </p:cNvPr>
              <p:cNvSpPr/>
              <p:nvPr/>
            </p:nvSpPr>
            <p:spPr>
              <a:xfrm>
                <a:off x="5031898" y="1750598"/>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65" name="Rectangle 64">
            <a:extLst>
              <a:ext uri="{FF2B5EF4-FFF2-40B4-BE49-F238E27FC236}">
                <a16:creationId xmlns:a16="http://schemas.microsoft.com/office/drawing/2014/main" id="{12212913-901D-664D-A9BF-C3DB7314B05D}"/>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66110026"/>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B30AAE-F8E1-1C44-9AD3-22FDB81DB45A}"/>
              </a:ext>
            </a:extLst>
          </p:cNvPr>
          <p:cNvGrpSpPr/>
          <p:nvPr/>
        </p:nvGrpSpPr>
        <p:grpSpPr>
          <a:xfrm>
            <a:off x="1170196" y="1984129"/>
            <a:ext cx="2336801" cy="3950593"/>
            <a:chOff x="293092" y="2198449"/>
            <a:chExt cx="2336801" cy="3950593"/>
          </a:xfrm>
        </p:grpSpPr>
        <p:sp>
          <p:nvSpPr>
            <p:cNvPr id="94" name="Shape 94"/>
            <p:cNvSpPr/>
            <p:nvPr/>
          </p:nvSpPr>
          <p:spPr>
            <a:xfrm>
              <a:off x="1085850" y="3993041"/>
              <a:ext cx="742950" cy="19050"/>
            </a:xfrm>
            <a:prstGeom prst="rect">
              <a:avLst/>
            </a:prstGeom>
            <a:solidFill>
              <a:schemeClr val="tx1"/>
            </a:solidFill>
            <a:ln w="12700">
              <a:noFill/>
              <a:miter lim="400000"/>
            </a:ln>
          </p:spPr>
          <p:txBody>
            <a:bodyPr lIns="0" tIns="0" rIns="0" bIns="0" anchor="ctr"/>
            <a:lstStyle/>
            <a:p>
              <a:pPr marL="0" marR="0" lvl="0" indent="0" algn="l" defTabSz="2921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effectLst>
                  <a:outerShdw blurRad="38100" dist="12700" dir="5400000" rotWithShape="0">
                    <a:srgbClr val="000000">
                      <a:alpha val="50000"/>
                    </a:srgbClr>
                  </a:outerShdw>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98" name="Shape 98"/>
            <p:cNvSpPr/>
            <p:nvPr/>
          </p:nvSpPr>
          <p:spPr>
            <a:xfrm>
              <a:off x="293092" y="4210050"/>
              <a:ext cx="2336801" cy="193899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C572A759-6A51-4108-AA02-DFA0A04FC94B}">
                <ma14:wrappingTextBoxFlag xmlns="" xmlns:ma14="http://schemas.microsoft.com/office/mac/drawingml/2011/main" val="1"/>
              </a:ext>
            </a:extLst>
          </p:spPr>
          <p:txBody>
            <a:bodyPr lIns="0" tIns="0" rIns="0" bIns="0">
              <a:spAutoFit/>
            </a:bodyPr>
            <a:lstStyle>
              <a:lvl1pPr>
                <a:defRPr sz="2400">
                  <a:solidFill>
                    <a:srgbClr val="FFFFFF"/>
                  </a:solidFill>
                  <a:latin typeface="Open Sans Light"/>
                  <a:ea typeface="Open Sans Light"/>
                  <a:cs typeface="Open Sans Light"/>
                  <a:sym typeface="Open Sans Light"/>
                </a:defRPr>
              </a:lvl1pPr>
            </a:lstStyle>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Business understanding </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Data understanding</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Code refactoring</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QA</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Descriptive analysis of data  </a:t>
              </a:r>
            </a:p>
            <a:p>
              <a:pPr marL="285750" indent="-285750" fontAlgn="base">
                <a:buFont typeface="Arial" panose="020B0604020202020204" pitchFamily="34" charset="0"/>
                <a:buChar char="•"/>
              </a:pPr>
              <a:r>
                <a:rPr lang="en-US" sz="1400" dirty="0">
                  <a:solidFill>
                    <a:schemeClr val="tx1"/>
                  </a:solidFill>
                  <a:latin typeface="Athelas" panose="02000503000000020003" pitchFamily="2" charset="77"/>
                </a:rPr>
                <a:t>Creation and evaluation of the prediction models</a:t>
              </a:r>
            </a:p>
            <a:p>
              <a:pPr marL="285750" indent="-285750" fontAlgn="base">
                <a:buFont typeface="Arial" panose="020B0604020202020204" pitchFamily="34" charset="0"/>
                <a:buChar char="•"/>
              </a:pPr>
              <a:r>
                <a:rPr lang="en-US" sz="1400" dirty="0">
                  <a:solidFill>
                    <a:schemeClr val="tx1"/>
                  </a:solidFill>
                  <a:latin typeface="Athelas" panose="02000503000000020003" pitchFamily="2" charset="77"/>
                </a:rPr>
                <a:t>Handling </a:t>
              </a:r>
              <a:r>
                <a:rPr lang="en-US" sz="1400" dirty="0" err="1">
                  <a:solidFill>
                    <a:schemeClr val="tx1"/>
                  </a:solidFill>
                  <a:latin typeface="Athelas" panose="02000503000000020003" pitchFamily="2" charset="77"/>
                </a:rPr>
                <a:t>scm</a:t>
              </a:r>
              <a:r>
                <a:rPr lang="en-US" sz="1400" dirty="0">
                  <a:solidFill>
                    <a:schemeClr val="tx1"/>
                  </a:solidFill>
                  <a:latin typeface="Athelas" panose="02000503000000020003" pitchFamily="2" charset="77"/>
                </a:rPr>
                <a:t> (GIT)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chemeClr val="tx1"/>
                </a:solidFill>
                <a:effectLst/>
                <a:uLnTx/>
                <a:uFillTx/>
                <a:latin typeface="Athelas" panose="02000503000000020003" pitchFamily="2" charset="77"/>
                <a:ea typeface="微软雅黑" panose="020B0503020204020204" pitchFamily="34" charset="-122"/>
                <a:sym typeface="Segoe UI" panose="020B0502040204020203" pitchFamily="34" charset="0"/>
              </a:endParaRPr>
            </a:p>
          </p:txBody>
        </p:sp>
        <p:sp>
          <p:nvSpPr>
            <p:cNvPr id="43" name="Shape 109"/>
            <p:cNvSpPr/>
            <p:nvPr/>
          </p:nvSpPr>
          <p:spPr>
            <a:xfrm>
              <a:off x="849547" y="3537640"/>
              <a:ext cx="1270797"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2400">
                  <a:solidFill>
                    <a:srgbClr val="FFFFFF"/>
                  </a:solidFill>
                  <a:latin typeface="Open Sans Light"/>
                  <a:ea typeface="Open Sans Light"/>
                  <a:cs typeface="Open Sans Light"/>
                  <a:sym typeface="Open Sans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a:solidFill>
                    <a:srgbClr val="000000"/>
                  </a:solidFill>
                </a:defRPr>
              </a:pPr>
              <a:r>
                <a:rPr lang="en-US" sz="1400" dirty="0">
                  <a:solidFill>
                    <a:schemeClr val="tx1"/>
                  </a:solidFill>
                  <a:latin typeface="Athelas" panose="02000503000000020003" pitchFamily="2" charset="77"/>
                  <a:ea typeface="微软雅黑" panose="020B0503020204020204" pitchFamily="34" charset="-122"/>
                  <a:cs typeface="+mn-ea"/>
                  <a:sym typeface="Segoe UI" panose="020B0502040204020203" pitchFamily="34" charset="0"/>
                </a:rPr>
                <a:t>Manuel Gassner</a:t>
              </a:r>
              <a:endParaRPr kumimoji="0" sz="1400" b="0" i="0" u="none" strike="noStrike" kern="1200" cap="none" spc="0" normalizeH="0" baseline="0" noProof="0" dirty="0">
                <a:ln>
                  <a:noFill/>
                </a:ln>
                <a:solidFill>
                  <a:schemeClr val="tx1"/>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51" name="Freeform 46"/>
            <p:cNvSpPr>
              <a:spLocks noChangeArrowheads="1"/>
            </p:cNvSpPr>
            <p:nvPr/>
          </p:nvSpPr>
          <p:spPr bwMode="auto">
            <a:xfrm>
              <a:off x="1011916" y="2198449"/>
              <a:ext cx="922301" cy="876415"/>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rgbClr val="0B59B6"/>
            </a:solidFill>
            <a:ln>
              <a:noFill/>
            </a:ln>
            <a:effectLst/>
          </p:spPr>
          <p:txBody>
            <a:bodyPr wrap="none" anchor="ctr"/>
            <a:lstStyle/>
            <a:p>
              <a:pPr marL="0" marR="0" lvl="0" indent="0" algn="l" defTabSz="535256" rtl="0" eaLnBrk="1" fontAlgn="auto" latinLnBrk="0" hangingPunct="1">
                <a:lnSpc>
                  <a:spcPct val="100000"/>
                </a:lnSpc>
                <a:spcBef>
                  <a:spcPts val="0"/>
                </a:spcBef>
                <a:spcAft>
                  <a:spcPts val="0"/>
                </a:spcAft>
                <a:buClrTx/>
                <a:buSzTx/>
                <a:buFontTx/>
                <a:buNone/>
                <a:tabLst/>
                <a:defRPr/>
              </a:pPr>
              <a:endParaRPr kumimoji="0" lang="en-US" sz="2107" b="0" i="0" u="none" strike="noStrike" kern="1200" cap="none" spc="0" normalizeH="0" baseline="0" noProof="0">
                <a:ln>
                  <a:noFill/>
                </a:ln>
                <a:solidFill>
                  <a:prstClr val="black"/>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grpSp>
      <p:grpSp>
        <p:nvGrpSpPr>
          <p:cNvPr id="2" name="Group 1">
            <a:extLst>
              <a:ext uri="{FF2B5EF4-FFF2-40B4-BE49-F238E27FC236}">
                <a16:creationId xmlns:a16="http://schemas.microsoft.com/office/drawing/2014/main" id="{B11D68DE-4737-7C43-B6CC-853DD9B65329}"/>
              </a:ext>
            </a:extLst>
          </p:cNvPr>
          <p:cNvGrpSpPr/>
          <p:nvPr/>
        </p:nvGrpSpPr>
        <p:grpSpPr>
          <a:xfrm>
            <a:off x="4935765" y="1984129"/>
            <a:ext cx="2336801" cy="3950593"/>
            <a:chOff x="3376586" y="2198449"/>
            <a:chExt cx="2336801" cy="3950593"/>
          </a:xfrm>
        </p:grpSpPr>
        <p:sp>
          <p:nvSpPr>
            <p:cNvPr id="32" name="Shape 94"/>
            <p:cNvSpPr/>
            <p:nvPr/>
          </p:nvSpPr>
          <p:spPr>
            <a:xfrm>
              <a:off x="4169344" y="3993041"/>
              <a:ext cx="742950" cy="19050"/>
            </a:xfrm>
            <a:prstGeom prst="rect">
              <a:avLst/>
            </a:prstGeom>
            <a:solidFill>
              <a:schemeClr val="tx1"/>
            </a:solidFill>
            <a:ln w="12700">
              <a:noFill/>
              <a:miter lim="400000"/>
            </a:ln>
          </p:spPr>
          <p:txBody>
            <a:bodyPr lIns="0" tIns="0" rIns="0" bIns="0" anchor="ctr"/>
            <a:lstStyle/>
            <a:p>
              <a:pPr marL="0" marR="0" lvl="0" indent="0" algn="l" defTabSz="2921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outerShdw blurRad="38100" dist="12700" dir="5400000" rotWithShape="0">
                    <a:srgbClr val="000000">
                      <a:alpha val="50000"/>
                    </a:srgbClr>
                  </a:outerShdw>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33" name="Shape 98"/>
            <p:cNvSpPr/>
            <p:nvPr/>
          </p:nvSpPr>
          <p:spPr>
            <a:xfrm>
              <a:off x="3376586" y="4210050"/>
              <a:ext cx="2336801" cy="193899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C572A759-6A51-4108-AA02-DFA0A04FC94B}">
                <ma14:wrappingTextBoxFlag xmlns="" xmlns:ma14="http://schemas.microsoft.com/office/mac/drawingml/2011/main" val="1"/>
              </a:ext>
            </a:extLst>
          </p:spPr>
          <p:txBody>
            <a:bodyPr lIns="0" tIns="0" rIns="0" bIns="0">
              <a:spAutoFit/>
            </a:bodyPr>
            <a:lstStyle>
              <a:lvl1pPr>
                <a:defRPr sz="2400">
                  <a:solidFill>
                    <a:srgbClr val="FFFFFF"/>
                  </a:solidFill>
                  <a:latin typeface="Open Sans Light"/>
                  <a:ea typeface="Open Sans Light"/>
                  <a:cs typeface="Open Sans Light"/>
                  <a:sym typeface="Open Sans Light"/>
                </a:defRPr>
              </a:lvl1pPr>
            </a:lstStyle>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Business understanding </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Data understanding</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Code refactoring</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QA</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Descriptive analysis of data  </a:t>
              </a:r>
            </a:p>
            <a:p>
              <a:pPr marL="285750" indent="-285750" fontAlgn="base">
                <a:buFont typeface="Arial" panose="020B0604020202020204" pitchFamily="34" charset="0"/>
                <a:buChar char="•"/>
              </a:pPr>
              <a:r>
                <a:rPr lang="en-US" sz="1400" dirty="0">
                  <a:solidFill>
                    <a:schemeClr val="tx1"/>
                  </a:solidFill>
                  <a:latin typeface="Athelas" panose="02000503000000020003" pitchFamily="2" charset="77"/>
                </a:rPr>
                <a:t>Creation of report and presentation slides</a:t>
              </a:r>
            </a:p>
            <a:p>
              <a:pPr marL="285750" indent="-285750" fontAlgn="base">
                <a:buFont typeface="Arial" panose="020B0604020202020204" pitchFamily="34" charset="0"/>
                <a:buChar char="•"/>
              </a:pPr>
              <a:r>
                <a:rPr lang="en-US" sz="1400" dirty="0">
                  <a:solidFill>
                    <a:schemeClr val="tx1"/>
                  </a:solidFill>
                  <a:latin typeface="Athelas" panose="02000503000000020003" pitchFamily="2" charset="77"/>
                </a:rPr>
                <a:t>Data description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sym typeface="Segoe UI" panose="020B0502040204020203" pitchFamily="34" charset="0"/>
              </a:endParaRPr>
            </a:p>
          </p:txBody>
        </p:sp>
        <p:sp>
          <p:nvSpPr>
            <p:cNvPr id="34" name="Shape 109"/>
            <p:cNvSpPr/>
            <p:nvPr/>
          </p:nvSpPr>
          <p:spPr>
            <a:xfrm>
              <a:off x="4223666" y="3537640"/>
              <a:ext cx="689548"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2400">
                  <a:solidFill>
                    <a:srgbClr val="FFFFFF"/>
                  </a:solidFill>
                  <a:latin typeface="Open Sans Light"/>
                  <a:ea typeface="Open Sans Light"/>
                  <a:cs typeface="Open Sans Light"/>
                  <a:sym typeface="Open Sans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ea"/>
                  <a:sym typeface="Segoe UI" panose="020B0502040204020203" pitchFamily="34" charset="0"/>
                </a:rPr>
                <a:t>Irene Xu</a:t>
              </a:r>
              <a:endParaRPr kumimoji="0" sz="1400" b="0"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52" name="Freeform 46"/>
            <p:cNvSpPr>
              <a:spLocks noChangeArrowheads="1"/>
            </p:cNvSpPr>
            <p:nvPr/>
          </p:nvSpPr>
          <p:spPr bwMode="auto">
            <a:xfrm>
              <a:off x="4079668" y="2198449"/>
              <a:ext cx="922301" cy="876415"/>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rgbClr val="0B59B6"/>
            </a:solidFill>
            <a:ln>
              <a:noFill/>
            </a:ln>
            <a:effectLst/>
          </p:spPr>
          <p:txBody>
            <a:bodyPr wrap="none" anchor="ctr"/>
            <a:lstStyle/>
            <a:p>
              <a:pPr marL="0" marR="0" lvl="0" indent="0" algn="l" defTabSz="535256" rtl="0" eaLnBrk="1" fontAlgn="auto" latinLnBrk="0" hangingPunct="1">
                <a:lnSpc>
                  <a:spcPct val="100000"/>
                </a:lnSpc>
                <a:spcBef>
                  <a:spcPts val="0"/>
                </a:spcBef>
                <a:spcAft>
                  <a:spcPts val="0"/>
                </a:spcAft>
                <a:buClrTx/>
                <a:buSzTx/>
                <a:buFontTx/>
                <a:buNone/>
                <a:tabLst/>
                <a:defRPr/>
              </a:pPr>
              <a:endParaRPr kumimoji="0" lang="en-US" sz="2107" b="0" i="0" u="none" strike="noStrike" kern="1200" cap="none" spc="0" normalizeH="0" baseline="0" noProof="0">
                <a:ln>
                  <a:noFill/>
                </a:ln>
                <a:solidFill>
                  <a:prstClr val="black"/>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grpSp>
      <p:grpSp>
        <p:nvGrpSpPr>
          <p:cNvPr id="6" name="Group 5">
            <a:extLst>
              <a:ext uri="{FF2B5EF4-FFF2-40B4-BE49-F238E27FC236}">
                <a16:creationId xmlns:a16="http://schemas.microsoft.com/office/drawing/2014/main" id="{07352575-4C74-D746-9737-B5563E329B98}"/>
              </a:ext>
            </a:extLst>
          </p:cNvPr>
          <p:cNvGrpSpPr/>
          <p:nvPr/>
        </p:nvGrpSpPr>
        <p:grpSpPr>
          <a:xfrm>
            <a:off x="8701334" y="1984128"/>
            <a:ext cx="2336801" cy="4166038"/>
            <a:chOff x="9578438" y="2198448"/>
            <a:chExt cx="2336801" cy="4166038"/>
          </a:xfrm>
        </p:grpSpPr>
        <p:sp>
          <p:nvSpPr>
            <p:cNvPr id="39" name="Shape 94"/>
            <p:cNvSpPr/>
            <p:nvPr/>
          </p:nvSpPr>
          <p:spPr>
            <a:xfrm>
              <a:off x="10371196" y="3993041"/>
              <a:ext cx="742950" cy="19050"/>
            </a:xfrm>
            <a:prstGeom prst="rect">
              <a:avLst/>
            </a:prstGeom>
            <a:solidFill>
              <a:schemeClr val="tx1"/>
            </a:solidFill>
            <a:ln w="12700">
              <a:noFill/>
              <a:miter lim="400000"/>
            </a:ln>
          </p:spPr>
          <p:txBody>
            <a:bodyPr lIns="0" tIns="0" rIns="0" bIns="0" anchor="ctr"/>
            <a:lstStyle/>
            <a:p>
              <a:pPr marL="0" marR="0" lvl="0" indent="0" algn="l" defTabSz="2921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outerShdw blurRad="38100" dist="12700" dir="5400000" rotWithShape="0">
                    <a:srgbClr val="000000">
                      <a:alpha val="50000"/>
                    </a:srgbClr>
                  </a:outerShdw>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40" name="Shape 98"/>
            <p:cNvSpPr/>
            <p:nvPr/>
          </p:nvSpPr>
          <p:spPr>
            <a:xfrm>
              <a:off x="9578438" y="4210050"/>
              <a:ext cx="2336801" cy="2154436"/>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C572A759-6A51-4108-AA02-DFA0A04FC94B}">
                <ma14:wrappingTextBoxFlag xmlns="" xmlns:ma14="http://schemas.microsoft.com/office/mac/drawingml/2011/main" val="1"/>
              </a:ext>
            </a:extLst>
          </p:spPr>
          <p:txBody>
            <a:bodyPr lIns="0" tIns="0" rIns="0" bIns="0">
              <a:spAutoFit/>
            </a:bodyPr>
            <a:lstStyle>
              <a:lvl1pPr>
                <a:defRPr sz="2400">
                  <a:solidFill>
                    <a:srgbClr val="FFFFFF"/>
                  </a:solidFill>
                  <a:latin typeface="Open Sans Light"/>
                  <a:ea typeface="Open Sans Light"/>
                  <a:cs typeface="Open Sans Light"/>
                  <a:sym typeface="Open Sans Light"/>
                </a:defRPr>
              </a:lvl1pPr>
            </a:lstStyle>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Business understanding </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Data understanding</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Code refactoring</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QA</a:t>
              </a:r>
            </a:p>
            <a:p>
              <a:pPr marL="285750" indent="-285750" fontAlgn="base">
                <a:buFont typeface="Arial" panose="020B0604020202020204" pitchFamily="34" charset="0"/>
                <a:buChar char="•"/>
              </a:pPr>
              <a:r>
                <a:rPr lang="en-US" sz="1400" dirty="0">
                  <a:solidFill>
                    <a:schemeClr val="tx1">
                      <a:lumMod val="75000"/>
                      <a:lumOff val="25000"/>
                    </a:schemeClr>
                  </a:solidFill>
                  <a:latin typeface="Athelas" panose="02000503000000020003" pitchFamily="2" charset="77"/>
                </a:rPr>
                <a:t>Descriptive analysis of data  </a:t>
              </a:r>
            </a:p>
            <a:p>
              <a:pPr marL="285750" indent="-285750" fontAlgn="base">
                <a:buFont typeface="Arial" panose="020B0604020202020204" pitchFamily="34" charset="0"/>
                <a:buChar char="•"/>
              </a:pPr>
              <a:r>
                <a:rPr lang="en-US" sz="1400" dirty="0">
                  <a:solidFill>
                    <a:schemeClr val="tx1"/>
                  </a:solidFill>
                  <a:latin typeface="Athelas" panose="02000503000000020003" pitchFamily="2" charset="77"/>
                </a:rPr>
                <a:t>Data Visualization</a:t>
              </a:r>
            </a:p>
            <a:p>
              <a:pPr marL="285750" indent="-285750" fontAlgn="base">
                <a:buFont typeface="Arial" panose="020B0604020202020204" pitchFamily="34" charset="0"/>
                <a:buChar char="•"/>
              </a:pPr>
              <a:r>
                <a:rPr lang="en-US" sz="1400" dirty="0">
                  <a:solidFill>
                    <a:schemeClr val="tx1"/>
                  </a:solidFill>
                  <a:latin typeface="Athelas" panose="02000503000000020003" pitchFamily="2" charset="77"/>
                </a:rPr>
                <a:t>Creation of report and presentation slides</a:t>
              </a:r>
            </a:p>
            <a:p>
              <a:pPr marL="285750" indent="-285750" fontAlgn="base">
                <a:buFont typeface="Arial" panose="020B0604020202020204" pitchFamily="34" charset="0"/>
                <a:buChar char="•"/>
              </a:pPr>
              <a:r>
                <a:rPr lang="en-US" sz="1400" dirty="0">
                  <a:solidFill>
                    <a:schemeClr val="tx1"/>
                  </a:solidFill>
                  <a:latin typeface="Athelas" panose="02000503000000020003" pitchFamily="2" charset="77"/>
                </a:rPr>
                <a:t>Creation and evaluation of the prediction models</a:t>
              </a:r>
              <a:endParaRPr kumimoji="0" lang="zh-CN" altLang="en-US" sz="1400" b="0" i="0" u="none" strike="noStrike" kern="1200" cap="none" spc="0" normalizeH="0" baseline="0" noProof="0" dirty="0">
                <a:ln>
                  <a:noFill/>
                </a:ln>
                <a:solidFill>
                  <a:schemeClr val="tx1"/>
                </a:solidFill>
                <a:effectLst/>
                <a:uLnTx/>
                <a:uFillTx/>
                <a:latin typeface="Athelas" panose="02000503000000020003" pitchFamily="2" charset="77"/>
                <a:ea typeface="微软雅黑" panose="020B0503020204020204" pitchFamily="34" charset="-122"/>
                <a:sym typeface="Segoe UI" panose="020B0502040204020203" pitchFamily="34" charset="0"/>
              </a:endParaRPr>
            </a:p>
          </p:txBody>
        </p:sp>
        <p:sp>
          <p:nvSpPr>
            <p:cNvPr id="41" name="Shape 109"/>
            <p:cNvSpPr/>
            <p:nvPr/>
          </p:nvSpPr>
          <p:spPr>
            <a:xfrm>
              <a:off x="10444079" y="3537640"/>
              <a:ext cx="652423"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2400">
                  <a:solidFill>
                    <a:srgbClr val="FFFFFF"/>
                  </a:solidFill>
                  <a:latin typeface="Open Sans Light"/>
                  <a:ea typeface="Open Sans Light"/>
                  <a:cs typeface="Open Sans Light"/>
                  <a:sym typeface="Open Sans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ea"/>
                  <a:sym typeface="Segoe UI" panose="020B0502040204020203" pitchFamily="34" charset="0"/>
                </a:rPr>
                <a:t>Long Le</a:t>
              </a:r>
              <a:endParaRPr kumimoji="0" sz="1400" b="0"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54" name="Freeform 46"/>
            <p:cNvSpPr>
              <a:spLocks noChangeArrowheads="1"/>
            </p:cNvSpPr>
            <p:nvPr/>
          </p:nvSpPr>
          <p:spPr bwMode="auto">
            <a:xfrm>
              <a:off x="10283971" y="2198448"/>
              <a:ext cx="922301" cy="876415"/>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rgbClr val="0B59B6"/>
            </a:solidFill>
            <a:ln>
              <a:noFill/>
            </a:ln>
            <a:effectLst/>
          </p:spPr>
          <p:txBody>
            <a:bodyPr wrap="none" anchor="ctr"/>
            <a:lstStyle/>
            <a:p>
              <a:pPr marL="0" marR="0" lvl="0" indent="0" algn="l" defTabSz="535256" rtl="0" eaLnBrk="1" fontAlgn="auto" latinLnBrk="0" hangingPunct="1">
                <a:lnSpc>
                  <a:spcPct val="100000"/>
                </a:lnSpc>
                <a:spcBef>
                  <a:spcPts val="0"/>
                </a:spcBef>
                <a:spcAft>
                  <a:spcPts val="0"/>
                </a:spcAft>
                <a:buClrTx/>
                <a:buSzTx/>
                <a:buFontTx/>
                <a:buNone/>
                <a:tabLst/>
                <a:defRPr/>
              </a:pPr>
              <a:endParaRPr kumimoji="0" lang="en-US" sz="2107" b="0" i="0" u="none" strike="noStrike" kern="1200" cap="none" spc="0" normalizeH="0" baseline="0" noProof="0" dirty="0">
                <a:ln>
                  <a:noFill/>
                </a:ln>
                <a:solidFill>
                  <a:prstClr val="black"/>
                </a:solidFill>
                <a:effectLst/>
                <a:uLnTx/>
                <a:uFillTx/>
                <a:latin typeface="Athelas" panose="02000503000000020003" pitchFamily="2" charset="77"/>
                <a:ea typeface="微软雅黑" panose="020B0503020204020204" pitchFamily="34" charset="-122"/>
                <a:cs typeface="+mn-ea"/>
                <a:sym typeface="Segoe UI" panose="020B0502040204020203" pitchFamily="34" charset="0"/>
              </a:endParaRPr>
            </a:p>
          </p:txBody>
        </p:sp>
      </p:grpSp>
      <p:grpSp>
        <p:nvGrpSpPr>
          <p:cNvPr id="49" name="Group 48">
            <a:extLst>
              <a:ext uri="{FF2B5EF4-FFF2-40B4-BE49-F238E27FC236}">
                <a16:creationId xmlns:a16="http://schemas.microsoft.com/office/drawing/2014/main" id="{E03E93A1-92E9-C84D-97F0-AE5BC4AFC0AC}"/>
              </a:ext>
            </a:extLst>
          </p:cNvPr>
          <p:cNvGrpSpPr/>
          <p:nvPr/>
        </p:nvGrpSpPr>
        <p:grpSpPr>
          <a:xfrm>
            <a:off x="3221491" y="571651"/>
            <a:ext cx="5749019" cy="506229"/>
            <a:chOff x="4959718" y="571651"/>
            <a:chExt cx="5749019" cy="506229"/>
          </a:xfrm>
        </p:grpSpPr>
        <p:sp>
          <p:nvSpPr>
            <p:cNvPr id="50" name="文本框 30">
              <a:extLst>
                <a:ext uri="{FF2B5EF4-FFF2-40B4-BE49-F238E27FC236}">
                  <a16:creationId xmlns:a16="http://schemas.microsoft.com/office/drawing/2014/main" id="{3F42964D-243A-3844-8607-1C72AA105837}"/>
                </a:ext>
              </a:extLst>
            </p:cNvPr>
            <p:cNvSpPr txBox="1"/>
            <p:nvPr/>
          </p:nvSpPr>
          <p:spPr>
            <a:xfrm>
              <a:off x="4959718" y="571651"/>
              <a:ext cx="5749019"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Team Members and Responsibilities</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55" name="组合 31">
              <a:extLst>
                <a:ext uri="{FF2B5EF4-FFF2-40B4-BE49-F238E27FC236}">
                  <a16:creationId xmlns:a16="http://schemas.microsoft.com/office/drawing/2014/main" id="{28E5A598-3374-CA43-9945-5D0DB4191AA2}"/>
                </a:ext>
              </a:extLst>
            </p:cNvPr>
            <p:cNvGrpSpPr/>
            <p:nvPr/>
          </p:nvGrpSpPr>
          <p:grpSpPr>
            <a:xfrm rot="1717908">
              <a:off x="5050937" y="684681"/>
              <a:ext cx="269012" cy="276530"/>
              <a:chOff x="4915008" y="1750598"/>
              <a:chExt cx="219313" cy="225443"/>
            </a:xfrm>
          </p:grpSpPr>
          <p:sp>
            <p:nvSpPr>
              <p:cNvPr id="56" name="椭圆 32">
                <a:extLst>
                  <a:ext uri="{FF2B5EF4-FFF2-40B4-BE49-F238E27FC236}">
                    <a16:creationId xmlns:a16="http://schemas.microsoft.com/office/drawing/2014/main" id="{AE714F18-4A07-414C-BF2B-0ED961239DE6}"/>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7" name="椭圆 33">
                <a:extLst>
                  <a:ext uri="{FF2B5EF4-FFF2-40B4-BE49-F238E27FC236}">
                    <a16:creationId xmlns:a16="http://schemas.microsoft.com/office/drawing/2014/main" id="{68E222B8-E516-AA45-A04B-F551D75BD3AB}"/>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8" name="椭圆 35">
                <a:extLst>
                  <a:ext uri="{FF2B5EF4-FFF2-40B4-BE49-F238E27FC236}">
                    <a16:creationId xmlns:a16="http://schemas.microsoft.com/office/drawing/2014/main" id="{B2C7C3BB-3228-A643-AE63-4CC2DDA49A12}"/>
                  </a:ext>
                </a:extLst>
              </p:cNvPr>
              <p:cNvSpPr/>
              <p:nvPr/>
            </p:nvSpPr>
            <p:spPr>
              <a:xfrm>
                <a:off x="5031898" y="1750598"/>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28" name="Rectangle 27">
            <a:extLst>
              <a:ext uri="{FF2B5EF4-FFF2-40B4-BE49-F238E27FC236}">
                <a16:creationId xmlns:a16="http://schemas.microsoft.com/office/drawing/2014/main" id="{E168CCCA-A7F7-BA45-8E4C-0C491245A8CD}"/>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939478414"/>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EDEB223-5F3C-4349-A6A1-D93ABC0813D5}"/>
              </a:ext>
            </a:extLst>
          </p:cNvPr>
          <p:cNvGrpSpPr/>
          <p:nvPr/>
        </p:nvGrpSpPr>
        <p:grpSpPr>
          <a:xfrm>
            <a:off x="231693" y="1389127"/>
            <a:ext cx="13409909" cy="4926325"/>
            <a:chOff x="1327058" y="1451768"/>
            <a:chExt cx="10950521" cy="3818224"/>
          </a:xfrm>
        </p:grpSpPr>
        <p:sp>
          <p:nvSpPr>
            <p:cNvPr id="107" name="Teardrop 106">
              <a:extLst>
                <a:ext uri="{FF2B5EF4-FFF2-40B4-BE49-F238E27FC236}">
                  <a16:creationId xmlns:a16="http://schemas.microsoft.com/office/drawing/2014/main" id="{CE4440F0-414A-3046-913A-830788BCB764}"/>
                </a:ext>
              </a:extLst>
            </p:cNvPr>
            <p:cNvSpPr/>
            <p:nvPr/>
          </p:nvSpPr>
          <p:spPr>
            <a:xfrm rot="8100000">
              <a:off x="9457740" y="1464895"/>
              <a:ext cx="622300" cy="622300"/>
            </a:xfrm>
            <a:prstGeom prst="teardrop">
              <a:avLst/>
            </a:prstGeom>
            <a:solidFill>
              <a:srgbClr val="084A97"/>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cxnSp>
          <p:nvCxnSpPr>
            <p:cNvPr id="52" name="Straight Connector 51"/>
            <p:cNvCxnSpPr>
              <a:cxnSpLocks/>
            </p:cNvCxnSpPr>
            <p:nvPr/>
          </p:nvCxnSpPr>
          <p:spPr>
            <a:xfrm>
              <a:off x="1327058" y="2932052"/>
              <a:ext cx="9461055" cy="5985"/>
            </a:xfrm>
            <a:prstGeom prst="line">
              <a:avLst/>
            </a:prstGeom>
            <a:ln/>
          </p:spPr>
          <p:style>
            <a:lnRef idx="3">
              <a:schemeClr val="dk1"/>
            </a:lnRef>
            <a:fillRef idx="0">
              <a:schemeClr val="dk1"/>
            </a:fillRef>
            <a:effectRef idx="2">
              <a:schemeClr val="dk1"/>
            </a:effectRef>
            <a:fontRef idx="minor">
              <a:schemeClr val="tx1"/>
            </a:fontRef>
          </p:style>
        </p:cxnSp>
        <p:sp>
          <p:nvSpPr>
            <p:cNvPr id="53" name="Oval 52"/>
            <p:cNvSpPr/>
            <p:nvPr/>
          </p:nvSpPr>
          <p:spPr>
            <a:xfrm>
              <a:off x="3321076" y="2843545"/>
              <a:ext cx="174931" cy="174931"/>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sym typeface="Segoe UI" panose="020B0502040204020203" pitchFamily="34" charset="0"/>
              </a:endParaRPr>
            </a:p>
          </p:txBody>
        </p:sp>
        <p:sp>
          <p:nvSpPr>
            <p:cNvPr id="54" name="Oval 53"/>
            <p:cNvSpPr/>
            <p:nvPr/>
          </p:nvSpPr>
          <p:spPr>
            <a:xfrm>
              <a:off x="4593146" y="2843545"/>
              <a:ext cx="174931" cy="174931"/>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sym typeface="Segoe UI" panose="020B0502040204020203" pitchFamily="34" charset="0"/>
              </a:endParaRPr>
            </a:p>
          </p:txBody>
        </p:sp>
        <p:sp>
          <p:nvSpPr>
            <p:cNvPr id="55" name="Oval 54"/>
            <p:cNvSpPr/>
            <p:nvPr/>
          </p:nvSpPr>
          <p:spPr>
            <a:xfrm>
              <a:off x="2049006" y="2843545"/>
              <a:ext cx="174931" cy="174931"/>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sym typeface="Segoe UI" panose="020B0502040204020203" pitchFamily="34" charset="0"/>
              </a:endParaRPr>
            </a:p>
          </p:txBody>
        </p:sp>
        <p:sp>
          <p:nvSpPr>
            <p:cNvPr id="56" name="Oval 55"/>
            <p:cNvSpPr/>
            <p:nvPr/>
          </p:nvSpPr>
          <p:spPr>
            <a:xfrm>
              <a:off x="5865216" y="2848731"/>
              <a:ext cx="174931" cy="174931"/>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sym typeface="Segoe UI" panose="020B0502040204020203" pitchFamily="34" charset="0"/>
              </a:endParaRPr>
            </a:p>
          </p:txBody>
        </p:sp>
        <p:sp>
          <p:nvSpPr>
            <p:cNvPr id="67" name="7 CuadroTexto"/>
            <p:cNvSpPr txBox="1"/>
            <p:nvPr/>
          </p:nvSpPr>
          <p:spPr>
            <a:xfrm>
              <a:off x="2219377" y="4780238"/>
              <a:ext cx="2472467" cy="461886"/>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Manuel Gassner</a:t>
              </a:r>
              <a:endParaRPr lang="en-US" sz="1100" b="1" i="0" u="none" strike="noStrike" kern="1200" cap="none" spc="0" normalizeH="0" baseline="0" noProof="0" dirty="0">
                <a:ln>
                  <a:noFill/>
                </a:ln>
                <a:solidFill>
                  <a:srgbClr val="000000"/>
                </a:solidFill>
                <a:effectLst/>
                <a:uLnTx/>
                <a:uFillTx/>
                <a:latin typeface="Athelas"/>
                <a:ea typeface="微软雅黑"/>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Irene Xu</a:t>
              </a:r>
              <a:endParaRPr lang="en-US" sz="1100" b="1" i="0" u="none" strike="noStrike" kern="1200" cap="none" spc="0" normalizeH="0" baseline="0" noProof="0" dirty="0">
                <a:ln>
                  <a:noFill/>
                </a:ln>
                <a:solidFill>
                  <a:srgbClr val="000000"/>
                </a:solidFill>
                <a:effectLst/>
                <a:uLnTx/>
                <a:uFillTx/>
                <a:latin typeface="Athelas"/>
                <a:ea typeface="微软雅黑"/>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Long Le</a:t>
              </a:r>
              <a:endParaRPr lang="en-US" sz="1100" b="1" i="0" u="none" strike="noStrike" kern="1200" cap="none" spc="0" normalizeH="0" baseline="0" noProof="0" dirty="0">
                <a:ln>
                  <a:noFill/>
                </a:ln>
                <a:solidFill>
                  <a:srgbClr val="000000"/>
                </a:solidFill>
                <a:effectLst/>
                <a:uLnTx/>
                <a:uFillTx/>
                <a:latin typeface="Athelas"/>
                <a:ea typeface="微软雅黑"/>
              </a:endParaRPr>
            </a:p>
          </p:txBody>
        </p:sp>
        <p:grpSp>
          <p:nvGrpSpPr>
            <p:cNvPr id="10" name="组合 9"/>
            <p:cNvGrpSpPr/>
            <p:nvPr/>
          </p:nvGrpSpPr>
          <p:grpSpPr>
            <a:xfrm>
              <a:off x="1825321" y="1464889"/>
              <a:ext cx="622300" cy="622300"/>
              <a:chOff x="2029883" y="2160849"/>
              <a:chExt cx="622300" cy="622300"/>
            </a:xfrm>
          </p:grpSpPr>
          <p:sp>
            <p:nvSpPr>
              <p:cNvPr id="63" name="Teardrop 62"/>
              <p:cNvSpPr/>
              <p:nvPr/>
            </p:nvSpPr>
            <p:spPr>
              <a:xfrm rot="8100000">
                <a:off x="2029883" y="2160849"/>
                <a:ext cx="622300" cy="622300"/>
              </a:xfrm>
              <a:prstGeom prst="teardrop">
                <a:avLst/>
              </a:prstGeom>
              <a:solidFill>
                <a:srgbClr val="084A97"/>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1" name="Freeform 70"/>
              <p:cNvSpPr>
                <a:spLocks noEditPoints="1"/>
              </p:cNvSpPr>
              <p:nvPr/>
            </p:nvSpPr>
            <p:spPr bwMode="auto">
              <a:xfrm>
                <a:off x="2155418" y="2331666"/>
                <a:ext cx="300709" cy="300709"/>
              </a:xfrm>
              <a:custGeom>
                <a:avLst/>
                <a:gdLst>
                  <a:gd name="T0" fmla="*/ 189 w 208"/>
                  <a:gd name="T1" fmla="*/ 37 h 208"/>
                  <a:gd name="T2" fmla="*/ 104 w 208"/>
                  <a:gd name="T3" fmla="*/ 170 h 208"/>
                  <a:gd name="T4" fmla="*/ 108 w 208"/>
                  <a:gd name="T5" fmla="*/ 170 h 208"/>
                  <a:gd name="T6" fmla="*/ 163 w 208"/>
                  <a:gd name="T7" fmla="*/ 193 h 208"/>
                  <a:gd name="T8" fmla="*/ 189 w 208"/>
                  <a:gd name="T9" fmla="*/ 37 h 208"/>
                  <a:gd name="T10" fmla="*/ 170 w 208"/>
                  <a:gd name="T11" fmla="*/ 35 h 208"/>
                  <a:gd name="T12" fmla="*/ 20 w 208"/>
                  <a:gd name="T13" fmla="*/ 136 h 208"/>
                  <a:gd name="T14" fmla="*/ 59 w 208"/>
                  <a:gd name="T15" fmla="*/ 151 h 208"/>
                  <a:gd name="T16" fmla="*/ 61 w 208"/>
                  <a:gd name="T17" fmla="*/ 151 h 208"/>
                  <a:gd name="T18" fmla="*/ 170 w 208"/>
                  <a:gd name="T19" fmla="*/ 35 h 208"/>
                  <a:gd name="T20" fmla="*/ 189 w 208"/>
                  <a:gd name="T21" fmla="*/ 24 h 208"/>
                  <a:gd name="T22" fmla="*/ 67 w 208"/>
                  <a:gd name="T23" fmla="*/ 157 h 208"/>
                  <a:gd name="T24" fmla="*/ 67 w 208"/>
                  <a:gd name="T25" fmla="*/ 157 h 208"/>
                  <a:gd name="T26" fmla="*/ 84 w 208"/>
                  <a:gd name="T27" fmla="*/ 189 h 208"/>
                  <a:gd name="T28" fmla="*/ 189 w 208"/>
                  <a:gd name="T29" fmla="*/ 24 h 208"/>
                  <a:gd name="T30" fmla="*/ 201 w 208"/>
                  <a:gd name="T31" fmla="*/ 0 h 208"/>
                  <a:gd name="T32" fmla="*/ 202 w 208"/>
                  <a:gd name="T33" fmla="*/ 1 h 208"/>
                  <a:gd name="T34" fmla="*/ 205 w 208"/>
                  <a:gd name="T35" fmla="*/ 1 h 208"/>
                  <a:gd name="T36" fmla="*/ 206 w 208"/>
                  <a:gd name="T37" fmla="*/ 3 h 208"/>
                  <a:gd name="T38" fmla="*/ 206 w 208"/>
                  <a:gd name="T39" fmla="*/ 6 h 208"/>
                  <a:gd name="T40" fmla="*/ 208 w 208"/>
                  <a:gd name="T41" fmla="*/ 9 h 208"/>
                  <a:gd name="T42" fmla="*/ 175 w 208"/>
                  <a:gd name="T43" fmla="*/ 203 h 208"/>
                  <a:gd name="T44" fmla="*/ 173 w 208"/>
                  <a:gd name="T45" fmla="*/ 205 h 208"/>
                  <a:gd name="T46" fmla="*/ 172 w 208"/>
                  <a:gd name="T47" fmla="*/ 208 h 208"/>
                  <a:gd name="T48" fmla="*/ 169 w 208"/>
                  <a:gd name="T49" fmla="*/ 208 h 208"/>
                  <a:gd name="T50" fmla="*/ 166 w 208"/>
                  <a:gd name="T51" fmla="*/ 208 h 208"/>
                  <a:gd name="T52" fmla="*/ 103 w 208"/>
                  <a:gd name="T53" fmla="*/ 183 h 208"/>
                  <a:gd name="T54" fmla="*/ 90 w 208"/>
                  <a:gd name="T55" fmla="*/ 205 h 208"/>
                  <a:gd name="T56" fmla="*/ 87 w 208"/>
                  <a:gd name="T57" fmla="*/ 208 h 208"/>
                  <a:gd name="T58" fmla="*/ 84 w 208"/>
                  <a:gd name="T59" fmla="*/ 208 h 208"/>
                  <a:gd name="T60" fmla="*/ 84 w 208"/>
                  <a:gd name="T61" fmla="*/ 208 h 208"/>
                  <a:gd name="T62" fmla="*/ 81 w 208"/>
                  <a:gd name="T63" fmla="*/ 208 h 208"/>
                  <a:gd name="T64" fmla="*/ 78 w 208"/>
                  <a:gd name="T65" fmla="*/ 205 h 208"/>
                  <a:gd name="T66" fmla="*/ 55 w 208"/>
                  <a:gd name="T67" fmla="*/ 163 h 208"/>
                  <a:gd name="T68" fmla="*/ 5 w 208"/>
                  <a:gd name="T69" fmla="*/ 143 h 208"/>
                  <a:gd name="T70" fmla="*/ 2 w 208"/>
                  <a:gd name="T71" fmla="*/ 141 h 208"/>
                  <a:gd name="T72" fmla="*/ 0 w 208"/>
                  <a:gd name="T73" fmla="*/ 137 h 208"/>
                  <a:gd name="T74" fmla="*/ 0 w 208"/>
                  <a:gd name="T75" fmla="*/ 134 h 208"/>
                  <a:gd name="T76" fmla="*/ 3 w 208"/>
                  <a:gd name="T77" fmla="*/ 131 h 208"/>
                  <a:gd name="T78" fmla="*/ 198 w 208"/>
                  <a:gd name="T79" fmla="*/ 1 h 208"/>
                  <a:gd name="T80" fmla="*/ 199 w 208"/>
                  <a:gd name="T81" fmla="*/ 1 h 208"/>
                  <a:gd name="T82" fmla="*/ 201 w 208"/>
                  <a:gd name="T8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208">
                    <a:moveTo>
                      <a:pt x="189" y="37"/>
                    </a:moveTo>
                    <a:lnTo>
                      <a:pt x="104" y="170"/>
                    </a:lnTo>
                    <a:lnTo>
                      <a:pt x="108" y="170"/>
                    </a:lnTo>
                    <a:lnTo>
                      <a:pt x="163" y="193"/>
                    </a:lnTo>
                    <a:lnTo>
                      <a:pt x="189" y="37"/>
                    </a:lnTo>
                    <a:close/>
                    <a:moveTo>
                      <a:pt x="170" y="35"/>
                    </a:moveTo>
                    <a:lnTo>
                      <a:pt x="20" y="136"/>
                    </a:lnTo>
                    <a:lnTo>
                      <a:pt x="59" y="151"/>
                    </a:lnTo>
                    <a:lnTo>
                      <a:pt x="61" y="151"/>
                    </a:lnTo>
                    <a:lnTo>
                      <a:pt x="170" y="35"/>
                    </a:lnTo>
                    <a:close/>
                    <a:moveTo>
                      <a:pt x="189" y="24"/>
                    </a:moveTo>
                    <a:lnTo>
                      <a:pt x="67" y="157"/>
                    </a:lnTo>
                    <a:lnTo>
                      <a:pt x="67" y="157"/>
                    </a:lnTo>
                    <a:lnTo>
                      <a:pt x="84" y="189"/>
                    </a:lnTo>
                    <a:lnTo>
                      <a:pt x="189" y="24"/>
                    </a:lnTo>
                    <a:close/>
                    <a:moveTo>
                      <a:pt x="201" y="0"/>
                    </a:moveTo>
                    <a:lnTo>
                      <a:pt x="202" y="1"/>
                    </a:lnTo>
                    <a:lnTo>
                      <a:pt x="205" y="1"/>
                    </a:lnTo>
                    <a:lnTo>
                      <a:pt x="206" y="3"/>
                    </a:lnTo>
                    <a:lnTo>
                      <a:pt x="206" y="6"/>
                    </a:lnTo>
                    <a:lnTo>
                      <a:pt x="208" y="9"/>
                    </a:lnTo>
                    <a:lnTo>
                      <a:pt x="175" y="203"/>
                    </a:lnTo>
                    <a:lnTo>
                      <a:pt x="173" y="205"/>
                    </a:lnTo>
                    <a:lnTo>
                      <a:pt x="172" y="208"/>
                    </a:lnTo>
                    <a:lnTo>
                      <a:pt x="169" y="208"/>
                    </a:lnTo>
                    <a:lnTo>
                      <a:pt x="166" y="208"/>
                    </a:lnTo>
                    <a:lnTo>
                      <a:pt x="103" y="183"/>
                    </a:lnTo>
                    <a:lnTo>
                      <a:pt x="90" y="205"/>
                    </a:lnTo>
                    <a:lnTo>
                      <a:pt x="87" y="208"/>
                    </a:lnTo>
                    <a:lnTo>
                      <a:pt x="84" y="208"/>
                    </a:lnTo>
                    <a:lnTo>
                      <a:pt x="84" y="208"/>
                    </a:lnTo>
                    <a:lnTo>
                      <a:pt x="81" y="208"/>
                    </a:lnTo>
                    <a:lnTo>
                      <a:pt x="78" y="205"/>
                    </a:lnTo>
                    <a:lnTo>
                      <a:pt x="55" y="163"/>
                    </a:lnTo>
                    <a:lnTo>
                      <a:pt x="5" y="143"/>
                    </a:lnTo>
                    <a:lnTo>
                      <a:pt x="2" y="141"/>
                    </a:lnTo>
                    <a:lnTo>
                      <a:pt x="0" y="137"/>
                    </a:lnTo>
                    <a:lnTo>
                      <a:pt x="0" y="134"/>
                    </a:lnTo>
                    <a:lnTo>
                      <a:pt x="3" y="131"/>
                    </a:lnTo>
                    <a:lnTo>
                      <a:pt x="198" y="1"/>
                    </a:lnTo>
                    <a:lnTo>
                      <a:pt x="199" y="1"/>
                    </a:lnTo>
                    <a:lnTo>
                      <a:pt x="201"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cs typeface="+mn-cs"/>
                  <a:sym typeface="Segoe UI" panose="020B0502040204020203" pitchFamily="34" charset="0"/>
                </a:endParaRPr>
              </a:p>
            </p:txBody>
          </p:sp>
        </p:grpSp>
        <p:sp>
          <p:nvSpPr>
            <p:cNvPr id="65" name="Teardrop 64"/>
            <p:cNvSpPr/>
            <p:nvPr/>
          </p:nvSpPr>
          <p:spPr>
            <a:xfrm rot="8100000">
              <a:off x="4362285" y="1477165"/>
              <a:ext cx="622300" cy="622300"/>
            </a:xfrm>
            <a:prstGeom prst="teardrop">
              <a:avLst/>
            </a:prstGeom>
            <a:solidFill>
              <a:srgbClr val="084A97"/>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8" name="TextBox 77"/>
            <p:cNvSpPr txBox="1"/>
            <p:nvPr/>
          </p:nvSpPr>
          <p:spPr>
            <a:xfrm>
              <a:off x="1602509" y="2300461"/>
              <a:ext cx="1067921"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Business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Understanding</a:t>
              </a:r>
            </a:p>
          </p:txBody>
        </p:sp>
        <p:sp>
          <p:nvSpPr>
            <p:cNvPr id="80" name="TextBox 79"/>
            <p:cNvSpPr txBox="1"/>
            <p:nvPr/>
          </p:nvSpPr>
          <p:spPr>
            <a:xfrm>
              <a:off x="9761573" y="4181761"/>
              <a:ext cx="959767" cy="333966"/>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Getting test data</a:t>
              </a:r>
              <a:endParaRPr lang="en-US" sz="1100" b="1" i="0" u="none" strike="noStrike" kern="1200" cap="none" spc="0" normalizeH="0" baseline="0" noProof="0" dirty="0">
                <a:ln>
                  <a:noFill/>
                </a:ln>
                <a:solidFill>
                  <a:srgbClr val="000000"/>
                </a:solidFill>
                <a:effectLst/>
                <a:uLnTx/>
                <a:uFillTx/>
                <a:latin typeface="Athelas"/>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Presentation</a:t>
              </a:r>
              <a:endParaRPr lang="en-US" sz="1100" b="1" i="0" u="none" strike="noStrike" kern="1200" cap="none" spc="0" normalizeH="0" baseline="0" noProof="0" dirty="0">
                <a:ln>
                  <a:noFill/>
                </a:ln>
                <a:solidFill>
                  <a:srgbClr val="000000"/>
                </a:solidFill>
                <a:effectLst/>
                <a:uLnTx/>
                <a:uFillTx/>
                <a:latin typeface="Athelas"/>
                <a:ea typeface="微软雅黑"/>
              </a:endParaRPr>
            </a:p>
          </p:txBody>
        </p:sp>
        <p:sp>
          <p:nvSpPr>
            <p:cNvPr id="37" name="TextBox 36">
              <a:extLst>
                <a:ext uri="{FF2B5EF4-FFF2-40B4-BE49-F238E27FC236}">
                  <a16:creationId xmlns:a16="http://schemas.microsoft.com/office/drawing/2014/main" id="{1DDF9D84-BBAE-AF42-A463-B628BCBF161B}"/>
                </a:ext>
              </a:extLst>
            </p:cNvPr>
            <p:cNvSpPr txBox="1"/>
            <p:nvPr/>
          </p:nvSpPr>
          <p:spPr>
            <a:xfrm>
              <a:off x="2967554" y="2302263"/>
              <a:ext cx="881973"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Preparation</a:t>
              </a:r>
            </a:p>
          </p:txBody>
        </p:sp>
        <p:sp>
          <p:nvSpPr>
            <p:cNvPr id="38" name="TextBox 37">
              <a:extLst>
                <a:ext uri="{FF2B5EF4-FFF2-40B4-BE49-F238E27FC236}">
                  <a16:creationId xmlns:a16="http://schemas.microsoft.com/office/drawing/2014/main" id="{EE4AD557-96A0-DD49-84E6-CCB9BF5CA628}"/>
                </a:ext>
              </a:extLst>
            </p:cNvPr>
            <p:cNvSpPr txBox="1"/>
            <p:nvPr/>
          </p:nvSpPr>
          <p:spPr>
            <a:xfrm>
              <a:off x="4181280" y="2294171"/>
              <a:ext cx="952505"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Visualization</a:t>
              </a:r>
            </a:p>
          </p:txBody>
        </p:sp>
        <p:sp>
          <p:nvSpPr>
            <p:cNvPr id="39" name="TextBox 38">
              <a:extLst>
                <a:ext uri="{FF2B5EF4-FFF2-40B4-BE49-F238E27FC236}">
                  <a16:creationId xmlns:a16="http://schemas.microsoft.com/office/drawing/2014/main" id="{706E63CB-E53B-7947-A7E7-7A3B8685E7FE}"/>
                </a:ext>
              </a:extLst>
            </p:cNvPr>
            <p:cNvSpPr txBox="1"/>
            <p:nvPr/>
          </p:nvSpPr>
          <p:spPr>
            <a:xfrm>
              <a:off x="5562264" y="2379207"/>
              <a:ext cx="817853"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Modelling </a:t>
              </a:r>
            </a:p>
          </p:txBody>
        </p:sp>
        <p:sp>
          <p:nvSpPr>
            <p:cNvPr id="40" name="Oval 39">
              <a:extLst>
                <a:ext uri="{FF2B5EF4-FFF2-40B4-BE49-F238E27FC236}">
                  <a16:creationId xmlns:a16="http://schemas.microsoft.com/office/drawing/2014/main" id="{3C3522AC-F3A2-8945-8325-C6CBF4F1218B}"/>
                </a:ext>
              </a:extLst>
            </p:cNvPr>
            <p:cNvSpPr/>
            <p:nvPr/>
          </p:nvSpPr>
          <p:spPr>
            <a:xfrm>
              <a:off x="7137286" y="2846213"/>
              <a:ext cx="174931" cy="174931"/>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sym typeface="Segoe UI" panose="020B0502040204020203" pitchFamily="34" charset="0"/>
              </a:endParaRPr>
            </a:p>
          </p:txBody>
        </p:sp>
        <p:sp>
          <p:nvSpPr>
            <p:cNvPr id="41" name="Oval 40">
              <a:extLst>
                <a:ext uri="{FF2B5EF4-FFF2-40B4-BE49-F238E27FC236}">
                  <a16:creationId xmlns:a16="http://schemas.microsoft.com/office/drawing/2014/main" id="{72674DB2-AE1B-DE4F-90B1-DA51F1B405B9}"/>
                </a:ext>
              </a:extLst>
            </p:cNvPr>
            <p:cNvSpPr/>
            <p:nvPr/>
          </p:nvSpPr>
          <p:spPr>
            <a:xfrm>
              <a:off x="8409356" y="2844350"/>
              <a:ext cx="174931" cy="174931"/>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sym typeface="Segoe UI" panose="020B0502040204020203" pitchFamily="34" charset="0"/>
              </a:endParaRPr>
            </a:p>
          </p:txBody>
        </p:sp>
        <p:sp>
          <p:nvSpPr>
            <p:cNvPr id="42" name="Oval 41">
              <a:extLst>
                <a:ext uri="{FF2B5EF4-FFF2-40B4-BE49-F238E27FC236}">
                  <a16:creationId xmlns:a16="http://schemas.microsoft.com/office/drawing/2014/main" id="{A60C1439-FC5A-6642-BDD3-F5B1C7B9E56E}"/>
                </a:ext>
              </a:extLst>
            </p:cNvPr>
            <p:cNvSpPr/>
            <p:nvPr/>
          </p:nvSpPr>
          <p:spPr>
            <a:xfrm>
              <a:off x="9681426" y="2850572"/>
              <a:ext cx="174931" cy="174931"/>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sym typeface="Segoe UI" panose="020B0502040204020203" pitchFamily="34" charset="0"/>
              </a:endParaRPr>
            </a:p>
          </p:txBody>
        </p:sp>
        <p:sp>
          <p:nvSpPr>
            <p:cNvPr id="50" name="TextBox 49">
              <a:extLst>
                <a:ext uri="{FF2B5EF4-FFF2-40B4-BE49-F238E27FC236}">
                  <a16:creationId xmlns:a16="http://schemas.microsoft.com/office/drawing/2014/main" id="{8F5C88BD-C74D-C04B-AC71-193EF89EDC2E}"/>
                </a:ext>
              </a:extLst>
            </p:cNvPr>
            <p:cNvSpPr txBox="1"/>
            <p:nvPr/>
          </p:nvSpPr>
          <p:spPr>
            <a:xfrm>
              <a:off x="7932403" y="2300468"/>
              <a:ext cx="1128835"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Report &amp; Slides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Creation</a:t>
              </a:r>
            </a:p>
          </p:txBody>
        </p:sp>
        <p:sp>
          <p:nvSpPr>
            <p:cNvPr id="51" name="TextBox 50">
              <a:extLst>
                <a:ext uri="{FF2B5EF4-FFF2-40B4-BE49-F238E27FC236}">
                  <a16:creationId xmlns:a16="http://schemas.microsoft.com/office/drawing/2014/main" id="{2C16E861-C1FD-2C43-B636-071DAF1373A9}"/>
                </a:ext>
              </a:extLst>
            </p:cNvPr>
            <p:cNvSpPr txBox="1"/>
            <p:nvPr/>
          </p:nvSpPr>
          <p:spPr>
            <a:xfrm>
              <a:off x="6761760" y="2307112"/>
              <a:ext cx="946093" cy="57708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Validation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&amp; Evaluation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endParaRPr>
            </a:p>
          </p:txBody>
        </p:sp>
        <p:sp>
          <p:nvSpPr>
            <p:cNvPr id="83" name="Teardrop 82">
              <a:extLst>
                <a:ext uri="{FF2B5EF4-FFF2-40B4-BE49-F238E27FC236}">
                  <a16:creationId xmlns:a16="http://schemas.microsoft.com/office/drawing/2014/main" id="{7D6D9183-4AC7-544E-AC85-0D1CB61381ED}"/>
                </a:ext>
              </a:extLst>
            </p:cNvPr>
            <p:cNvSpPr/>
            <p:nvPr/>
          </p:nvSpPr>
          <p:spPr>
            <a:xfrm rot="8100000">
              <a:off x="6913600" y="1451768"/>
              <a:ext cx="622300" cy="622300"/>
            </a:xfrm>
            <a:prstGeom prst="teardrop">
              <a:avLst/>
            </a:prstGeom>
            <a:solidFill>
              <a:srgbClr val="084A97"/>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58" name="Teardrop 57">
              <a:extLst>
                <a:ext uri="{FF2B5EF4-FFF2-40B4-BE49-F238E27FC236}">
                  <a16:creationId xmlns:a16="http://schemas.microsoft.com/office/drawing/2014/main" id="{50FAB039-1D51-D24C-97A3-BD67A22A592E}"/>
                </a:ext>
              </a:extLst>
            </p:cNvPr>
            <p:cNvSpPr/>
            <p:nvPr/>
          </p:nvSpPr>
          <p:spPr>
            <a:xfrm rot="8100000">
              <a:off x="3097390" y="1474910"/>
              <a:ext cx="622300" cy="622300"/>
            </a:xfrm>
            <a:prstGeom prst="teardrop">
              <a:avLst/>
            </a:prstGeom>
            <a:solidFill>
              <a:srgbClr val="084A97"/>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61" name="Teardrop 60">
              <a:extLst>
                <a:ext uri="{FF2B5EF4-FFF2-40B4-BE49-F238E27FC236}">
                  <a16:creationId xmlns:a16="http://schemas.microsoft.com/office/drawing/2014/main" id="{8C684190-0151-FF46-8F88-81178A68C716}"/>
                </a:ext>
              </a:extLst>
            </p:cNvPr>
            <p:cNvSpPr/>
            <p:nvPr/>
          </p:nvSpPr>
          <p:spPr>
            <a:xfrm rot="8100000">
              <a:off x="5641531" y="1463198"/>
              <a:ext cx="622300" cy="622300"/>
            </a:xfrm>
            <a:prstGeom prst="teardrop">
              <a:avLst/>
            </a:prstGeom>
            <a:solidFill>
              <a:srgbClr val="084A97"/>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9" name="Teardrop 88">
              <a:extLst>
                <a:ext uri="{FF2B5EF4-FFF2-40B4-BE49-F238E27FC236}">
                  <a16:creationId xmlns:a16="http://schemas.microsoft.com/office/drawing/2014/main" id="{7D5A3C3B-0ACA-2744-8579-BBFE30C15B4A}"/>
                </a:ext>
              </a:extLst>
            </p:cNvPr>
            <p:cNvSpPr/>
            <p:nvPr/>
          </p:nvSpPr>
          <p:spPr>
            <a:xfrm rot="8100000">
              <a:off x="8185670" y="1474917"/>
              <a:ext cx="622300" cy="622300"/>
            </a:xfrm>
            <a:prstGeom prst="teardrop">
              <a:avLst/>
            </a:prstGeom>
            <a:solidFill>
              <a:srgbClr val="084A97"/>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nvGrpSpPr>
            <p:cNvPr id="94" name="Group 93">
              <a:extLst>
                <a:ext uri="{FF2B5EF4-FFF2-40B4-BE49-F238E27FC236}">
                  <a16:creationId xmlns:a16="http://schemas.microsoft.com/office/drawing/2014/main" id="{23777982-359B-E847-BEF1-CAF59AE567CB}"/>
                </a:ext>
              </a:extLst>
            </p:cNvPr>
            <p:cNvGrpSpPr/>
            <p:nvPr/>
          </p:nvGrpSpPr>
          <p:grpSpPr>
            <a:xfrm>
              <a:off x="8345443" y="1641015"/>
              <a:ext cx="314702" cy="314702"/>
              <a:chOff x="9753057" y="3268013"/>
              <a:chExt cx="386534" cy="386534"/>
            </a:xfrm>
            <a:solidFill>
              <a:schemeClr val="bg1"/>
            </a:solidFill>
          </p:grpSpPr>
          <p:sp>
            <p:nvSpPr>
              <p:cNvPr id="95" name="Freeform 94">
                <a:extLst>
                  <a:ext uri="{FF2B5EF4-FFF2-40B4-BE49-F238E27FC236}">
                    <a16:creationId xmlns:a16="http://schemas.microsoft.com/office/drawing/2014/main" id="{0AEB577D-44CB-4140-96C8-B31B9A09AA01}"/>
                  </a:ext>
                </a:extLst>
              </p:cNvPr>
              <p:cNvSpPr>
                <a:spLocks noEditPoints="1"/>
              </p:cNvSpPr>
              <p:nvPr/>
            </p:nvSpPr>
            <p:spPr bwMode="auto">
              <a:xfrm>
                <a:off x="9753057" y="3268013"/>
                <a:ext cx="386534" cy="386534"/>
              </a:xfrm>
              <a:custGeom>
                <a:avLst/>
                <a:gdLst>
                  <a:gd name="T0" fmla="*/ 251 w 256"/>
                  <a:gd name="T1" fmla="*/ 97 h 256"/>
                  <a:gd name="T2" fmla="*/ 216 w 256"/>
                  <a:gd name="T3" fmla="*/ 83 h 256"/>
                  <a:gd name="T4" fmla="*/ 216 w 256"/>
                  <a:gd name="T5" fmla="*/ 8 h 256"/>
                  <a:gd name="T6" fmla="*/ 208 w 256"/>
                  <a:gd name="T7" fmla="*/ 0 h 256"/>
                  <a:gd name="T8" fmla="*/ 48 w 256"/>
                  <a:gd name="T9" fmla="*/ 0 h 256"/>
                  <a:gd name="T10" fmla="*/ 40 w 256"/>
                  <a:gd name="T11" fmla="*/ 8 h 256"/>
                  <a:gd name="T12" fmla="*/ 40 w 256"/>
                  <a:gd name="T13" fmla="*/ 83 h 256"/>
                  <a:gd name="T14" fmla="*/ 5 w 256"/>
                  <a:gd name="T15" fmla="*/ 97 h 256"/>
                  <a:gd name="T16" fmla="*/ 0 w 256"/>
                  <a:gd name="T17" fmla="*/ 104 h 256"/>
                  <a:gd name="T18" fmla="*/ 0 w 256"/>
                  <a:gd name="T19" fmla="*/ 104 h 256"/>
                  <a:gd name="T20" fmla="*/ 0 w 256"/>
                  <a:gd name="T21" fmla="*/ 248 h 256"/>
                  <a:gd name="T22" fmla="*/ 8 w 256"/>
                  <a:gd name="T23" fmla="*/ 256 h 256"/>
                  <a:gd name="T24" fmla="*/ 248 w 256"/>
                  <a:gd name="T25" fmla="*/ 256 h 256"/>
                  <a:gd name="T26" fmla="*/ 256 w 256"/>
                  <a:gd name="T27" fmla="*/ 248 h 256"/>
                  <a:gd name="T28" fmla="*/ 256 w 256"/>
                  <a:gd name="T29" fmla="*/ 104 h 256"/>
                  <a:gd name="T30" fmla="*/ 256 w 256"/>
                  <a:gd name="T31" fmla="*/ 104 h 256"/>
                  <a:gd name="T32" fmla="*/ 251 w 256"/>
                  <a:gd name="T33" fmla="*/ 97 h 256"/>
                  <a:gd name="T34" fmla="*/ 232 w 256"/>
                  <a:gd name="T35" fmla="*/ 106 h 256"/>
                  <a:gd name="T36" fmla="*/ 216 w 256"/>
                  <a:gd name="T37" fmla="*/ 116 h 256"/>
                  <a:gd name="T38" fmla="*/ 216 w 256"/>
                  <a:gd name="T39" fmla="*/ 100 h 256"/>
                  <a:gd name="T40" fmla="*/ 232 w 256"/>
                  <a:gd name="T41" fmla="*/ 106 h 256"/>
                  <a:gd name="T42" fmla="*/ 200 w 256"/>
                  <a:gd name="T43" fmla="*/ 16 h 256"/>
                  <a:gd name="T44" fmla="*/ 200 w 256"/>
                  <a:gd name="T45" fmla="*/ 88 h 256"/>
                  <a:gd name="T46" fmla="*/ 200 w 256"/>
                  <a:gd name="T47" fmla="*/ 88 h 256"/>
                  <a:gd name="T48" fmla="*/ 200 w 256"/>
                  <a:gd name="T49" fmla="*/ 126 h 256"/>
                  <a:gd name="T50" fmla="*/ 128 w 256"/>
                  <a:gd name="T51" fmla="*/ 171 h 256"/>
                  <a:gd name="T52" fmla="*/ 56 w 256"/>
                  <a:gd name="T53" fmla="*/ 126 h 256"/>
                  <a:gd name="T54" fmla="*/ 56 w 256"/>
                  <a:gd name="T55" fmla="*/ 88 h 256"/>
                  <a:gd name="T56" fmla="*/ 56 w 256"/>
                  <a:gd name="T57" fmla="*/ 88 h 256"/>
                  <a:gd name="T58" fmla="*/ 56 w 256"/>
                  <a:gd name="T59" fmla="*/ 16 h 256"/>
                  <a:gd name="T60" fmla="*/ 200 w 256"/>
                  <a:gd name="T61" fmla="*/ 16 h 256"/>
                  <a:gd name="T62" fmla="*/ 40 w 256"/>
                  <a:gd name="T63" fmla="*/ 116 h 256"/>
                  <a:gd name="T64" fmla="*/ 24 w 256"/>
                  <a:gd name="T65" fmla="*/ 106 h 256"/>
                  <a:gd name="T66" fmla="*/ 40 w 256"/>
                  <a:gd name="T67" fmla="*/ 100 h 256"/>
                  <a:gd name="T68" fmla="*/ 40 w 256"/>
                  <a:gd name="T69" fmla="*/ 116 h 256"/>
                  <a:gd name="T70" fmla="*/ 16 w 256"/>
                  <a:gd name="T71" fmla="*/ 240 h 256"/>
                  <a:gd name="T72" fmla="*/ 16 w 256"/>
                  <a:gd name="T73" fmla="*/ 120 h 256"/>
                  <a:gd name="T74" fmla="*/ 124 w 256"/>
                  <a:gd name="T75" fmla="*/ 187 h 256"/>
                  <a:gd name="T76" fmla="*/ 128 w 256"/>
                  <a:gd name="T77" fmla="*/ 188 h 256"/>
                  <a:gd name="T78" fmla="*/ 132 w 256"/>
                  <a:gd name="T79" fmla="*/ 187 h 256"/>
                  <a:gd name="T80" fmla="*/ 240 w 256"/>
                  <a:gd name="T81" fmla="*/ 120 h 256"/>
                  <a:gd name="T82" fmla="*/ 240 w 256"/>
                  <a:gd name="T83" fmla="*/ 240 h 256"/>
                  <a:gd name="T84" fmla="*/ 16 w 256"/>
                  <a:gd name="T85"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56">
                    <a:moveTo>
                      <a:pt x="251" y="97"/>
                    </a:moveTo>
                    <a:cubicBezTo>
                      <a:pt x="216" y="83"/>
                      <a:pt x="216" y="83"/>
                      <a:pt x="216" y="83"/>
                    </a:cubicBezTo>
                    <a:cubicBezTo>
                      <a:pt x="216" y="8"/>
                      <a:pt x="216" y="8"/>
                      <a:pt x="216" y="8"/>
                    </a:cubicBezTo>
                    <a:cubicBezTo>
                      <a:pt x="216" y="4"/>
                      <a:pt x="212" y="0"/>
                      <a:pt x="208" y="0"/>
                    </a:cubicBezTo>
                    <a:cubicBezTo>
                      <a:pt x="48" y="0"/>
                      <a:pt x="48" y="0"/>
                      <a:pt x="48" y="0"/>
                    </a:cubicBezTo>
                    <a:cubicBezTo>
                      <a:pt x="44" y="0"/>
                      <a:pt x="40" y="4"/>
                      <a:pt x="40" y="8"/>
                    </a:cubicBezTo>
                    <a:cubicBezTo>
                      <a:pt x="40" y="83"/>
                      <a:pt x="40" y="83"/>
                      <a:pt x="40" y="83"/>
                    </a:cubicBezTo>
                    <a:cubicBezTo>
                      <a:pt x="5" y="97"/>
                      <a:pt x="5" y="97"/>
                      <a:pt x="5" y="97"/>
                    </a:cubicBezTo>
                    <a:cubicBezTo>
                      <a:pt x="2" y="98"/>
                      <a:pt x="0" y="101"/>
                      <a:pt x="0" y="104"/>
                    </a:cubicBezTo>
                    <a:cubicBezTo>
                      <a:pt x="0" y="104"/>
                      <a:pt x="0" y="104"/>
                      <a:pt x="0" y="104"/>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104"/>
                      <a:pt x="256" y="104"/>
                      <a:pt x="256" y="104"/>
                    </a:cubicBezTo>
                    <a:cubicBezTo>
                      <a:pt x="256" y="104"/>
                      <a:pt x="256" y="104"/>
                      <a:pt x="256" y="104"/>
                    </a:cubicBezTo>
                    <a:cubicBezTo>
                      <a:pt x="256" y="101"/>
                      <a:pt x="254" y="98"/>
                      <a:pt x="251" y="97"/>
                    </a:cubicBezTo>
                    <a:close/>
                    <a:moveTo>
                      <a:pt x="232" y="106"/>
                    </a:moveTo>
                    <a:cubicBezTo>
                      <a:pt x="216" y="116"/>
                      <a:pt x="216" y="116"/>
                      <a:pt x="216" y="116"/>
                    </a:cubicBezTo>
                    <a:cubicBezTo>
                      <a:pt x="216" y="100"/>
                      <a:pt x="216" y="100"/>
                      <a:pt x="216" y="100"/>
                    </a:cubicBezTo>
                    <a:lnTo>
                      <a:pt x="232" y="106"/>
                    </a:lnTo>
                    <a:close/>
                    <a:moveTo>
                      <a:pt x="200" y="16"/>
                    </a:moveTo>
                    <a:cubicBezTo>
                      <a:pt x="200" y="88"/>
                      <a:pt x="200" y="88"/>
                      <a:pt x="200" y="88"/>
                    </a:cubicBezTo>
                    <a:cubicBezTo>
                      <a:pt x="200" y="88"/>
                      <a:pt x="200" y="88"/>
                      <a:pt x="200" y="88"/>
                    </a:cubicBezTo>
                    <a:cubicBezTo>
                      <a:pt x="200" y="126"/>
                      <a:pt x="200" y="126"/>
                      <a:pt x="200" y="126"/>
                    </a:cubicBezTo>
                    <a:cubicBezTo>
                      <a:pt x="128" y="171"/>
                      <a:pt x="128" y="171"/>
                      <a:pt x="128" y="171"/>
                    </a:cubicBezTo>
                    <a:cubicBezTo>
                      <a:pt x="56" y="126"/>
                      <a:pt x="56" y="126"/>
                      <a:pt x="56" y="126"/>
                    </a:cubicBezTo>
                    <a:cubicBezTo>
                      <a:pt x="56" y="88"/>
                      <a:pt x="56" y="88"/>
                      <a:pt x="56" y="88"/>
                    </a:cubicBezTo>
                    <a:cubicBezTo>
                      <a:pt x="56" y="88"/>
                      <a:pt x="56" y="88"/>
                      <a:pt x="56" y="88"/>
                    </a:cubicBezTo>
                    <a:cubicBezTo>
                      <a:pt x="56" y="16"/>
                      <a:pt x="56" y="16"/>
                      <a:pt x="56" y="16"/>
                    </a:cubicBezTo>
                    <a:lnTo>
                      <a:pt x="200" y="16"/>
                    </a:lnTo>
                    <a:close/>
                    <a:moveTo>
                      <a:pt x="40" y="116"/>
                    </a:moveTo>
                    <a:cubicBezTo>
                      <a:pt x="24" y="106"/>
                      <a:pt x="24" y="106"/>
                      <a:pt x="24" y="106"/>
                    </a:cubicBezTo>
                    <a:cubicBezTo>
                      <a:pt x="40" y="100"/>
                      <a:pt x="40" y="100"/>
                      <a:pt x="40" y="100"/>
                    </a:cubicBezTo>
                    <a:lnTo>
                      <a:pt x="40" y="116"/>
                    </a:lnTo>
                    <a:close/>
                    <a:moveTo>
                      <a:pt x="16" y="240"/>
                    </a:moveTo>
                    <a:cubicBezTo>
                      <a:pt x="16" y="120"/>
                      <a:pt x="16" y="120"/>
                      <a:pt x="16" y="120"/>
                    </a:cubicBezTo>
                    <a:cubicBezTo>
                      <a:pt x="124" y="187"/>
                      <a:pt x="124" y="187"/>
                      <a:pt x="124" y="187"/>
                    </a:cubicBezTo>
                    <a:cubicBezTo>
                      <a:pt x="125" y="188"/>
                      <a:pt x="127" y="188"/>
                      <a:pt x="128" y="188"/>
                    </a:cubicBezTo>
                    <a:cubicBezTo>
                      <a:pt x="129" y="188"/>
                      <a:pt x="131" y="188"/>
                      <a:pt x="132" y="187"/>
                    </a:cubicBezTo>
                    <a:cubicBezTo>
                      <a:pt x="240" y="120"/>
                      <a:pt x="240" y="120"/>
                      <a:pt x="240" y="120"/>
                    </a:cubicBezTo>
                    <a:cubicBezTo>
                      <a:pt x="240" y="240"/>
                      <a:pt x="240" y="240"/>
                      <a:pt x="240" y="240"/>
                    </a:cubicBezTo>
                    <a:lnTo>
                      <a:pt x="16"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Freeform 95">
                <a:extLst>
                  <a:ext uri="{FF2B5EF4-FFF2-40B4-BE49-F238E27FC236}">
                    <a16:creationId xmlns:a16="http://schemas.microsoft.com/office/drawing/2014/main" id="{96D65DA2-EC75-8C4D-8673-E8238A53066A}"/>
                  </a:ext>
                </a:extLst>
              </p:cNvPr>
              <p:cNvSpPr>
                <a:spLocks/>
              </p:cNvSpPr>
              <p:nvPr/>
            </p:nvSpPr>
            <p:spPr bwMode="auto">
              <a:xfrm>
                <a:off x="9958772" y="3316494"/>
                <a:ext cx="72066" cy="24895"/>
              </a:xfrm>
              <a:custGeom>
                <a:avLst/>
                <a:gdLst>
                  <a:gd name="T0" fmla="*/ 8 w 48"/>
                  <a:gd name="T1" fmla="*/ 16 h 16"/>
                  <a:gd name="T2" fmla="*/ 40 w 48"/>
                  <a:gd name="T3" fmla="*/ 16 h 16"/>
                  <a:gd name="T4" fmla="*/ 48 w 48"/>
                  <a:gd name="T5" fmla="*/ 8 h 16"/>
                  <a:gd name="T6" fmla="*/ 40 w 48"/>
                  <a:gd name="T7" fmla="*/ 0 h 16"/>
                  <a:gd name="T8" fmla="*/ 8 w 48"/>
                  <a:gd name="T9" fmla="*/ 0 h 16"/>
                  <a:gd name="T10" fmla="*/ 0 w 48"/>
                  <a:gd name="T11" fmla="*/ 8 h 16"/>
                  <a:gd name="T12" fmla="*/ 8 w 4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8" h="16">
                    <a:moveTo>
                      <a:pt x="8" y="16"/>
                    </a:moveTo>
                    <a:cubicBezTo>
                      <a:pt x="40" y="16"/>
                      <a:pt x="40" y="16"/>
                      <a:pt x="40" y="16"/>
                    </a:cubicBezTo>
                    <a:cubicBezTo>
                      <a:pt x="44" y="16"/>
                      <a:pt x="48" y="12"/>
                      <a:pt x="48" y="8"/>
                    </a:cubicBezTo>
                    <a:cubicBezTo>
                      <a:pt x="48" y="4"/>
                      <a:pt x="44" y="0"/>
                      <a:pt x="40"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Freeform 96">
                <a:extLst>
                  <a:ext uri="{FF2B5EF4-FFF2-40B4-BE49-F238E27FC236}">
                    <a16:creationId xmlns:a16="http://schemas.microsoft.com/office/drawing/2014/main" id="{5E6EED76-9752-0E4C-A84E-74EE598A0E94}"/>
                  </a:ext>
                </a:extLst>
              </p:cNvPr>
              <p:cNvSpPr>
                <a:spLocks/>
              </p:cNvSpPr>
              <p:nvPr/>
            </p:nvSpPr>
            <p:spPr bwMode="auto">
              <a:xfrm>
                <a:off x="9861811" y="3364974"/>
                <a:ext cx="169027" cy="23585"/>
              </a:xfrm>
              <a:custGeom>
                <a:avLst/>
                <a:gdLst>
                  <a:gd name="T0" fmla="*/ 8 w 112"/>
                  <a:gd name="T1" fmla="*/ 16 h 16"/>
                  <a:gd name="T2" fmla="*/ 104 w 112"/>
                  <a:gd name="T3" fmla="*/ 16 h 16"/>
                  <a:gd name="T4" fmla="*/ 112 w 112"/>
                  <a:gd name="T5" fmla="*/ 8 h 16"/>
                  <a:gd name="T6" fmla="*/ 104 w 112"/>
                  <a:gd name="T7" fmla="*/ 0 h 16"/>
                  <a:gd name="T8" fmla="*/ 8 w 112"/>
                  <a:gd name="T9" fmla="*/ 0 h 16"/>
                  <a:gd name="T10" fmla="*/ 0 w 112"/>
                  <a:gd name="T11" fmla="*/ 8 h 16"/>
                  <a:gd name="T12" fmla="*/ 8 w 1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12" h="16">
                    <a:moveTo>
                      <a:pt x="8" y="16"/>
                    </a:moveTo>
                    <a:cubicBezTo>
                      <a:pt x="104" y="16"/>
                      <a:pt x="104" y="16"/>
                      <a:pt x="104" y="16"/>
                    </a:cubicBezTo>
                    <a:cubicBezTo>
                      <a:pt x="108" y="16"/>
                      <a:pt x="112" y="12"/>
                      <a:pt x="112" y="8"/>
                    </a:cubicBezTo>
                    <a:cubicBezTo>
                      <a:pt x="112" y="4"/>
                      <a:pt x="108" y="0"/>
                      <a:pt x="104"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8" name="Freeform 97">
                <a:extLst>
                  <a:ext uri="{FF2B5EF4-FFF2-40B4-BE49-F238E27FC236}">
                    <a16:creationId xmlns:a16="http://schemas.microsoft.com/office/drawing/2014/main" id="{F86C6B9A-0DC1-164D-A224-46BA33C143B6}"/>
                  </a:ext>
                </a:extLst>
              </p:cNvPr>
              <p:cNvSpPr>
                <a:spLocks/>
              </p:cNvSpPr>
              <p:nvPr/>
            </p:nvSpPr>
            <p:spPr bwMode="auto">
              <a:xfrm>
                <a:off x="9861811" y="3413455"/>
                <a:ext cx="169027" cy="23585"/>
              </a:xfrm>
              <a:custGeom>
                <a:avLst/>
                <a:gdLst>
                  <a:gd name="T0" fmla="*/ 8 w 112"/>
                  <a:gd name="T1" fmla="*/ 16 h 16"/>
                  <a:gd name="T2" fmla="*/ 104 w 112"/>
                  <a:gd name="T3" fmla="*/ 16 h 16"/>
                  <a:gd name="T4" fmla="*/ 112 w 112"/>
                  <a:gd name="T5" fmla="*/ 8 h 16"/>
                  <a:gd name="T6" fmla="*/ 104 w 112"/>
                  <a:gd name="T7" fmla="*/ 0 h 16"/>
                  <a:gd name="T8" fmla="*/ 8 w 112"/>
                  <a:gd name="T9" fmla="*/ 0 h 16"/>
                  <a:gd name="T10" fmla="*/ 0 w 112"/>
                  <a:gd name="T11" fmla="*/ 8 h 16"/>
                  <a:gd name="T12" fmla="*/ 8 w 1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12" h="16">
                    <a:moveTo>
                      <a:pt x="8" y="16"/>
                    </a:moveTo>
                    <a:cubicBezTo>
                      <a:pt x="104" y="16"/>
                      <a:pt x="104" y="16"/>
                      <a:pt x="104" y="16"/>
                    </a:cubicBezTo>
                    <a:cubicBezTo>
                      <a:pt x="108" y="16"/>
                      <a:pt x="112" y="12"/>
                      <a:pt x="112" y="8"/>
                    </a:cubicBezTo>
                    <a:cubicBezTo>
                      <a:pt x="112" y="4"/>
                      <a:pt x="108" y="0"/>
                      <a:pt x="104"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99" name="Shape 510">
              <a:extLst>
                <a:ext uri="{FF2B5EF4-FFF2-40B4-BE49-F238E27FC236}">
                  <a16:creationId xmlns:a16="http://schemas.microsoft.com/office/drawing/2014/main" id="{CC114FE5-65D1-7748-8416-B946F966FCEB}"/>
                </a:ext>
              </a:extLst>
            </p:cNvPr>
            <p:cNvSpPr/>
            <p:nvPr/>
          </p:nvSpPr>
          <p:spPr>
            <a:xfrm flipV="1">
              <a:off x="2134349" y="3516408"/>
              <a:ext cx="12247" cy="1693873"/>
            </a:xfrm>
            <a:prstGeom prst="line">
              <a:avLst/>
            </a:prstGeom>
            <a:ln/>
          </p:spPr>
          <p:style>
            <a:lnRef idx="2">
              <a:schemeClr val="dk1"/>
            </a:lnRef>
            <a:fillRef idx="0">
              <a:schemeClr val="dk1"/>
            </a:fillRef>
            <a:effectRef idx="1">
              <a:schemeClr val="dk1"/>
            </a:effectRef>
            <a:fontRef idx="minor">
              <a:schemeClr val="tx1"/>
            </a:fontRef>
          </p:style>
          <p:txBody>
            <a:bodyPr lIns="0" tIns="0" rIns="0" bIns="0" anchor="ctr"/>
            <a:lstStyle/>
            <a:p>
              <a:pPr marL="0" marR="0" lvl="0" indent="0" algn="l" defTabSz="228600" rtl="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120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1" name="Rectangle 7">
              <a:extLst>
                <a:ext uri="{FF2B5EF4-FFF2-40B4-BE49-F238E27FC236}">
                  <a16:creationId xmlns:a16="http://schemas.microsoft.com/office/drawing/2014/main" id="{47C9BBBB-3530-EE4B-AA26-4AA5D200699B}"/>
                </a:ext>
              </a:extLst>
            </p:cNvPr>
            <p:cNvSpPr/>
            <p:nvPr/>
          </p:nvSpPr>
          <p:spPr>
            <a:xfrm>
              <a:off x="2136469" y="3318153"/>
              <a:ext cx="3816000" cy="219176"/>
            </a:xfrm>
            <a:prstGeom prst="rect">
              <a:avLst/>
            </a:prstGeom>
            <a:solidFill>
              <a:srgbClr val="0B5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rPr>
                <a:t>Phase 1</a:t>
              </a:r>
            </a:p>
          </p:txBody>
        </p:sp>
        <p:sp>
          <p:nvSpPr>
            <p:cNvPr id="106" name="TextBox 105">
              <a:extLst>
                <a:ext uri="{FF2B5EF4-FFF2-40B4-BE49-F238E27FC236}">
                  <a16:creationId xmlns:a16="http://schemas.microsoft.com/office/drawing/2014/main" id="{C29A0ADC-AF9A-C441-89AA-6EBF45B52D5D}"/>
                </a:ext>
              </a:extLst>
            </p:cNvPr>
            <p:cNvSpPr txBox="1"/>
            <p:nvPr/>
          </p:nvSpPr>
          <p:spPr>
            <a:xfrm>
              <a:off x="9232423" y="2302270"/>
              <a:ext cx="1058303"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Test result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cs typeface="+mn-cs"/>
                  <a:sym typeface="Segoe UI" panose="020B0502040204020203" pitchFamily="34" charset="0"/>
                </a:rPr>
                <a:t>&amp; Presentation</a:t>
              </a:r>
            </a:p>
          </p:txBody>
        </p:sp>
        <p:sp>
          <p:nvSpPr>
            <p:cNvPr id="109" name="Shape 510">
              <a:extLst>
                <a:ext uri="{FF2B5EF4-FFF2-40B4-BE49-F238E27FC236}">
                  <a16:creationId xmlns:a16="http://schemas.microsoft.com/office/drawing/2014/main" id="{B4ACA2E6-398A-F949-97E2-AF5599598479}"/>
                </a:ext>
              </a:extLst>
            </p:cNvPr>
            <p:cNvSpPr/>
            <p:nvPr/>
          </p:nvSpPr>
          <p:spPr>
            <a:xfrm flipV="1">
              <a:off x="5942028" y="3539849"/>
              <a:ext cx="12247" cy="1693871"/>
            </a:xfrm>
            <a:prstGeom prst="line">
              <a:avLst/>
            </a:prstGeom>
            <a:ln/>
          </p:spPr>
          <p:style>
            <a:lnRef idx="2">
              <a:schemeClr val="dk1"/>
            </a:lnRef>
            <a:fillRef idx="0">
              <a:schemeClr val="dk1"/>
            </a:fillRef>
            <a:effectRef idx="1">
              <a:schemeClr val="dk1"/>
            </a:effectRef>
            <a:fontRef idx="minor">
              <a:schemeClr val="tx1"/>
            </a:fontRef>
          </p:style>
          <p:txBody>
            <a:bodyPr lIns="0" tIns="0" rIns="0" bIns="0" anchor="ctr"/>
            <a:lstStyle/>
            <a:p>
              <a:pPr marL="0" marR="0" lvl="0" indent="0" algn="l" defTabSz="228600" rtl="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120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8" name="Freeform 42">
              <a:extLst>
                <a:ext uri="{FF2B5EF4-FFF2-40B4-BE49-F238E27FC236}">
                  <a16:creationId xmlns:a16="http://schemas.microsoft.com/office/drawing/2014/main" id="{E102F222-580A-4E4F-9504-DA5965AB40B5}"/>
                </a:ext>
              </a:extLst>
            </p:cNvPr>
            <p:cNvSpPr>
              <a:spLocks noEditPoints="1"/>
            </p:cNvSpPr>
            <p:nvPr/>
          </p:nvSpPr>
          <p:spPr bwMode="auto">
            <a:xfrm>
              <a:off x="4521632" y="1669049"/>
              <a:ext cx="304329" cy="278730"/>
            </a:xfrm>
            <a:custGeom>
              <a:avLst/>
              <a:gdLst>
                <a:gd name="T0" fmla="*/ 248 w 256"/>
                <a:gd name="T1" fmla="*/ 0 h 208"/>
                <a:gd name="T2" fmla="*/ 40 w 256"/>
                <a:gd name="T3" fmla="*/ 0 h 208"/>
                <a:gd name="T4" fmla="*/ 32 w 256"/>
                <a:gd name="T5" fmla="*/ 8 h 208"/>
                <a:gd name="T6" fmla="*/ 32 w 256"/>
                <a:gd name="T7" fmla="*/ 32 h 208"/>
                <a:gd name="T8" fmla="*/ 8 w 256"/>
                <a:gd name="T9" fmla="*/ 32 h 208"/>
                <a:gd name="T10" fmla="*/ 0 w 256"/>
                <a:gd name="T11" fmla="*/ 40 h 208"/>
                <a:gd name="T12" fmla="*/ 0 w 256"/>
                <a:gd name="T13" fmla="*/ 200 h 208"/>
                <a:gd name="T14" fmla="*/ 8 w 256"/>
                <a:gd name="T15" fmla="*/ 208 h 208"/>
                <a:gd name="T16" fmla="*/ 216 w 256"/>
                <a:gd name="T17" fmla="*/ 208 h 208"/>
                <a:gd name="T18" fmla="*/ 224 w 256"/>
                <a:gd name="T19" fmla="*/ 200 h 208"/>
                <a:gd name="T20" fmla="*/ 224 w 256"/>
                <a:gd name="T21" fmla="*/ 176 h 208"/>
                <a:gd name="T22" fmla="*/ 248 w 256"/>
                <a:gd name="T23" fmla="*/ 176 h 208"/>
                <a:gd name="T24" fmla="*/ 256 w 256"/>
                <a:gd name="T25" fmla="*/ 168 h 208"/>
                <a:gd name="T26" fmla="*/ 256 w 256"/>
                <a:gd name="T27" fmla="*/ 8 h 208"/>
                <a:gd name="T28" fmla="*/ 248 w 256"/>
                <a:gd name="T29" fmla="*/ 0 h 208"/>
                <a:gd name="T30" fmla="*/ 208 w 256"/>
                <a:gd name="T31" fmla="*/ 48 h 208"/>
                <a:gd name="T32" fmla="*/ 208 w 256"/>
                <a:gd name="T33" fmla="*/ 175 h 208"/>
                <a:gd name="T34" fmla="*/ 165 w 256"/>
                <a:gd name="T35" fmla="*/ 138 h 208"/>
                <a:gd name="T36" fmla="*/ 156 w 256"/>
                <a:gd name="T37" fmla="*/ 137 h 208"/>
                <a:gd name="T38" fmla="*/ 122 w 256"/>
                <a:gd name="T39" fmla="*/ 158 h 208"/>
                <a:gd name="T40" fmla="*/ 70 w 256"/>
                <a:gd name="T41" fmla="*/ 99 h 208"/>
                <a:gd name="T42" fmla="*/ 64 w 256"/>
                <a:gd name="T43" fmla="*/ 96 h 208"/>
                <a:gd name="T44" fmla="*/ 58 w 256"/>
                <a:gd name="T45" fmla="*/ 98 h 208"/>
                <a:gd name="T46" fmla="*/ 16 w 256"/>
                <a:gd name="T47" fmla="*/ 141 h 208"/>
                <a:gd name="T48" fmla="*/ 16 w 256"/>
                <a:gd name="T49" fmla="*/ 48 h 208"/>
                <a:gd name="T50" fmla="*/ 208 w 256"/>
                <a:gd name="T51" fmla="*/ 48 h 208"/>
                <a:gd name="T52" fmla="*/ 16 w 256"/>
                <a:gd name="T53" fmla="*/ 163 h 208"/>
                <a:gd name="T54" fmla="*/ 64 w 256"/>
                <a:gd name="T55" fmla="*/ 116 h 208"/>
                <a:gd name="T56" fmla="*/ 114 w 256"/>
                <a:gd name="T57" fmla="*/ 173 h 208"/>
                <a:gd name="T58" fmla="*/ 124 w 256"/>
                <a:gd name="T59" fmla="*/ 175 h 208"/>
                <a:gd name="T60" fmla="*/ 159 w 256"/>
                <a:gd name="T61" fmla="*/ 154 h 208"/>
                <a:gd name="T62" fmla="*/ 204 w 256"/>
                <a:gd name="T63" fmla="*/ 192 h 208"/>
                <a:gd name="T64" fmla="*/ 16 w 256"/>
                <a:gd name="T65" fmla="*/ 192 h 208"/>
                <a:gd name="T66" fmla="*/ 16 w 256"/>
                <a:gd name="T67" fmla="*/ 163 h 208"/>
                <a:gd name="T68" fmla="*/ 240 w 256"/>
                <a:gd name="T69" fmla="*/ 160 h 208"/>
                <a:gd name="T70" fmla="*/ 224 w 256"/>
                <a:gd name="T71" fmla="*/ 160 h 208"/>
                <a:gd name="T72" fmla="*/ 224 w 256"/>
                <a:gd name="T73" fmla="*/ 40 h 208"/>
                <a:gd name="T74" fmla="*/ 216 w 256"/>
                <a:gd name="T75" fmla="*/ 32 h 208"/>
                <a:gd name="T76" fmla="*/ 48 w 256"/>
                <a:gd name="T77" fmla="*/ 32 h 208"/>
                <a:gd name="T78" fmla="*/ 48 w 256"/>
                <a:gd name="T79" fmla="*/ 16 h 208"/>
                <a:gd name="T80" fmla="*/ 240 w 256"/>
                <a:gd name="T81" fmla="*/ 16 h 208"/>
                <a:gd name="T82" fmla="*/ 240 w 256"/>
                <a:gd name="T83" fmla="*/ 16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08">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3" name="Rectangle 7">
              <a:extLst>
                <a:ext uri="{FF2B5EF4-FFF2-40B4-BE49-F238E27FC236}">
                  <a16:creationId xmlns:a16="http://schemas.microsoft.com/office/drawing/2014/main" id="{2D05CFC0-9C9F-154D-AF48-2E5B26B8E8A5}"/>
                </a:ext>
              </a:extLst>
            </p:cNvPr>
            <p:cNvSpPr/>
            <p:nvPr/>
          </p:nvSpPr>
          <p:spPr>
            <a:xfrm>
              <a:off x="5952470" y="3539854"/>
              <a:ext cx="2541199" cy="219175"/>
            </a:xfrm>
            <a:prstGeom prst="rect">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rPr>
                <a:t>Phase 2</a:t>
              </a:r>
            </a:p>
          </p:txBody>
        </p:sp>
        <p:sp>
          <p:nvSpPr>
            <p:cNvPr id="110" name="Shape 510">
              <a:extLst>
                <a:ext uri="{FF2B5EF4-FFF2-40B4-BE49-F238E27FC236}">
                  <a16:creationId xmlns:a16="http://schemas.microsoft.com/office/drawing/2014/main" id="{A04C06AC-B137-2941-8CAD-3D7D22F6C112}"/>
                </a:ext>
              </a:extLst>
            </p:cNvPr>
            <p:cNvSpPr/>
            <p:nvPr/>
          </p:nvSpPr>
          <p:spPr>
            <a:xfrm flipV="1">
              <a:off x="7243970" y="3964224"/>
              <a:ext cx="13120" cy="1276094"/>
            </a:xfrm>
            <a:prstGeom prst="line">
              <a:avLst/>
            </a:prstGeom>
            <a:ln/>
          </p:spPr>
          <p:style>
            <a:lnRef idx="2">
              <a:schemeClr val="dk1"/>
            </a:lnRef>
            <a:fillRef idx="0">
              <a:schemeClr val="dk1"/>
            </a:fillRef>
            <a:effectRef idx="1">
              <a:schemeClr val="dk1"/>
            </a:effectRef>
            <a:fontRef idx="minor">
              <a:schemeClr val="tx1"/>
            </a:fontRef>
          </p:style>
          <p:txBody>
            <a:bodyPr lIns="0" tIns="0" rIns="0" bIns="0" anchor="ctr"/>
            <a:lstStyle/>
            <a:p>
              <a:pPr marL="0" marR="0" lvl="0" indent="0" algn="l" defTabSz="228600" rtl="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120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04" name="Rectangle 7">
              <a:extLst>
                <a:ext uri="{FF2B5EF4-FFF2-40B4-BE49-F238E27FC236}">
                  <a16:creationId xmlns:a16="http://schemas.microsoft.com/office/drawing/2014/main" id="{73E02FF9-4F14-9A43-B92F-CC76B064F053}"/>
                </a:ext>
              </a:extLst>
            </p:cNvPr>
            <p:cNvSpPr/>
            <p:nvPr/>
          </p:nvSpPr>
          <p:spPr>
            <a:xfrm>
              <a:off x="7246396" y="3759030"/>
              <a:ext cx="2541198" cy="219600"/>
            </a:xfrm>
            <a:prstGeom prst="rect">
              <a:avLst/>
            </a:prstGeom>
            <a:solidFill>
              <a:srgbClr val="0B5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rPr>
                <a:t>Phase 3</a:t>
              </a:r>
            </a:p>
          </p:txBody>
        </p:sp>
        <p:sp>
          <p:nvSpPr>
            <p:cNvPr id="111" name="7 CuadroTexto">
              <a:extLst>
                <a:ext uri="{FF2B5EF4-FFF2-40B4-BE49-F238E27FC236}">
                  <a16:creationId xmlns:a16="http://schemas.microsoft.com/office/drawing/2014/main" id="{1F20BE49-0BEC-4E4F-8549-98728D2D821C}"/>
                </a:ext>
              </a:extLst>
            </p:cNvPr>
            <p:cNvSpPr txBox="1"/>
            <p:nvPr/>
          </p:nvSpPr>
          <p:spPr>
            <a:xfrm>
              <a:off x="6023068" y="4958958"/>
              <a:ext cx="1175794" cy="304396"/>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Manuel Gassner</a:t>
              </a:r>
              <a:endParaRPr lang="en-US" sz="1100" b="1" i="0" u="none" strike="noStrike" kern="1200" cap="none" spc="0" normalizeH="0" baseline="0" noProof="0" dirty="0">
                <a:ln>
                  <a:noFill/>
                </a:ln>
                <a:solidFill>
                  <a:srgbClr val="000000"/>
                </a:solidFill>
                <a:effectLst/>
                <a:uLnTx/>
                <a:uFillTx/>
                <a:latin typeface="Athelas"/>
                <a:ea typeface="微软雅黑"/>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Long Le</a:t>
              </a:r>
              <a:endParaRPr lang="en-US" sz="1100" b="1" i="0" u="none" strike="noStrike" kern="1200" cap="none" spc="0" normalizeH="0" baseline="0" noProof="0" dirty="0">
                <a:ln>
                  <a:noFill/>
                </a:ln>
                <a:solidFill>
                  <a:srgbClr val="000000"/>
                </a:solidFill>
                <a:effectLst/>
                <a:uLnTx/>
                <a:uFillTx/>
                <a:latin typeface="Athelas"/>
                <a:ea typeface="微软雅黑"/>
              </a:endParaRPr>
            </a:p>
          </p:txBody>
        </p:sp>
        <p:sp>
          <p:nvSpPr>
            <p:cNvPr id="114" name="Freeform 12">
              <a:extLst>
                <a:ext uri="{FF2B5EF4-FFF2-40B4-BE49-F238E27FC236}">
                  <a16:creationId xmlns:a16="http://schemas.microsoft.com/office/drawing/2014/main" id="{B55752D5-6428-1548-AFD6-613762D27A4C}"/>
                </a:ext>
              </a:extLst>
            </p:cNvPr>
            <p:cNvSpPr>
              <a:spLocks noEditPoints="1"/>
            </p:cNvSpPr>
            <p:nvPr/>
          </p:nvSpPr>
          <p:spPr bwMode="auto">
            <a:xfrm>
              <a:off x="3303414" y="1659122"/>
              <a:ext cx="204023" cy="29658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7" name="稻壳儿小白白(http://dwz.cn/Wu2UP)">
              <a:extLst>
                <a:ext uri="{FF2B5EF4-FFF2-40B4-BE49-F238E27FC236}">
                  <a16:creationId xmlns:a16="http://schemas.microsoft.com/office/drawing/2014/main" id="{E14792CA-2372-0C4E-AF73-15BAAD3B27BC}"/>
                </a:ext>
              </a:extLst>
            </p:cNvPr>
            <p:cNvSpPr>
              <a:spLocks/>
            </p:cNvSpPr>
            <p:nvPr/>
          </p:nvSpPr>
          <p:spPr bwMode="auto">
            <a:xfrm>
              <a:off x="9614112" y="1640824"/>
              <a:ext cx="272485" cy="314892"/>
            </a:xfrm>
            <a:custGeom>
              <a:avLst/>
              <a:gdLst>
                <a:gd name="T0" fmla="*/ 30 w 38"/>
                <a:gd name="T1" fmla="*/ 41 h 41"/>
                <a:gd name="T2" fmla="*/ 24 w 38"/>
                <a:gd name="T3" fmla="*/ 38 h 41"/>
                <a:gd name="T4" fmla="*/ 3 w 38"/>
                <a:gd name="T5" fmla="*/ 17 h 41"/>
                <a:gd name="T6" fmla="*/ 0 w 38"/>
                <a:gd name="T7" fmla="*/ 10 h 41"/>
                <a:gd name="T8" fmla="*/ 10 w 38"/>
                <a:gd name="T9" fmla="*/ 0 h 41"/>
                <a:gd name="T10" fmla="*/ 18 w 38"/>
                <a:gd name="T11" fmla="*/ 3 h 41"/>
                <a:gd name="T12" fmla="*/ 34 w 38"/>
                <a:gd name="T13" fmla="*/ 19 h 41"/>
                <a:gd name="T14" fmla="*/ 34 w 38"/>
                <a:gd name="T15" fmla="*/ 20 h 41"/>
                <a:gd name="T16" fmla="*/ 32 w 38"/>
                <a:gd name="T17" fmla="*/ 22 h 41"/>
                <a:gd name="T18" fmla="*/ 32 w 38"/>
                <a:gd name="T19" fmla="*/ 22 h 41"/>
                <a:gd name="T20" fmla="*/ 15 w 38"/>
                <a:gd name="T21" fmla="*/ 5 h 41"/>
                <a:gd name="T22" fmla="*/ 10 w 38"/>
                <a:gd name="T23" fmla="*/ 3 h 41"/>
                <a:gd name="T24" fmla="*/ 4 w 38"/>
                <a:gd name="T25" fmla="*/ 10 h 41"/>
                <a:gd name="T26" fmla="*/ 6 w 38"/>
                <a:gd name="T27" fmla="*/ 15 h 41"/>
                <a:gd name="T28" fmla="*/ 27 w 38"/>
                <a:gd name="T29" fmla="*/ 36 h 41"/>
                <a:gd name="T30" fmla="*/ 30 w 38"/>
                <a:gd name="T31" fmla="*/ 38 h 41"/>
                <a:gd name="T32" fmla="*/ 34 w 38"/>
                <a:gd name="T33" fmla="*/ 34 h 41"/>
                <a:gd name="T34" fmla="*/ 33 w 38"/>
                <a:gd name="T35" fmla="*/ 30 h 41"/>
                <a:gd name="T36" fmla="*/ 17 w 38"/>
                <a:gd name="T37" fmla="*/ 14 h 41"/>
                <a:gd name="T38" fmla="*/ 16 w 38"/>
                <a:gd name="T39" fmla="*/ 13 h 41"/>
                <a:gd name="T40" fmla="*/ 14 w 38"/>
                <a:gd name="T41" fmla="*/ 15 h 41"/>
                <a:gd name="T42" fmla="*/ 14 w 38"/>
                <a:gd name="T43" fmla="*/ 17 h 41"/>
                <a:gd name="T44" fmla="*/ 25 w 38"/>
                <a:gd name="T45" fmla="*/ 28 h 41"/>
                <a:gd name="T46" fmla="*/ 26 w 38"/>
                <a:gd name="T47" fmla="*/ 28 h 41"/>
                <a:gd name="T48" fmla="*/ 24 w 38"/>
                <a:gd name="T49" fmla="*/ 31 h 41"/>
                <a:gd name="T50" fmla="*/ 23 w 38"/>
                <a:gd name="T51" fmla="*/ 30 h 41"/>
                <a:gd name="T52" fmla="*/ 12 w 38"/>
                <a:gd name="T53" fmla="*/ 19 h 41"/>
                <a:gd name="T54" fmla="*/ 10 w 38"/>
                <a:gd name="T55" fmla="*/ 15 h 41"/>
                <a:gd name="T56" fmla="*/ 16 w 38"/>
                <a:gd name="T57" fmla="*/ 10 h 41"/>
                <a:gd name="T58" fmla="*/ 20 w 38"/>
                <a:gd name="T59" fmla="*/ 12 h 41"/>
                <a:gd name="T60" fmla="*/ 35 w 38"/>
                <a:gd name="T61" fmla="*/ 27 h 41"/>
                <a:gd name="T62" fmla="*/ 38 w 38"/>
                <a:gd name="T63" fmla="*/ 34 h 41"/>
                <a:gd name="T64" fmla="*/ 30 w 38"/>
                <a:gd name="T6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 h="41">
                  <a:moveTo>
                    <a:pt x="30" y="41"/>
                  </a:moveTo>
                  <a:cubicBezTo>
                    <a:pt x="28" y="41"/>
                    <a:pt x="26" y="40"/>
                    <a:pt x="24" y="38"/>
                  </a:cubicBezTo>
                  <a:cubicBezTo>
                    <a:pt x="3" y="17"/>
                    <a:pt x="3" y="17"/>
                    <a:pt x="3" y="17"/>
                  </a:cubicBezTo>
                  <a:cubicBezTo>
                    <a:pt x="1" y="16"/>
                    <a:pt x="0" y="13"/>
                    <a:pt x="0" y="10"/>
                  </a:cubicBezTo>
                  <a:cubicBezTo>
                    <a:pt x="0" y="5"/>
                    <a:pt x="5" y="0"/>
                    <a:pt x="10" y="0"/>
                  </a:cubicBezTo>
                  <a:cubicBezTo>
                    <a:pt x="13" y="0"/>
                    <a:pt x="16" y="1"/>
                    <a:pt x="18" y="3"/>
                  </a:cubicBezTo>
                  <a:cubicBezTo>
                    <a:pt x="34" y="19"/>
                    <a:pt x="34" y="19"/>
                    <a:pt x="34" y="19"/>
                  </a:cubicBezTo>
                  <a:cubicBezTo>
                    <a:pt x="34" y="19"/>
                    <a:pt x="34" y="20"/>
                    <a:pt x="34" y="20"/>
                  </a:cubicBezTo>
                  <a:cubicBezTo>
                    <a:pt x="34" y="20"/>
                    <a:pt x="33" y="22"/>
                    <a:pt x="32" y="22"/>
                  </a:cubicBezTo>
                  <a:cubicBezTo>
                    <a:pt x="32" y="22"/>
                    <a:pt x="32" y="22"/>
                    <a:pt x="32" y="22"/>
                  </a:cubicBezTo>
                  <a:cubicBezTo>
                    <a:pt x="15" y="5"/>
                    <a:pt x="15" y="5"/>
                    <a:pt x="15" y="5"/>
                  </a:cubicBezTo>
                  <a:cubicBezTo>
                    <a:pt x="14" y="4"/>
                    <a:pt x="12" y="3"/>
                    <a:pt x="10" y="3"/>
                  </a:cubicBezTo>
                  <a:cubicBezTo>
                    <a:pt x="7" y="3"/>
                    <a:pt x="4" y="6"/>
                    <a:pt x="4" y="10"/>
                  </a:cubicBezTo>
                  <a:cubicBezTo>
                    <a:pt x="4" y="12"/>
                    <a:pt x="4" y="14"/>
                    <a:pt x="6" y="15"/>
                  </a:cubicBezTo>
                  <a:cubicBezTo>
                    <a:pt x="27" y="36"/>
                    <a:pt x="27" y="36"/>
                    <a:pt x="27" y="36"/>
                  </a:cubicBezTo>
                  <a:cubicBezTo>
                    <a:pt x="28" y="37"/>
                    <a:pt x="29" y="38"/>
                    <a:pt x="30" y="38"/>
                  </a:cubicBezTo>
                  <a:cubicBezTo>
                    <a:pt x="33" y="38"/>
                    <a:pt x="34" y="36"/>
                    <a:pt x="34" y="34"/>
                  </a:cubicBezTo>
                  <a:cubicBezTo>
                    <a:pt x="34" y="32"/>
                    <a:pt x="34" y="31"/>
                    <a:pt x="33" y="30"/>
                  </a:cubicBezTo>
                  <a:cubicBezTo>
                    <a:pt x="17" y="14"/>
                    <a:pt x="17" y="14"/>
                    <a:pt x="17" y="14"/>
                  </a:cubicBezTo>
                  <a:cubicBezTo>
                    <a:pt x="17" y="14"/>
                    <a:pt x="16" y="13"/>
                    <a:pt x="16" y="13"/>
                  </a:cubicBezTo>
                  <a:cubicBezTo>
                    <a:pt x="15" y="13"/>
                    <a:pt x="14" y="14"/>
                    <a:pt x="14" y="15"/>
                  </a:cubicBezTo>
                  <a:cubicBezTo>
                    <a:pt x="14" y="16"/>
                    <a:pt x="14" y="16"/>
                    <a:pt x="14" y="17"/>
                  </a:cubicBezTo>
                  <a:cubicBezTo>
                    <a:pt x="25" y="28"/>
                    <a:pt x="25" y="28"/>
                    <a:pt x="25" y="28"/>
                  </a:cubicBezTo>
                  <a:cubicBezTo>
                    <a:pt x="26" y="28"/>
                    <a:pt x="26" y="28"/>
                    <a:pt x="26" y="28"/>
                  </a:cubicBezTo>
                  <a:cubicBezTo>
                    <a:pt x="26" y="29"/>
                    <a:pt x="24" y="31"/>
                    <a:pt x="24" y="31"/>
                  </a:cubicBezTo>
                  <a:cubicBezTo>
                    <a:pt x="23" y="31"/>
                    <a:pt x="23" y="30"/>
                    <a:pt x="23" y="30"/>
                  </a:cubicBezTo>
                  <a:cubicBezTo>
                    <a:pt x="12" y="19"/>
                    <a:pt x="12" y="19"/>
                    <a:pt x="12" y="19"/>
                  </a:cubicBezTo>
                  <a:cubicBezTo>
                    <a:pt x="11" y="18"/>
                    <a:pt x="10" y="17"/>
                    <a:pt x="10" y="15"/>
                  </a:cubicBezTo>
                  <a:cubicBezTo>
                    <a:pt x="10" y="12"/>
                    <a:pt x="13" y="10"/>
                    <a:pt x="16" y="10"/>
                  </a:cubicBezTo>
                  <a:cubicBezTo>
                    <a:pt x="17" y="10"/>
                    <a:pt x="19" y="11"/>
                    <a:pt x="20" y="12"/>
                  </a:cubicBezTo>
                  <a:cubicBezTo>
                    <a:pt x="35" y="27"/>
                    <a:pt x="35" y="27"/>
                    <a:pt x="35" y="27"/>
                  </a:cubicBezTo>
                  <a:cubicBezTo>
                    <a:pt x="37" y="29"/>
                    <a:pt x="38" y="31"/>
                    <a:pt x="38" y="34"/>
                  </a:cubicBezTo>
                  <a:cubicBezTo>
                    <a:pt x="38" y="38"/>
                    <a:pt x="35" y="41"/>
                    <a:pt x="30" y="4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445469"/>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nvGrpSpPr>
            <p:cNvPr id="123" name="Group 122">
              <a:extLst>
                <a:ext uri="{FF2B5EF4-FFF2-40B4-BE49-F238E27FC236}">
                  <a16:creationId xmlns:a16="http://schemas.microsoft.com/office/drawing/2014/main" id="{BD2D3A16-B909-CF42-97B4-F2348C0D3B6C}"/>
                </a:ext>
              </a:extLst>
            </p:cNvPr>
            <p:cNvGrpSpPr/>
            <p:nvPr/>
          </p:nvGrpSpPr>
          <p:grpSpPr>
            <a:xfrm>
              <a:off x="5814410" y="1666995"/>
              <a:ext cx="279495" cy="279495"/>
              <a:chOff x="4570491" y="4810943"/>
              <a:chExt cx="356535" cy="356535"/>
            </a:xfrm>
            <a:solidFill>
              <a:schemeClr val="bg1"/>
            </a:solidFill>
          </p:grpSpPr>
          <p:sp>
            <p:nvSpPr>
              <p:cNvPr id="124" name="Freeform 57">
                <a:extLst>
                  <a:ext uri="{FF2B5EF4-FFF2-40B4-BE49-F238E27FC236}">
                    <a16:creationId xmlns:a16="http://schemas.microsoft.com/office/drawing/2014/main" id="{835F24A0-96E5-674A-8B76-32E665DB86DF}"/>
                  </a:ext>
                </a:extLst>
              </p:cNvPr>
              <p:cNvSpPr>
                <a:spLocks noEditPoints="1"/>
              </p:cNvSpPr>
              <p:nvPr/>
            </p:nvSpPr>
            <p:spPr bwMode="auto">
              <a:xfrm>
                <a:off x="45704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5" name="Freeform 58">
                <a:extLst>
                  <a:ext uri="{FF2B5EF4-FFF2-40B4-BE49-F238E27FC236}">
                    <a16:creationId xmlns:a16="http://schemas.microsoft.com/office/drawing/2014/main" id="{9D28DE37-642B-564E-93CC-7B65366FE6F9}"/>
                  </a:ext>
                </a:extLst>
              </p:cNvPr>
              <p:cNvSpPr>
                <a:spLocks noEditPoints="1"/>
              </p:cNvSpPr>
              <p:nvPr/>
            </p:nvSpPr>
            <p:spPr bwMode="auto">
              <a:xfrm>
                <a:off x="48150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6" name="Freeform 59">
                <a:extLst>
                  <a:ext uri="{FF2B5EF4-FFF2-40B4-BE49-F238E27FC236}">
                    <a16:creationId xmlns:a16="http://schemas.microsoft.com/office/drawing/2014/main" id="{6CE43A98-D34A-6646-997A-78165D8A159C}"/>
                  </a:ext>
                </a:extLst>
              </p:cNvPr>
              <p:cNvSpPr>
                <a:spLocks noEditPoints="1"/>
              </p:cNvSpPr>
              <p:nvPr/>
            </p:nvSpPr>
            <p:spPr bwMode="auto">
              <a:xfrm>
                <a:off x="4693482" y="4810943"/>
                <a:ext cx="110554" cy="356535"/>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129" name="稻壳儿小白白(http://dwz.cn/Wu2UP)">
              <a:extLst>
                <a:ext uri="{FF2B5EF4-FFF2-40B4-BE49-F238E27FC236}">
                  <a16:creationId xmlns:a16="http://schemas.microsoft.com/office/drawing/2014/main" id="{053179EE-5ACE-7542-BE00-EC41D1BE4094}"/>
                </a:ext>
              </a:extLst>
            </p:cNvPr>
            <p:cNvSpPr>
              <a:spLocks/>
            </p:cNvSpPr>
            <p:nvPr/>
          </p:nvSpPr>
          <p:spPr bwMode="auto">
            <a:xfrm>
              <a:off x="7064545" y="1645993"/>
              <a:ext cx="331799" cy="294377"/>
            </a:xfrm>
            <a:custGeom>
              <a:avLst/>
              <a:gdLst>
                <a:gd name="T0" fmla="*/ 48 w 48"/>
                <a:gd name="T1" fmla="*/ 38 h 41"/>
                <a:gd name="T2" fmla="*/ 46 w 48"/>
                <a:gd name="T3" fmla="*/ 41 h 41"/>
                <a:gd name="T4" fmla="*/ 37 w 48"/>
                <a:gd name="T5" fmla="*/ 41 h 41"/>
                <a:gd name="T6" fmla="*/ 35 w 48"/>
                <a:gd name="T7" fmla="*/ 38 h 41"/>
                <a:gd name="T8" fmla="*/ 35 w 48"/>
                <a:gd name="T9" fmla="*/ 30 h 41"/>
                <a:gd name="T10" fmla="*/ 37 w 48"/>
                <a:gd name="T11" fmla="*/ 27 h 41"/>
                <a:gd name="T12" fmla="*/ 40 w 48"/>
                <a:gd name="T13" fmla="*/ 27 h 41"/>
                <a:gd name="T14" fmla="*/ 40 w 48"/>
                <a:gd name="T15" fmla="*/ 22 h 41"/>
                <a:gd name="T16" fmla="*/ 26 w 48"/>
                <a:gd name="T17" fmla="*/ 22 h 41"/>
                <a:gd name="T18" fmla="*/ 26 w 48"/>
                <a:gd name="T19" fmla="*/ 27 h 41"/>
                <a:gd name="T20" fmla="*/ 29 w 48"/>
                <a:gd name="T21" fmla="*/ 27 h 41"/>
                <a:gd name="T22" fmla="*/ 31 w 48"/>
                <a:gd name="T23" fmla="*/ 30 h 41"/>
                <a:gd name="T24" fmla="*/ 31 w 48"/>
                <a:gd name="T25" fmla="*/ 38 h 41"/>
                <a:gd name="T26" fmla="*/ 29 w 48"/>
                <a:gd name="T27" fmla="*/ 41 h 41"/>
                <a:gd name="T28" fmla="*/ 20 w 48"/>
                <a:gd name="T29" fmla="*/ 41 h 41"/>
                <a:gd name="T30" fmla="*/ 17 w 48"/>
                <a:gd name="T31" fmla="*/ 38 h 41"/>
                <a:gd name="T32" fmla="*/ 17 w 48"/>
                <a:gd name="T33" fmla="*/ 30 h 41"/>
                <a:gd name="T34" fmla="*/ 20 w 48"/>
                <a:gd name="T35" fmla="*/ 27 h 41"/>
                <a:gd name="T36" fmla="*/ 23 w 48"/>
                <a:gd name="T37" fmla="*/ 27 h 41"/>
                <a:gd name="T38" fmla="*/ 23 w 48"/>
                <a:gd name="T39" fmla="*/ 22 h 41"/>
                <a:gd name="T40" fmla="*/ 9 w 48"/>
                <a:gd name="T41" fmla="*/ 22 h 41"/>
                <a:gd name="T42" fmla="*/ 9 w 48"/>
                <a:gd name="T43" fmla="*/ 27 h 41"/>
                <a:gd name="T44" fmla="*/ 11 w 48"/>
                <a:gd name="T45" fmla="*/ 27 h 41"/>
                <a:gd name="T46" fmla="*/ 14 w 48"/>
                <a:gd name="T47" fmla="*/ 30 h 41"/>
                <a:gd name="T48" fmla="*/ 14 w 48"/>
                <a:gd name="T49" fmla="*/ 38 h 41"/>
                <a:gd name="T50" fmla="*/ 11 w 48"/>
                <a:gd name="T51" fmla="*/ 41 h 41"/>
                <a:gd name="T52" fmla="*/ 3 w 48"/>
                <a:gd name="T53" fmla="*/ 41 h 41"/>
                <a:gd name="T54" fmla="*/ 0 w 48"/>
                <a:gd name="T55" fmla="*/ 38 h 41"/>
                <a:gd name="T56" fmla="*/ 0 w 48"/>
                <a:gd name="T57" fmla="*/ 30 h 41"/>
                <a:gd name="T58" fmla="*/ 3 w 48"/>
                <a:gd name="T59" fmla="*/ 27 h 41"/>
                <a:gd name="T60" fmla="*/ 5 w 48"/>
                <a:gd name="T61" fmla="*/ 27 h 41"/>
                <a:gd name="T62" fmla="*/ 5 w 48"/>
                <a:gd name="T63" fmla="*/ 22 h 41"/>
                <a:gd name="T64" fmla="*/ 9 w 48"/>
                <a:gd name="T65" fmla="*/ 19 h 41"/>
                <a:gd name="T66" fmla="*/ 23 w 48"/>
                <a:gd name="T67" fmla="*/ 19 h 41"/>
                <a:gd name="T68" fmla="*/ 23 w 48"/>
                <a:gd name="T69" fmla="*/ 14 h 41"/>
                <a:gd name="T70" fmla="*/ 20 w 48"/>
                <a:gd name="T71" fmla="*/ 14 h 41"/>
                <a:gd name="T72" fmla="*/ 17 w 48"/>
                <a:gd name="T73" fmla="*/ 11 h 41"/>
                <a:gd name="T74" fmla="*/ 17 w 48"/>
                <a:gd name="T75" fmla="*/ 2 h 41"/>
                <a:gd name="T76" fmla="*/ 20 w 48"/>
                <a:gd name="T77" fmla="*/ 0 h 41"/>
                <a:gd name="T78" fmla="*/ 29 w 48"/>
                <a:gd name="T79" fmla="*/ 0 h 41"/>
                <a:gd name="T80" fmla="*/ 31 w 48"/>
                <a:gd name="T81" fmla="*/ 2 h 41"/>
                <a:gd name="T82" fmla="*/ 31 w 48"/>
                <a:gd name="T83" fmla="*/ 11 h 41"/>
                <a:gd name="T84" fmla="*/ 29 w 48"/>
                <a:gd name="T85" fmla="*/ 14 h 41"/>
                <a:gd name="T86" fmla="*/ 26 w 48"/>
                <a:gd name="T87" fmla="*/ 14 h 41"/>
                <a:gd name="T88" fmla="*/ 26 w 48"/>
                <a:gd name="T89" fmla="*/ 19 h 41"/>
                <a:gd name="T90" fmla="*/ 40 w 48"/>
                <a:gd name="T91" fmla="*/ 19 h 41"/>
                <a:gd name="T92" fmla="*/ 43 w 48"/>
                <a:gd name="T93" fmla="*/ 22 h 41"/>
                <a:gd name="T94" fmla="*/ 43 w 48"/>
                <a:gd name="T95" fmla="*/ 27 h 41"/>
                <a:gd name="T96" fmla="*/ 46 w 48"/>
                <a:gd name="T97" fmla="*/ 27 h 41"/>
                <a:gd name="T98" fmla="*/ 48 w 48"/>
                <a:gd name="T99" fmla="*/ 30 h 41"/>
                <a:gd name="T100" fmla="*/ 48 w 48"/>
                <a:gd name="T10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41">
                  <a:moveTo>
                    <a:pt x="48" y="38"/>
                  </a:moveTo>
                  <a:cubicBezTo>
                    <a:pt x="48" y="40"/>
                    <a:pt x="47" y="41"/>
                    <a:pt x="46" y="41"/>
                  </a:cubicBezTo>
                  <a:cubicBezTo>
                    <a:pt x="37" y="41"/>
                    <a:pt x="37" y="41"/>
                    <a:pt x="37" y="41"/>
                  </a:cubicBezTo>
                  <a:cubicBezTo>
                    <a:pt x="36" y="41"/>
                    <a:pt x="35" y="40"/>
                    <a:pt x="35" y="38"/>
                  </a:cubicBezTo>
                  <a:cubicBezTo>
                    <a:pt x="35" y="30"/>
                    <a:pt x="35" y="30"/>
                    <a:pt x="35" y="30"/>
                  </a:cubicBezTo>
                  <a:cubicBezTo>
                    <a:pt x="35" y="28"/>
                    <a:pt x="36" y="27"/>
                    <a:pt x="37" y="27"/>
                  </a:cubicBezTo>
                  <a:cubicBezTo>
                    <a:pt x="40" y="27"/>
                    <a:pt x="40" y="27"/>
                    <a:pt x="40" y="27"/>
                  </a:cubicBezTo>
                  <a:cubicBezTo>
                    <a:pt x="40" y="22"/>
                    <a:pt x="40" y="22"/>
                    <a:pt x="40" y="22"/>
                  </a:cubicBezTo>
                  <a:cubicBezTo>
                    <a:pt x="26" y="22"/>
                    <a:pt x="26" y="22"/>
                    <a:pt x="26" y="22"/>
                  </a:cubicBezTo>
                  <a:cubicBezTo>
                    <a:pt x="26" y="27"/>
                    <a:pt x="26" y="27"/>
                    <a:pt x="26" y="27"/>
                  </a:cubicBezTo>
                  <a:cubicBezTo>
                    <a:pt x="29" y="27"/>
                    <a:pt x="29" y="27"/>
                    <a:pt x="29" y="27"/>
                  </a:cubicBezTo>
                  <a:cubicBezTo>
                    <a:pt x="30" y="27"/>
                    <a:pt x="31" y="28"/>
                    <a:pt x="31" y="30"/>
                  </a:cubicBezTo>
                  <a:cubicBezTo>
                    <a:pt x="31" y="38"/>
                    <a:pt x="31" y="38"/>
                    <a:pt x="31" y="38"/>
                  </a:cubicBezTo>
                  <a:cubicBezTo>
                    <a:pt x="31" y="40"/>
                    <a:pt x="30" y="41"/>
                    <a:pt x="29" y="41"/>
                  </a:cubicBezTo>
                  <a:cubicBezTo>
                    <a:pt x="20" y="41"/>
                    <a:pt x="20" y="41"/>
                    <a:pt x="20" y="41"/>
                  </a:cubicBezTo>
                  <a:cubicBezTo>
                    <a:pt x="19" y="41"/>
                    <a:pt x="17" y="40"/>
                    <a:pt x="17" y="38"/>
                  </a:cubicBezTo>
                  <a:cubicBezTo>
                    <a:pt x="17" y="30"/>
                    <a:pt x="17" y="30"/>
                    <a:pt x="17" y="30"/>
                  </a:cubicBezTo>
                  <a:cubicBezTo>
                    <a:pt x="17" y="28"/>
                    <a:pt x="19" y="27"/>
                    <a:pt x="20" y="27"/>
                  </a:cubicBezTo>
                  <a:cubicBezTo>
                    <a:pt x="23" y="27"/>
                    <a:pt x="23" y="27"/>
                    <a:pt x="23" y="27"/>
                  </a:cubicBezTo>
                  <a:cubicBezTo>
                    <a:pt x="23" y="22"/>
                    <a:pt x="23" y="22"/>
                    <a:pt x="23" y="22"/>
                  </a:cubicBezTo>
                  <a:cubicBezTo>
                    <a:pt x="9" y="22"/>
                    <a:pt x="9" y="22"/>
                    <a:pt x="9" y="22"/>
                  </a:cubicBezTo>
                  <a:cubicBezTo>
                    <a:pt x="9" y="27"/>
                    <a:pt x="9" y="27"/>
                    <a:pt x="9" y="27"/>
                  </a:cubicBezTo>
                  <a:cubicBezTo>
                    <a:pt x="11" y="27"/>
                    <a:pt x="11" y="27"/>
                    <a:pt x="11" y="27"/>
                  </a:cubicBezTo>
                  <a:cubicBezTo>
                    <a:pt x="13" y="27"/>
                    <a:pt x="14" y="28"/>
                    <a:pt x="14" y="30"/>
                  </a:cubicBezTo>
                  <a:cubicBezTo>
                    <a:pt x="14" y="38"/>
                    <a:pt x="14" y="38"/>
                    <a:pt x="14" y="38"/>
                  </a:cubicBezTo>
                  <a:cubicBezTo>
                    <a:pt x="14" y="40"/>
                    <a:pt x="13" y="41"/>
                    <a:pt x="11" y="41"/>
                  </a:cubicBezTo>
                  <a:cubicBezTo>
                    <a:pt x="3" y="41"/>
                    <a:pt x="3" y="41"/>
                    <a:pt x="3" y="41"/>
                  </a:cubicBezTo>
                  <a:cubicBezTo>
                    <a:pt x="1" y="41"/>
                    <a:pt x="0" y="40"/>
                    <a:pt x="0" y="38"/>
                  </a:cubicBezTo>
                  <a:cubicBezTo>
                    <a:pt x="0" y="30"/>
                    <a:pt x="0" y="30"/>
                    <a:pt x="0" y="30"/>
                  </a:cubicBezTo>
                  <a:cubicBezTo>
                    <a:pt x="0" y="28"/>
                    <a:pt x="1" y="27"/>
                    <a:pt x="3" y="27"/>
                  </a:cubicBezTo>
                  <a:cubicBezTo>
                    <a:pt x="5" y="27"/>
                    <a:pt x="5" y="27"/>
                    <a:pt x="5" y="27"/>
                  </a:cubicBezTo>
                  <a:cubicBezTo>
                    <a:pt x="5" y="22"/>
                    <a:pt x="5" y="22"/>
                    <a:pt x="5" y="22"/>
                  </a:cubicBezTo>
                  <a:cubicBezTo>
                    <a:pt x="5" y="20"/>
                    <a:pt x="7" y="19"/>
                    <a:pt x="9" y="19"/>
                  </a:cubicBezTo>
                  <a:cubicBezTo>
                    <a:pt x="23" y="19"/>
                    <a:pt x="23" y="19"/>
                    <a:pt x="23" y="19"/>
                  </a:cubicBezTo>
                  <a:cubicBezTo>
                    <a:pt x="23" y="14"/>
                    <a:pt x="23" y="14"/>
                    <a:pt x="23" y="14"/>
                  </a:cubicBezTo>
                  <a:cubicBezTo>
                    <a:pt x="20" y="14"/>
                    <a:pt x="20" y="14"/>
                    <a:pt x="20" y="14"/>
                  </a:cubicBezTo>
                  <a:cubicBezTo>
                    <a:pt x="19" y="14"/>
                    <a:pt x="17" y="12"/>
                    <a:pt x="17" y="11"/>
                  </a:cubicBezTo>
                  <a:cubicBezTo>
                    <a:pt x="17" y="2"/>
                    <a:pt x="17" y="2"/>
                    <a:pt x="17" y="2"/>
                  </a:cubicBezTo>
                  <a:cubicBezTo>
                    <a:pt x="17" y="1"/>
                    <a:pt x="19" y="0"/>
                    <a:pt x="20" y="0"/>
                  </a:cubicBezTo>
                  <a:cubicBezTo>
                    <a:pt x="29" y="0"/>
                    <a:pt x="29" y="0"/>
                    <a:pt x="29" y="0"/>
                  </a:cubicBezTo>
                  <a:cubicBezTo>
                    <a:pt x="30" y="0"/>
                    <a:pt x="31" y="1"/>
                    <a:pt x="31" y="2"/>
                  </a:cubicBezTo>
                  <a:cubicBezTo>
                    <a:pt x="31" y="11"/>
                    <a:pt x="31" y="11"/>
                    <a:pt x="31" y="11"/>
                  </a:cubicBezTo>
                  <a:cubicBezTo>
                    <a:pt x="31" y="12"/>
                    <a:pt x="30" y="14"/>
                    <a:pt x="29" y="14"/>
                  </a:cubicBezTo>
                  <a:cubicBezTo>
                    <a:pt x="26" y="14"/>
                    <a:pt x="26" y="14"/>
                    <a:pt x="26" y="14"/>
                  </a:cubicBezTo>
                  <a:cubicBezTo>
                    <a:pt x="26" y="19"/>
                    <a:pt x="26" y="19"/>
                    <a:pt x="26" y="19"/>
                  </a:cubicBezTo>
                  <a:cubicBezTo>
                    <a:pt x="40" y="19"/>
                    <a:pt x="40" y="19"/>
                    <a:pt x="40" y="19"/>
                  </a:cubicBezTo>
                  <a:cubicBezTo>
                    <a:pt x="42" y="19"/>
                    <a:pt x="43" y="20"/>
                    <a:pt x="43" y="22"/>
                  </a:cubicBezTo>
                  <a:cubicBezTo>
                    <a:pt x="43" y="27"/>
                    <a:pt x="43" y="27"/>
                    <a:pt x="43" y="27"/>
                  </a:cubicBezTo>
                  <a:cubicBezTo>
                    <a:pt x="46" y="27"/>
                    <a:pt x="46" y="27"/>
                    <a:pt x="46" y="27"/>
                  </a:cubicBezTo>
                  <a:cubicBezTo>
                    <a:pt x="47" y="27"/>
                    <a:pt x="48" y="28"/>
                    <a:pt x="48" y="30"/>
                  </a:cubicBezTo>
                  <a:lnTo>
                    <a:pt x="48" y="3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3200" b="0" i="0" u="none" strike="noStrike" kern="1200" cap="none" spc="0" normalizeH="0" baseline="0" noProof="0">
                <a:ln>
                  <a:noFill/>
                </a:ln>
                <a:solidFill>
                  <a:srgbClr val="445469"/>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33" name="7 CuadroTexto">
              <a:extLst>
                <a:ext uri="{FF2B5EF4-FFF2-40B4-BE49-F238E27FC236}">
                  <a16:creationId xmlns:a16="http://schemas.microsoft.com/office/drawing/2014/main" id="{C6BC114B-9DED-DA4C-98A8-FB1385C52FAC}"/>
                </a:ext>
              </a:extLst>
            </p:cNvPr>
            <p:cNvSpPr txBox="1"/>
            <p:nvPr/>
          </p:nvSpPr>
          <p:spPr>
            <a:xfrm>
              <a:off x="2143375" y="3178009"/>
              <a:ext cx="2472467" cy="139501"/>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lumMod val="65000"/>
                      <a:lumOff val="35000"/>
                    </a:schemeClr>
                  </a:solidFill>
                  <a:effectLst/>
                  <a:uLnTx/>
                  <a:uFillTx/>
                  <a:latin typeface="Athelas" panose="02000503000000020003" pitchFamily="2" charset="77"/>
                  <a:ea typeface="微软雅黑" panose="020B0503020204020204" pitchFamily="34" charset="-122"/>
                  <a:sym typeface="Segoe UI" panose="020B0502040204020203" pitchFamily="34" charset="0"/>
                </a:rPr>
                <a:t>Present - </a:t>
              </a:r>
            </a:p>
          </p:txBody>
        </p:sp>
        <p:sp>
          <p:nvSpPr>
            <p:cNvPr id="134" name="7 CuadroTexto">
              <a:extLst>
                <a:ext uri="{FF2B5EF4-FFF2-40B4-BE49-F238E27FC236}">
                  <a16:creationId xmlns:a16="http://schemas.microsoft.com/office/drawing/2014/main" id="{611BDE8C-5DC1-E240-8525-58256B12880F}"/>
                </a:ext>
              </a:extLst>
            </p:cNvPr>
            <p:cNvSpPr txBox="1"/>
            <p:nvPr/>
          </p:nvSpPr>
          <p:spPr>
            <a:xfrm>
              <a:off x="5995047" y="3375305"/>
              <a:ext cx="2472467" cy="139501"/>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lumMod val="65000"/>
                      <a:lumOff val="35000"/>
                    </a:schemeClr>
                  </a:solidFill>
                  <a:effectLst/>
                  <a:uLnTx/>
                  <a:uFillTx/>
                  <a:latin typeface="Athelas" panose="02000503000000020003" pitchFamily="2" charset="77"/>
                  <a:ea typeface="微软雅黑" panose="020B0503020204020204" pitchFamily="34" charset="-122"/>
                  <a:sym typeface="Segoe UI" panose="020B0502040204020203" pitchFamily="34" charset="0"/>
                </a:rPr>
                <a:t>23.05.2020 - </a:t>
              </a:r>
            </a:p>
          </p:txBody>
        </p:sp>
        <p:sp>
          <p:nvSpPr>
            <p:cNvPr id="135" name="7 CuadroTexto">
              <a:extLst>
                <a:ext uri="{FF2B5EF4-FFF2-40B4-BE49-F238E27FC236}">
                  <a16:creationId xmlns:a16="http://schemas.microsoft.com/office/drawing/2014/main" id="{B2A19D2F-9BCB-7D45-A694-4A6165FA9799}"/>
                </a:ext>
              </a:extLst>
            </p:cNvPr>
            <p:cNvSpPr txBox="1"/>
            <p:nvPr/>
          </p:nvSpPr>
          <p:spPr>
            <a:xfrm>
              <a:off x="8515614" y="3612595"/>
              <a:ext cx="2472467" cy="139501"/>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algn="l">
                <a:defRPr/>
              </a:pPr>
              <a:r>
                <a:rPr kumimoji="0" lang="en-US" sz="1050" b="1" i="0" u="none" strike="noStrike" kern="1200" cap="none" spc="0" normalizeH="0" baseline="0" noProof="0" dirty="0">
                  <a:ln>
                    <a:noFill/>
                  </a:ln>
                  <a:solidFill>
                    <a:schemeClr val="tx1">
                      <a:lumMod val="65000"/>
                      <a:lumOff val="35000"/>
                    </a:schemeClr>
                  </a:solidFill>
                  <a:effectLst/>
                  <a:uLnTx/>
                  <a:uFillTx/>
                  <a:latin typeface="Athelas"/>
                  <a:ea typeface="微软雅黑"/>
                  <a:sym typeface="Segoe UI" panose="020B0502040204020203" pitchFamily="34" charset="0"/>
                </a:rPr>
                <a:t>02.06.2020 -</a:t>
              </a:r>
              <a:r>
                <a:rPr lang="en-US" sz="1050" b="1" dirty="0">
                  <a:solidFill>
                    <a:schemeClr val="tx1">
                      <a:lumMod val="65000"/>
                      <a:lumOff val="35000"/>
                    </a:schemeClr>
                  </a:solidFill>
                  <a:latin typeface="Athelas"/>
                  <a:ea typeface="微软雅黑"/>
                  <a:sym typeface="Segoe UI" panose="020B0502040204020203" pitchFamily="34" charset="0"/>
                </a:rPr>
                <a:t> </a:t>
              </a:r>
              <a:endParaRPr kumimoji="0" lang="en-US" sz="1050" b="1" i="0" u="none" strike="noStrike" kern="1200" cap="none" spc="0" normalizeH="0" baseline="0" noProof="0" dirty="0">
                <a:ln>
                  <a:noFill/>
                </a:ln>
                <a:solidFill>
                  <a:schemeClr val="tx1">
                    <a:lumMod val="65000"/>
                    <a:lumOff val="35000"/>
                  </a:schemeClr>
                </a:solidFill>
                <a:effectLst/>
                <a:uLnTx/>
                <a:uFillTx/>
                <a:latin typeface="Athelas" panose="02000503000000020003" pitchFamily="2" charset="77"/>
                <a:sym typeface="Segoe UI" panose="020B0502040204020203" pitchFamily="34" charset="0"/>
              </a:endParaRPr>
            </a:p>
          </p:txBody>
        </p:sp>
        <p:sp>
          <p:nvSpPr>
            <p:cNvPr id="136" name="7 CuadroTexto">
              <a:extLst>
                <a:ext uri="{FF2B5EF4-FFF2-40B4-BE49-F238E27FC236}">
                  <a16:creationId xmlns:a16="http://schemas.microsoft.com/office/drawing/2014/main" id="{40322E66-DE4D-1840-BD87-DAE128FAA921}"/>
                </a:ext>
              </a:extLst>
            </p:cNvPr>
            <p:cNvSpPr txBox="1"/>
            <p:nvPr/>
          </p:nvSpPr>
          <p:spPr>
            <a:xfrm>
              <a:off x="2198284" y="3612595"/>
              <a:ext cx="2472467" cy="775974"/>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Business Understanding – 2 days</a:t>
              </a:r>
              <a:endParaRPr lang="en-US" sz="1100" b="1" i="0" u="none" strike="noStrike" kern="1200" cap="none" spc="0" normalizeH="0" baseline="0" noProof="0" dirty="0">
                <a:ln>
                  <a:noFill/>
                </a:ln>
                <a:solidFill>
                  <a:srgbClr val="000000"/>
                </a:solidFill>
                <a:effectLst/>
                <a:uLnTx/>
                <a:uFillTx/>
                <a:latin typeface="Athelas"/>
                <a:ea typeface="微软雅黑"/>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Data Preparation / Understanding – 2 weeks</a:t>
              </a:r>
              <a:endParaRPr lang="en-US" sz="1100" b="1" i="0" u="none" strike="noStrike" kern="1200" cap="none" spc="0" normalizeH="0" baseline="0" noProof="0" dirty="0">
                <a:ln>
                  <a:noFill/>
                </a:ln>
                <a:solidFill>
                  <a:srgbClr val="000000"/>
                </a:solidFill>
                <a:effectLst/>
                <a:uLnTx/>
                <a:uFillTx/>
                <a:latin typeface="Athelas"/>
                <a:ea typeface="微软雅黑"/>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Data Visualization – 1 week</a:t>
              </a:r>
              <a:endParaRPr lang="en-US" sz="1100" b="1" i="0" u="none" strike="noStrike" kern="1200" cap="none" spc="0" normalizeH="0" baseline="0" noProof="0" dirty="0">
                <a:ln>
                  <a:noFill/>
                </a:ln>
                <a:solidFill>
                  <a:srgbClr val="000000"/>
                </a:solidFill>
                <a:effectLst/>
                <a:uLnTx/>
                <a:uFillTx/>
                <a:latin typeface="Athelas"/>
                <a:ea typeface="微软雅黑"/>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US" sz="1100" b="1" i="1"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*Creating &amp; maintaining the git repo</a:t>
              </a:r>
              <a:endParaRPr lang="en-US" sz="1100" b="1" i="0" u="none" strike="noStrike" kern="1200" cap="none" spc="0" normalizeH="0" baseline="0" noProof="0" dirty="0">
                <a:ln>
                  <a:noFill/>
                </a:ln>
                <a:solidFill>
                  <a:srgbClr val="000000"/>
                </a:solidFill>
                <a:effectLst/>
                <a:uLnTx/>
                <a:uFillTx/>
                <a:latin typeface="Athelas"/>
                <a:ea typeface="微软雅黑"/>
              </a:endParaRPr>
            </a:p>
          </p:txBody>
        </p:sp>
        <p:sp>
          <p:nvSpPr>
            <p:cNvPr id="137" name="7 CuadroTexto">
              <a:extLst>
                <a:ext uri="{FF2B5EF4-FFF2-40B4-BE49-F238E27FC236}">
                  <a16:creationId xmlns:a16="http://schemas.microsoft.com/office/drawing/2014/main" id="{B49D5D04-828F-294E-AE07-C3E1E727F6E4}"/>
                </a:ext>
              </a:extLst>
            </p:cNvPr>
            <p:cNvSpPr txBox="1"/>
            <p:nvPr/>
          </p:nvSpPr>
          <p:spPr>
            <a:xfrm>
              <a:off x="6021147" y="3819736"/>
              <a:ext cx="1386147" cy="1091601"/>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algn="l">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Model Creation –</a:t>
              </a:r>
              <a:r>
                <a:rPr lang="en-US" sz="1100" b="1" dirty="0">
                  <a:solidFill>
                    <a:srgbClr val="000000"/>
                  </a:solidFill>
                  <a:latin typeface="Athelas"/>
                  <a:ea typeface="微软雅黑"/>
                  <a:sym typeface="Segoe UI" panose="020B0502040204020203" pitchFamily="34" charset="0"/>
                </a:rPr>
                <a:t> </a:t>
              </a:r>
              <a:endParaRPr lang="de-DE" b="1">
                <a:solidFill>
                  <a:srgbClr val="000000"/>
                </a:solidFill>
                <a:latin typeface="Athelas"/>
                <a:ea typeface="微软雅黑"/>
              </a:endParaRPr>
            </a:p>
            <a:p>
              <a:pPr marL="0" marR="0" lvl="0" indent="0" algn="l" defTabSz="914400">
                <a:lnSpc>
                  <a:spcPct val="12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thelas"/>
                  <a:ea typeface="微软雅黑"/>
                  <a:sym typeface="Segoe UI" panose="020B0502040204020203" pitchFamily="34" charset="0"/>
                </a:rPr>
                <a:t>1 week</a:t>
              </a:r>
              <a:endParaRPr lang="en-US" b="1">
                <a:solidFill>
                  <a:srgbClr val="000000"/>
                </a:solidFill>
                <a:latin typeface="Athelas"/>
                <a:ea typeface="微软雅黑"/>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US" sz="110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endParaRPr>
            </a:p>
            <a:p>
              <a:pPr algn="l">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*Code refactoring</a:t>
              </a:r>
              <a:r>
                <a:rPr lang="en-US" sz="1100" b="1" dirty="0">
                  <a:solidFill>
                    <a:srgbClr val="000000"/>
                  </a:solidFill>
                  <a:latin typeface="Athelas"/>
                  <a:ea typeface="微软雅黑"/>
                  <a:sym typeface="Segoe UI" panose="020B0502040204020203" pitchFamily="34" charset="0"/>
                </a:rPr>
                <a:t> </a:t>
              </a:r>
              <a:endParaRPr lang="en-US" sz="110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endParaRPr>
            </a:p>
            <a:p>
              <a:pPr algn="l">
                <a:defRPr/>
              </a:pPr>
              <a:r>
                <a:rPr kumimoji="0" lang="en-US" sz="1100" b="1" i="0" u="none" strike="noStrike" kern="1200" cap="none" spc="0" normalizeH="0" baseline="0" noProof="0">
                  <a:ln>
                    <a:noFill/>
                  </a:ln>
                  <a:solidFill>
                    <a:srgbClr val="000000"/>
                  </a:solidFill>
                  <a:effectLst/>
                  <a:uLnTx/>
                  <a:uFillTx/>
                  <a:latin typeface="Athelas"/>
                  <a:ea typeface="微软雅黑"/>
                  <a:sym typeface="Segoe UI" panose="020B0502040204020203" pitchFamily="34" charset="0"/>
                </a:rPr>
                <a:t>*Maintaining the git</a:t>
              </a:r>
              <a:endParaRPr lang="en-US" sz="1100" b="1" dirty="0">
                <a:solidFill>
                  <a:srgbClr val="000000"/>
                </a:solidFill>
                <a:latin typeface="Athelas"/>
                <a:ea typeface="微软雅黑"/>
              </a:endParaRPr>
            </a:p>
            <a:p>
              <a:pPr algn="l">
                <a:defRPr/>
              </a:pPr>
              <a:r>
                <a:rPr lang="en-US" sz="1100" b="1" dirty="0">
                  <a:solidFill>
                    <a:srgbClr val="000000"/>
                  </a:solidFill>
                  <a:latin typeface="Athelas"/>
                  <a:ea typeface="微软雅黑"/>
                  <a:sym typeface="Segoe UI" panose="020B0502040204020203" pitchFamily="34" charset="0"/>
                </a:rPr>
                <a:t> </a:t>
              </a: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repo</a:t>
              </a:r>
              <a:endParaRPr lang="en-US" b="1">
                <a:solidFill>
                  <a:srgbClr val="000000"/>
                </a:solidFill>
                <a:latin typeface="Athelas"/>
                <a:ea typeface="微软雅黑"/>
              </a:endParaRPr>
            </a:p>
            <a:p>
              <a:pPr algn="l">
                <a:defRPr/>
              </a:pPr>
              <a:endParaRPr lang="en-US" sz="110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endParaRPr>
            </a:p>
          </p:txBody>
        </p:sp>
        <p:sp>
          <p:nvSpPr>
            <p:cNvPr id="138" name="7 CuadroTexto">
              <a:extLst>
                <a:ext uri="{FF2B5EF4-FFF2-40B4-BE49-F238E27FC236}">
                  <a16:creationId xmlns:a16="http://schemas.microsoft.com/office/drawing/2014/main" id="{31DA4462-8507-CD41-8505-58C109E94547}"/>
                </a:ext>
              </a:extLst>
            </p:cNvPr>
            <p:cNvSpPr txBox="1"/>
            <p:nvPr/>
          </p:nvSpPr>
          <p:spPr>
            <a:xfrm>
              <a:off x="7301315" y="4027113"/>
              <a:ext cx="2472467" cy="61853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algn="l">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Evaluation</a:t>
              </a:r>
              <a:r>
                <a:rPr lang="en-US" sz="1100" b="1" dirty="0">
                  <a:solidFill>
                    <a:srgbClr val="000000"/>
                  </a:solidFill>
                  <a:latin typeface="Athelas"/>
                  <a:ea typeface="微软雅黑"/>
                  <a:sym typeface="Segoe UI" panose="020B0502040204020203" pitchFamily="34" charset="0"/>
                </a:rPr>
                <a:t> </a:t>
              </a: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 – 3 days</a:t>
              </a:r>
              <a:endParaRPr lang="en-US" sz="1100" b="1" i="0" u="none" strike="noStrike" kern="1200" cap="none" spc="0" normalizeH="0" baseline="0" noProof="0" dirty="0">
                <a:ln>
                  <a:noFill/>
                </a:ln>
                <a:solidFill>
                  <a:srgbClr val="000000"/>
                </a:solidFill>
                <a:effectLst/>
                <a:uLnTx/>
                <a:uFillTx/>
                <a:latin typeface="Athelas"/>
                <a:ea typeface="微软雅黑"/>
              </a:endParaRPr>
            </a:p>
            <a:p>
              <a:pPr algn="l">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Report &amp; Slides</a:t>
              </a:r>
              <a:r>
                <a:rPr lang="en-US" sz="1100" b="1" dirty="0">
                  <a:solidFill>
                    <a:srgbClr val="000000"/>
                  </a:solidFill>
                  <a:latin typeface="Athelas"/>
                  <a:ea typeface="微软雅黑"/>
                  <a:sym typeface="Segoe UI" panose="020B0502040204020203" pitchFamily="34" charset="0"/>
                </a:rPr>
                <a:t> </a:t>
              </a: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 Creation – 3 days</a:t>
              </a:r>
              <a:r>
                <a:rPr lang="en-US" sz="1100" b="1" dirty="0">
                  <a:solidFill>
                    <a:srgbClr val="000000"/>
                  </a:solidFill>
                  <a:latin typeface="Athelas"/>
                  <a:ea typeface="微软雅黑"/>
                  <a:sym typeface="Segoe UI" panose="020B0502040204020203" pitchFamily="34" charset="0"/>
                </a:rPr>
                <a:t> </a:t>
              </a:r>
              <a:endParaRPr lang="en-US" sz="110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US" sz="1100" b="1" i="0" u="none" strike="noStrike" kern="1200" cap="none" spc="0" normalizeH="0" baseline="0" noProof="0" dirty="0">
                <a:ln>
                  <a:noFill/>
                </a:ln>
                <a:solidFill>
                  <a:srgbClr val="000000"/>
                </a:solidFill>
                <a:effectLst/>
                <a:uLnTx/>
                <a:uFillTx/>
                <a:latin typeface="Athelas" panose="02000503000000020003" pitchFamily="2" charset="77"/>
                <a:ea typeface="微软雅黑" panose="020B0503020204020204" pitchFamily="34"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*Cleaning up the git</a:t>
              </a:r>
              <a:r>
                <a:rPr kumimoji="0" lang="zh-CN" alt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 </a:t>
              </a: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repo</a:t>
              </a:r>
              <a:endParaRPr lang="en-US" sz="1100" b="1" i="0" u="none" strike="noStrike" kern="1200" cap="none" spc="0" normalizeH="0" baseline="0" noProof="0" dirty="0">
                <a:ln>
                  <a:noFill/>
                </a:ln>
                <a:solidFill>
                  <a:srgbClr val="000000"/>
                </a:solidFill>
                <a:effectLst/>
                <a:uLnTx/>
                <a:uFillTx/>
                <a:latin typeface="Athelas"/>
                <a:ea typeface="微软雅黑"/>
              </a:endParaRPr>
            </a:p>
          </p:txBody>
        </p:sp>
        <p:sp>
          <p:nvSpPr>
            <p:cNvPr id="139" name="Shape 510">
              <a:extLst>
                <a:ext uri="{FF2B5EF4-FFF2-40B4-BE49-F238E27FC236}">
                  <a16:creationId xmlns:a16="http://schemas.microsoft.com/office/drawing/2014/main" id="{F7308389-8C76-5141-BDAB-FE334D9D5B7E}"/>
                </a:ext>
              </a:extLst>
            </p:cNvPr>
            <p:cNvSpPr/>
            <p:nvPr/>
          </p:nvSpPr>
          <p:spPr>
            <a:xfrm flipH="1" flipV="1">
              <a:off x="9778748" y="4139640"/>
              <a:ext cx="2277" cy="1130352"/>
            </a:xfrm>
            <a:prstGeom prst="line">
              <a:avLst/>
            </a:prstGeom>
            <a:ln/>
          </p:spPr>
          <p:style>
            <a:lnRef idx="2">
              <a:schemeClr val="dk1"/>
            </a:lnRef>
            <a:fillRef idx="0">
              <a:schemeClr val="dk1"/>
            </a:fillRef>
            <a:effectRef idx="1">
              <a:schemeClr val="dk1"/>
            </a:effectRef>
            <a:fontRef idx="minor">
              <a:schemeClr val="tx1"/>
            </a:fontRef>
          </p:style>
          <p:txBody>
            <a:bodyPr lIns="0" tIns="0" rIns="0" bIns="0" anchor="ctr"/>
            <a:lstStyle/>
            <a:p>
              <a:pPr marL="0" marR="0" lvl="0" indent="0" algn="l" defTabSz="228600" rtl="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1200" cap="none" spc="0" normalizeH="0" baseline="0" noProof="0">
                <a:ln>
                  <a:noFill/>
                </a:ln>
                <a:solidFill>
                  <a:srgbClr val="000000"/>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40" name="Rectangle 7">
              <a:extLst>
                <a:ext uri="{FF2B5EF4-FFF2-40B4-BE49-F238E27FC236}">
                  <a16:creationId xmlns:a16="http://schemas.microsoft.com/office/drawing/2014/main" id="{E7F166C9-B621-8243-8F52-026FD3391339}"/>
                </a:ext>
              </a:extLst>
            </p:cNvPr>
            <p:cNvSpPr/>
            <p:nvPr/>
          </p:nvSpPr>
          <p:spPr>
            <a:xfrm>
              <a:off x="9774441" y="3976697"/>
              <a:ext cx="881927" cy="166593"/>
            </a:xfrm>
            <a:prstGeom prst="rect">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thelas" panose="02000503000000020003" pitchFamily="2" charset="77"/>
                  <a:ea typeface="微软雅黑" panose="020B0503020204020204" pitchFamily="34" charset="-122"/>
                  <a:cs typeface="+mn-ea"/>
                  <a:sym typeface="Segoe UI" panose="020B0502040204020203" pitchFamily="34" charset="0"/>
                </a:rPr>
                <a:t>Phase 4</a:t>
              </a:r>
            </a:p>
          </p:txBody>
        </p:sp>
        <p:sp>
          <p:nvSpPr>
            <p:cNvPr id="141" name="7 CuadroTexto">
              <a:extLst>
                <a:ext uri="{FF2B5EF4-FFF2-40B4-BE49-F238E27FC236}">
                  <a16:creationId xmlns:a16="http://schemas.microsoft.com/office/drawing/2014/main" id="{A1D9555B-5679-2D4A-AF54-C41C98DCFB19}"/>
                </a:ext>
              </a:extLst>
            </p:cNvPr>
            <p:cNvSpPr txBox="1"/>
            <p:nvPr/>
          </p:nvSpPr>
          <p:spPr>
            <a:xfrm>
              <a:off x="9805112" y="3835589"/>
              <a:ext cx="2472467" cy="139501"/>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algn="l">
                <a:defRPr/>
              </a:pPr>
              <a:r>
                <a:rPr kumimoji="0" lang="en-US" sz="1050" b="1" i="0" u="none" strike="noStrike" kern="1200" cap="none" spc="0" normalizeH="0" baseline="0" noProof="0" dirty="0">
                  <a:ln>
                    <a:noFill/>
                  </a:ln>
                  <a:solidFill>
                    <a:schemeClr val="tx1">
                      <a:lumMod val="65000"/>
                      <a:lumOff val="35000"/>
                    </a:schemeClr>
                  </a:solidFill>
                  <a:effectLst/>
                  <a:uLnTx/>
                  <a:uFillTx/>
                  <a:latin typeface="Athelas"/>
                  <a:ea typeface="微软雅黑"/>
                  <a:sym typeface="Segoe UI" panose="020B0502040204020203" pitchFamily="34" charset="0"/>
                </a:rPr>
                <a:t>08.06.2020 -</a:t>
              </a:r>
              <a:r>
                <a:rPr lang="en-US" sz="1050" b="1" dirty="0">
                  <a:solidFill>
                    <a:schemeClr val="tx1">
                      <a:lumMod val="65000"/>
                      <a:lumOff val="35000"/>
                    </a:schemeClr>
                  </a:solidFill>
                  <a:latin typeface="Athelas"/>
                  <a:ea typeface="微软雅黑"/>
                  <a:sym typeface="Segoe UI" panose="020B0502040204020203" pitchFamily="34" charset="0"/>
                </a:rPr>
                <a:t> </a:t>
              </a:r>
              <a:endParaRPr kumimoji="0" lang="en-US" sz="1050" b="0" i="0" u="none" strike="noStrike" kern="1200" cap="none" spc="0" normalizeH="0" baseline="0" noProof="0" dirty="0">
                <a:ln>
                  <a:noFill/>
                </a:ln>
                <a:solidFill>
                  <a:schemeClr val="tx1">
                    <a:lumMod val="65000"/>
                    <a:lumOff val="35000"/>
                  </a:schemeClr>
                </a:solidFill>
                <a:effectLst/>
                <a:uLnTx/>
                <a:uFillTx/>
                <a:latin typeface="Athelas" panose="02000503000000020003" pitchFamily="2" charset="77"/>
                <a:sym typeface="Segoe UI" panose="020B0502040204020203" pitchFamily="34" charset="0"/>
              </a:endParaRPr>
            </a:p>
          </p:txBody>
        </p:sp>
      </p:grpSp>
      <p:sp>
        <p:nvSpPr>
          <p:cNvPr id="66" name="7 CuadroTexto">
            <a:extLst>
              <a:ext uri="{FF2B5EF4-FFF2-40B4-BE49-F238E27FC236}">
                <a16:creationId xmlns:a16="http://schemas.microsoft.com/office/drawing/2014/main" id="{2FA480F7-DBC6-BB48-903B-0FBE4D365CBC}"/>
              </a:ext>
            </a:extLst>
          </p:cNvPr>
          <p:cNvSpPr txBox="1"/>
          <p:nvPr/>
        </p:nvSpPr>
        <p:spPr>
          <a:xfrm>
            <a:off x="10655493" y="5736876"/>
            <a:ext cx="3027761" cy="595932"/>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spAutoFit/>
          </a:bodyPr>
          <a:lstStyle>
            <a:defPPr>
              <a:defRPr lang="zh-CN"/>
            </a:defPPr>
            <a:lvl1pPr lvl="0" algn="ctr">
              <a:lnSpc>
                <a:spcPct val="120000"/>
              </a:lnSpc>
              <a:defRPr sz="1200">
                <a:solidFill>
                  <a:schemeClr val="tx1">
                    <a:lumMod val="75000"/>
                    <a:lumOff val="25000"/>
                  </a:schemeClr>
                </a:solidFill>
                <a:latin typeface="Arial" panose="020B0604020202020204" pitchFamily="34" charset="0"/>
                <a:ea typeface="微软雅黑" panose="020B0503020204020204" pitchFamily="34" charset="-122"/>
                <a:cs typeface="+mn-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Manuel Gassner</a:t>
            </a:r>
            <a:endParaRPr lang="en-US" sz="1100" b="1" i="0" u="none" strike="noStrike" kern="1200" cap="none" spc="0" normalizeH="0" baseline="0" noProof="0" dirty="0">
              <a:ln>
                <a:noFill/>
              </a:ln>
              <a:solidFill>
                <a:srgbClr val="000000"/>
              </a:solidFill>
              <a:effectLst/>
              <a:uLnTx/>
              <a:uFillTx/>
              <a:latin typeface="Athelas"/>
              <a:ea typeface="微软雅黑"/>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Irene Xu</a:t>
            </a:r>
            <a:endParaRPr lang="en-US" sz="1100" b="1" i="0" u="none" strike="noStrike" kern="1200" cap="none" spc="0" normalizeH="0" baseline="0" noProof="0" dirty="0">
              <a:ln>
                <a:noFill/>
              </a:ln>
              <a:solidFill>
                <a:srgbClr val="000000"/>
              </a:solidFill>
              <a:effectLst/>
              <a:uLnTx/>
              <a:uFillTx/>
              <a:latin typeface="Athelas"/>
              <a:ea typeface="微软雅黑"/>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Long Le</a:t>
            </a:r>
            <a:endParaRPr lang="en-US" sz="1100" b="1" i="0" u="none" strike="noStrike" kern="1200" cap="none" spc="0" normalizeH="0" baseline="0" noProof="0" dirty="0">
              <a:ln>
                <a:noFill/>
              </a:ln>
              <a:solidFill>
                <a:srgbClr val="000000"/>
              </a:solidFill>
              <a:effectLst/>
              <a:uLnTx/>
              <a:uFillTx/>
              <a:latin typeface="Athelas"/>
              <a:ea typeface="微软雅黑"/>
            </a:endParaRPr>
          </a:p>
        </p:txBody>
      </p:sp>
      <p:grpSp>
        <p:nvGrpSpPr>
          <p:cNvPr id="68" name="Group 67">
            <a:extLst>
              <a:ext uri="{FF2B5EF4-FFF2-40B4-BE49-F238E27FC236}">
                <a16:creationId xmlns:a16="http://schemas.microsoft.com/office/drawing/2014/main" id="{C05FB1AD-5893-5544-98A1-AADDAF1EFA2C}"/>
              </a:ext>
            </a:extLst>
          </p:cNvPr>
          <p:cNvGrpSpPr/>
          <p:nvPr/>
        </p:nvGrpSpPr>
        <p:grpSpPr>
          <a:xfrm>
            <a:off x="4461120" y="571651"/>
            <a:ext cx="3269760" cy="506229"/>
            <a:chOff x="4959719" y="571651"/>
            <a:chExt cx="3269760" cy="506229"/>
          </a:xfrm>
        </p:grpSpPr>
        <p:sp>
          <p:nvSpPr>
            <p:cNvPr id="69" name="文本框 30">
              <a:extLst>
                <a:ext uri="{FF2B5EF4-FFF2-40B4-BE49-F238E27FC236}">
                  <a16:creationId xmlns:a16="http://schemas.microsoft.com/office/drawing/2014/main" id="{2D931BD0-A6FC-D64A-A818-C03EC4B9E9D2}"/>
                </a:ext>
              </a:extLst>
            </p:cNvPr>
            <p:cNvSpPr txBox="1"/>
            <p:nvPr/>
          </p:nvSpPr>
          <p:spPr>
            <a:xfrm>
              <a:off x="4959719" y="571651"/>
              <a:ext cx="3269760"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Project Timeline</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70" name="组合 31">
              <a:extLst>
                <a:ext uri="{FF2B5EF4-FFF2-40B4-BE49-F238E27FC236}">
                  <a16:creationId xmlns:a16="http://schemas.microsoft.com/office/drawing/2014/main" id="{4E89C3D2-C157-0A4E-AE0C-1732D21A4F2A}"/>
                </a:ext>
              </a:extLst>
            </p:cNvPr>
            <p:cNvGrpSpPr/>
            <p:nvPr/>
          </p:nvGrpSpPr>
          <p:grpSpPr>
            <a:xfrm rot="1717908">
              <a:off x="5050917" y="684661"/>
              <a:ext cx="269006" cy="276532"/>
              <a:chOff x="4915008" y="1750596"/>
              <a:chExt cx="219309" cy="225445"/>
            </a:xfrm>
          </p:grpSpPr>
          <p:sp>
            <p:nvSpPr>
              <p:cNvPr id="72" name="椭圆 32">
                <a:extLst>
                  <a:ext uri="{FF2B5EF4-FFF2-40B4-BE49-F238E27FC236}">
                    <a16:creationId xmlns:a16="http://schemas.microsoft.com/office/drawing/2014/main" id="{98F45BE7-8E7F-BE41-87F0-2D7B8D8990AB}"/>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3" name="椭圆 33">
                <a:extLst>
                  <a:ext uri="{FF2B5EF4-FFF2-40B4-BE49-F238E27FC236}">
                    <a16:creationId xmlns:a16="http://schemas.microsoft.com/office/drawing/2014/main" id="{4D752215-0735-1F4F-88E3-7CAF833F9F00}"/>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4" name="椭圆 35">
                <a:extLst>
                  <a:ext uri="{FF2B5EF4-FFF2-40B4-BE49-F238E27FC236}">
                    <a16:creationId xmlns:a16="http://schemas.microsoft.com/office/drawing/2014/main" id="{CBB1E351-3086-ED45-843E-4609783A19A5}"/>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75" name="7 CuadroTexto">
            <a:extLst>
              <a:ext uri="{FF2B5EF4-FFF2-40B4-BE49-F238E27FC236}">
                <a16:creationId xmlns:a16="http://schemas.microsoft.com/office/drawing/2014/main" id="{49B90904-A703-4581-97A7-4FED6495CF26}"/>
              </a:ext>
            </a:extLst>
          </p:cNvPr>
          <p:cNvSpPr txBox="1"/>
          <p:nvPr/>
        </p:nvSpPr>
        <p:spPr>
          <a:xfrm>
            <a:off x="7547714" y="5927475"/>
            <a:ext cx="3027761" cy="392800"/>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thelas"/>
                <a:ea typeface="微软雅黑"/>
                <a:sym typeface="Segoe UI" panose="020B0502040204020203" pitchFamily="34" charset="0"/>
              </a:rPr>
              <a:t>Irene Xu</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100" b="1" dirty="0">
                <a:solidFill>
                  <a:srgbClr val="000000"/>
                </a:solidFill>
                <a:latin typeface="Athelas"/>
                <a:ea typeface="微软雅黑"/>
                <a:sym typeface="Segoe UI" panose="020B0502040204020203" pitchFamily="34" charset="0"/>
              </a:rPr>
              <a:t>Long Le</a:t>
            </a:r>
            <a:endParaRPr lang="en-US" sz="1100" b="1" i="0" u="none" strike="noStrike" kern="1200" cap="none" spc="0" normalizeH="0" baseline="0" noProof="0" dirty="0">
              <a:ln>
                <a:noFill/>
              </a:ln>
              <a:solidFill>
                <a:srgbClr val="000000"/>
              </a:solidFill>
              <a:effectLst/>
              <a:uLnTx/>
              <a:uFillTx/>
              <a:latin typeface="Athelas"/>
              <a:ea typeface="微软雅黑"/>
            </a:endParaRPr>
          </a:p>
        </p:txBody>
      </p:sp>
      <p:sp>
        <p:nvSpPr>
          <p:cNvPr id="76" name="Rectangle 75">
            <a:extLst>
              <a:ext uri="{FF2B5EF4-FFF2-40B4-BE49-F238E27FC236}">
                <a16:creationId xmlns:a16="http://schemas.microsoft.com/office/drawing/2014/main" id="{CF4CD574-F1F8-5D4D-BCE5-78BF7FE27FCA}"/>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00537950"/>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0" y="1666082"/>
            <a:ext cx="12192000" cy="2660364"/>
          </a:xfrm>
          <a:prstGeom prst="rect">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 name="Rectangle 6"/>
          <p:cNvSpPr/>
          <p:nvPr/>
        </p:nvSpPr>
        <p:spPr>
          <a:xfrm>
            <a:off x="870623" y="4781671"/>
            <a:ext cx="10553700" cy="1169551"/>
          </a:xfrm>
          <a:prstGeom prst="rect">
            <a:avLst/>
          </a:prstGeom>
        </p:spPr>
        <p:txBody>
          <a:bodyPr wrap="square">
            <a:spAutoFit/>
          </a:bodyPr>
          <a:lstStyle/>
          <a:p>
            <a:pPr marL="285750" indent="-285750">
              <a:buFont typeface="Arial" panose="020B0604020202020204" pitchFamily="34" charset="0"/>
              <a:buChar char="•"/>
            </a:pPr>
            <a:r>
              <a:rPr lang="en-US" sz="1400" b="1" dirty="0">
                <a:latin typeface="Athelas" panose="02000503000000020003" pitchFamily="2" charset="77"/>
              </a:rPr>
              <a:t>Bike-sharing</a:t>
            </a:r>
            <a:r>
              <a:rPr lang="en-US" sz="1400" dirty="0">
                <a:latin typeface="Athelas" panose="02000503000000020003" pitchFamily="2" charset="77"/>
              </a:rPr>
              <a:t> is one of the </a:t>
            </a:r>
            <a:r>
              <a:rPr lang="en-US" altLang="zh-CN" sz="1400" b="1" dirty="0">
                <a:latin typeface="Athelas" panose="02000503000000020003" pitchFamily="2" charset="77"/>
              </a:rPr>
              <a:t>fastest growing</a:t>
            </a:r>
            <a:r>
              <a:rPr lang="en-US" altLang="zh-CN" sz="1400" dirty="0">
                <a:latin typeface="Athelas" panose="02000503000000020003" pitchFamily="2" charset="77"/>
              </a:rPr>
              <a:t> transportation services </a:t>
            </a:r>
          </a:p>
          <a:p>
            <a:pPr marL="285750" indent="-285750">
              <a:buFont typeface="Arial" panose="020B0604020202020204" pitchFamily="34" charset="0"/>
              <a:buChar char="•"/>
            </a:pPr>
            <a:r>
              <a:rPr lang="en-US" altLang="zh-CN" sz="1400" dirty="0">
                <a:latin typeface="Athelas" panose="02000503000000020003" pitchFamily="2" charset="77"/>
              </a:rPr>
              <a:t>The ability to </a:t>
            </a:r>
            <a:r>
              <a:rPr lang="en-US" altLang="zh-CN" sz="1400" b="1" dirty="0">
                <a:latin typeface="Athelas" panose="02000503000000020003" pitchFamily="2" charset="77"/>
              </a:rPr>
              <a:t>predict bike-sharing</a:t>
            </a:r>
            <a:r>
              <a:rPr lang="zh-CN" altLang="en-US" sz="1400" b="1" dirty="0">
                <a:latin typeface="Athelas" panose="02000503000000020003" pitchFamily="2" charset="77"/>
              </a:rPr>
              <a:t> </a:t>
            </a:r>
            <a:r>
              <a:rPr lang="en-US" altLang="zh-CN" sz="1400" b="1" dirty="0">
                <a:latin typeface="Athelas" panose="02000503000000020003" pitchFamily="2" charset="77"/>
              </a:rPr>
              <a:t>patterns </a:t>
            </a:r>
            <a:r>
              <a:rPr lang="en-US" altLang="zh-CN" sz="1400" dirty="0">
                <a:latin typeface="Athelas" panose="02000503000000020003" pitchFamily="2" charset="77"/>
              </a:rPr>
              <a:t>allows service providers to be </a:t>
            </a:r>
            <a:r>
              <a:rPr lang="en-US" altLang="zh-CN" sz="1400" b="1" dirty="0">
                <a:latin typeface="Athelas" panose="02000503000000020003" pitchFamily="2" charset="77"/>
              </a:rPr>
              <a:t>more efficient </a:t>
            </a:r>
            <a:r>
              <a:rPr lang="en-US" altLang="zh-CN" sz="1400" dirty="0">
                <a:latin typeface="Athelas" panose="02000503000000020003" pitchFamily="2" charset="77"/>
              </a:rPr>
              <a:t>and </a:t>
            </a:r>
            <a:r>
              <a:rPr lang="en-US" altLang="zh-CN" sz="1400" b="1" dirty="0">
                <a:latin typeface="Athelas" panose="02000503000000020003" pitchFamily="2" charset="77"/>
              </a:rPr>
              <a:t>cost-effective</a:t>
            </a:r>
          </a:p>
          <a:p>
            <a:pPr marL="285750" indent="-285750">
              <a:buFont typeface="Arial" panose="020B0604020202020204" pitchFamily="34" charset="0"/>
              <a:buChar char="•"/>
            </a:pPr>
            <a:r>
              <a:rPr lang="en-US" altLang="zh-CN" sz="1400" dirty="0">
                <a:latin typeface="Athelas" panose="02000503000000020003" pitchFamily="2" charset="77"/>
              </a:rPr>
              <a:t>This project examines the 2019 </a:t>
            </a:r>
            <a:r>
              <a:rPr lang="en-US" altLang="zh-CN" sz="1400" b="1" dirty="0" err="1">
                <a:latin typeface="Athelas" panose="02000503000000020003" pitchFamily="2" charset="77"/>
              </a:rPr>
              <a:t>NextBike’s</a:t>
            </a:r>
            <a:r>
              <a:rPr lang="en-US" altLang="zh-CN" sz="1400" b="1" dirty="0">
                <a:latin typeface="Athelas" panose="02000503000000020003" pitchFamily="2" charset="77"/>
              </a:rPr>
              <a:t> trip</a:t>
            </a:r>
            <a:r>
              <a:rPr lang="zh-CN" altLang="en-US" sz="1400" b="1" dirty="0">
                <a:latin typeface="Athelas" panose="02000503000000020003" pitchFamily="2" charset="77"/>
              </a:rPr>
              <a:t> </a:t>
            </a:r>
            <a:r>
              <a:rPr lang="en-US" altLang="zh-CN" sz="1400" b="1" dirty="0">
                <a:latin typeface="Athelas" panose="02000503000000020003" pitchFamily="2" charset="77"/>
              </a:rPr>
              <a:t>data </a:t>
            </a:r>
            <a:r>
              <a:rPr lang="en-US" altLang="zh-CN" sz="1400" dirty="0">
                <a:latin typeface="Athelas" panose="02000503000000020003" pitchFamily="2" charset="77"/>
              </a:rPr>
              <a:t>of bike usage in </a:t>
            </a:r>
            <a:r>
              <a:rPr lang="en-US" altLang="zh-CN" sz="1400" b="1" dirty="0">
                <a:latin typeface="Athelas" panose="02000503000000020003" pitchFamily="2" charset="77"/>
              </a:rPr>
              <a:t>Frankfurt </a:t>
            </a:r>
            <a:r>
              <a:rPr lang="en-US" altLang="zh-CN" sz="1400" dirty="0">
                <a:latin typeface="Athelas" panose="02000503000000020003" pitchFamily="2" charset="77"/>
              </a:rPr>
              <a:t>and constructs prediction models of usage patterns. </a:t>
            </a:r>
          </a:p>
          <a:p>
            <a:pPr marL="285750" indent="-285750">
              <a:buFont typeface="Arial" panose="020B0604020202020204" pitchFamily="34" charset="0"/>
              <a:buChar char="•"/>
            </a:pPr>
            <a:r>
              <a:rPr lang="en-US" sz="1400" dirty="0">
                <a:latin typeface="Athelas" panose="02000503000000020003" pitchFamily="2" charset="77"/>
                <a:ea typeface="Segoe UI Symbol" panose="020B0502040204020203" pitchFamily="34" charset="0"/>
              </a:rPr>
              <a:t>The goal is to explore </a:t>
            </a:r>
            <a:r>
              <a:rPr lang="en-US" sz="1400" b="1" dirty="0">
                <a:latin typeface="Athelas" panose="02000503000000020003" pitchFamily="2" charset="77"/>
                <a:ea typeface="Segoe UI Symbol" panose="020B0502040204020203" pitchFamily="34" charset="0"/>
              </a:rPr>
              <a:t>how the bike sharing systems are used</a:t>
            </a:r>
            <a:r>
              <a:rPr lang="en-US" sz="1400" dirty="0">
                <a:latin typeface="Athelas" panose="02000503000000020003" pitchFamily="2" charset="77"/>
                <a:ea typeface="Segoe UI Symbol" panose="020B0502040204020203" pitchFamily="34" charset="0"/>
              </a:rPr>
              <a:t>, and to</a:t>
            </a:r>
            <a:r>
              <a:rPr lang="en-US" sz="1400" dirty="0">
                <a:latin typeface="Athelas" panose="02000503000000020003" pitchFamily="2" charset="77"/>
              </a:rPr>
              <a:t> gain insights into the </a:t>
            </a:r>
            <a:r>
              <a:rPr lang="en-US" sz="1400" b="1" dirty="0">
                <a:latin typeface="Athelas" panose="02000503000000020003" pitchFamily="2" charset="77"/>
              </a:rPr>
              <a:t>complex bike sharing activity patterns</a:t>
            </a:r>
            <a:r>
              <a:rPr lang="en-US" sz="1400" dirty="0">
                <a:latin typeface="Athelas" panose="02000503000000020003" pitchFamily="2" charset="77"/>
              </a:rPr>
              <a:t>. </a:t>
            </a:r>
            <a:br>
              <a:rPr lang="en-US" sz="1400" dirty="0">
                <a:latin typeface="Athelas" panose="02000503000000020003" pitchFamily="2" charset="77"/>
              </a:rPr>
            </a:br>
            <a:endParaRPr lang="en-US" sz="1400" dirty="0">
              <a:latin typeface="Athelas" panose="02000503000000020003" pitchFamily="2" charset="77"/>
              <a:ea typeface="Segoe UI Symbol" panose="020B0502040204020203" pitchFamily="34" charset="0"/>
              <a:cs typeface="+mn-ea"/>
              <a:sym typeface="Segoe UI" panose="020B0502040204020203" pitchFamily="34" charset="0"/>
            </a:endParaRPr>
          </a:p>
        </p:txBody>
      </p:sp>
      <p:sp>
        <p:nvSpPr>
          <p:cNvPr id="5" name="Rectangle 7"/>
          <p:cNvSpPr/>
          <p:nvPr/>
        </p:nvSpPr>
        <p:spPr>
          <a:xfrm>
            <a:off x="6093069" y="1470036"/>
            <a:ext cx="6096000" cy="2660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7" name="Rectangle 9"/>
          <p:cNvSpPr/>
          <p:nvPr/>
        </p:nvSpPr>
        <p:spPr>
          <a:xfrm>
            <a:off x="6637311" y="2525646"/>
            <a:ext cx="4765795" cy="1015663"/>
          </a:xfrm>
          <a:prstGeom prst="rect">
            <a:avLst/>
          </a:prstGeom>
        </p:spPr>
        <p:txBody>
          <a:bodyPr wrap="square">
            <a:spAutoFit/>
          </a:bodyPr>
          <a:lstStyle/>
          <a:p>
            <a:r>
              <a:rPr lang="en-US" sz="2000" dirty="0">
                <a:solidFill>
                  <a:schemeClr val="bg1"/>
                </a:solidFill>
                <a:latin typeface="Athelas" panose="02000503000000020003" pitchFamily="2" charset="77"/>
                <a:ea typeface="Segoe UI Symbol" panose="020B0502040204020203" pitchFamily="34" charset="0"/>
                <a:cs typeface="Segoe UI Historic" panose="020B0502040204020203" pitchFamily="34" charset="0"/>
              </a:rPr>
              <a:t>Nextbike is a German company that produces and operates bike sharing systems around the world. </a:t>
            </a:r>
            <a:endParaRPr lang="en-US" sz="2000" dirty="0">
              <a:solidFill>
                <a:schemeClr val="bg1"/>
              </a:solidFill>
              <a:effectLst/>
              <a:latin typeface="Athelas" panose="02000503000000020003" pitchFamily="2" charset="77"/>
              <a:ea typeface="Segoe UI Symbol" panose="020B0502040204020203" pitchFamily="34" charset="0"/>
              <a:cs typeface="Segoe UI Historic" panose="020B0502040204020203" pitchFamily="34" charset="0"/>
              <a:sym typeface="Segoe UI" panose="020B0502040204020203" pitchFamily="34" charset="0"/>
            </a:endParaRPr>
          </a:p>
        </p:txBody>
      </p:sp>
      <p:pic>
        <p:nvPicPr>
          <p:cNvPr id="23" name="图片占位符 2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1172" b="11172"/>
          <a:stretch>
            <a:fillRect/>
          </a:stretch>
        </p:blipFill>
        <p:spPr>
          <a:xfrm>
            <a:off x="8920" y="1666083"/>
            <a:ext cx="6081044" cy="2656239"/>
          </a:xfrm>
        </p:spPr>
      </p:pic>
      <p:pic>
        <p:nvPicPr>
          <p:cNvPr id="8" name="Picture 7">
            <a:extLst>
              <a:ext uri="{FF2B5EF4-FFF2-40B4-BE49-F238E27FC236}">
                <a16:creationId xmlns:a16="http://schemas.microsoft.com/office/drawing/2014/main" id="{704F7430-B053-5041-AEC4-EB14C565F674}"/>
              </a:ext>
            </a:extLst>
          </p:cNvPr>
          <p:cNvPicPr>
            <a:picLocks noChangeAspect="1"/>
          </p:cNvPicPr>
          <p:nvPr/>
        </p:nvPicPr>
        <p:blipFill rotWithShape="1">
          <a:blip r:embed="rId4"/>
          <a:srcRect b="34604"/>
          <a:stretch/>
        </p:blipFill>
        <p:spPr>
          <a:xfrm>
            <a:off x="-16482" y="1461053"/>
            <a:ext cx="6109418" cy="2664977"/>
          </a:xfrm>
          <a:prstGeom prst="rect">
            <a:avLst/>
          </a:prstGeom>
        </p:spPr>
      </p:pic>
      <p:sp>
        <p:nvSpPr>
          <p:cNvPr id="17" name="Rectangle 16">
            <a:extLst>
              <a:ext uri="{FF2B5EF4-FFF2-40B4-BE49-F238E27FC236}">
                <a16:creationId xmlns:a16="http://schemas.microsoft.com/office/drawing/2014/main" id="{721CC151-4BFD-FB46-9683-2ABBBA96F0CA}"/>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pic>
        <p:nvPicPr>
          <p:cNvPr id="25" name="Picture 24">
            <a:extLst>
              <a:ext uri="{FF2B5EF4-FFF2-40B4-BE49-F238E27FC236}">
                <a16:creationId xmlns:a16="http://schemas.microsoft.com/office/drawing/2014/main" id="{33E73977-32AD-934E-A489-7394045AED44}"/>
              </a:ext>
            </a:extLst>
          </p:cNvPr>
          <p:cNvPicPr>
            <a:picLocks noChangeAspect="1"/>
          </p:cNvPicPr>
          <p:nvPr/>
        </p:nvPicPr>
        <p:blipFill>
          <a:blip r:embed="rId5"/>
          <a:stretch>
            <a:fillRect/>
          </a:stretch>
        </p:blipFill>
        <p:spPr>
          <a:xfrm>
            <a:off x="6744887" y="1990179"/>
            <a:ext cx="2703912" cy="392912"/>
          </a:xfrm>
          <a:prstGeom prst="rect">
            <a:avLst/>
          </a:prstGeom>
        </p:spPr>
      </p:pic>
      <p:grpSp>
        <p:nvGrpSpPr>
          <p:cNvPr id="10" name="Group 9">
            <a:extLst>
              <a:ext uri="{FF2B5EF4-FFF2-40B4-BE49-F238E27FC236}">
                <a16:creationId xmlns:a16="http://schemas.microsoft.com/office/drawing/2014/main" id="{F924836B-92C4-704C-AA88-ED144ACFEBCA}"/>
              </a:ext>
            </a:extLst>
          </p:cNvPr>
          <p:cNvGrpSpPr/>
          <p:nvPr/>
        </p:nvGrpSpPr>
        <p:grpSpPr>
          <a:xfrm>
            <a:off x="808703" y="398165"/>
            <a:ext cx="2748689" cy="506229"/>
            <a:chOff x="4959719" y="571651"/>
            <a:chExt cx="2748689" cy="506229"/>
          </a:xfrm>
        </p:grpSpPr>
        <p:sp>
          <p:nvSpPr>
            <p:cNvPr id="11" name="文本框 30">
              <a:extLst>
                <a:ext uri="{FF2B5EF4-FFF2-40B4-BE49-F238E27FC236}">
                  <a16:creationId xmlns:a16="http://schemas.microsoft.com/office/drawing/2014/main" id="{45553671-0C3D-A04F-AEDE-BF4CE801D33D}"/>
                </a:ext>
              </a:extLst>
            </p:cNvPr>
            <p:cNvSpPr txBox="1"/>
            <p:nvPr/>
          </p:nvSpPr>
          <p:spPr>
            <a:xfrm>
              <a:off x="4959719" y="571651"/>
              <a:ext cx="2748689"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Introduction</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12" name="组合 31">
              <a:extLst>
                <a:ext uri="{FF2B5EF4-FFF2-40B4-BE49-F238E27FC236}">
                  <a16:creationId xmlns:a16="http://schemas.microsoft.com/office/drawing/2014/main" id="{5A1B340C-789E-644F-AD0F-B4C053C48F23}"/>
                </a:ext>
              </a:extLst>
            </p:cNvPr>
            <p:cNvGrpSpPr/>
            <p:nvPr/>
          </p:nvGrpSpPr>
          <p:grpSpPr>
            <a:xfrm rot="1717908">
              <a:off x="5050917" y="684661"/>
              <a:ext cx="269006" cy="276532"/>
              <a:chOff x="4915008" y="1750596"/>
              <a:chExt cx="219309" cy="225445"/>
            </a:xfrm>
          </p:grpSpPr>
          <p:sp>
            <p:nvSpPr>
              <p:cNvPr id="13" name="椭圆 32">
                <a:extLst>
                  <a:ext uri="{FF2B5EF4-FFF2-40B4-BE49-F238E27FC236}">
                    <a16:creationId xmlns:a16="http://schemas.microsoft.com/office/drawing/2014/main" id="{66E97DB4-D8AA-3449-A6F8-BAB21C2D0267}"/>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4" name="椭圆 33">
                <a:extLst>
                  <a:ext uri="{FF2B5EF4-FFF2-40B4-BE49-F238E27FC236}">
                    <a16:creationId xmlns:a16="http://schemas.microsoft.com/office/drawing/2014/main" id="{D0CF08D6-7073-5D4E-AE7E-3651F799EFAB}"/>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15" name="椭圆 35">
                <a:extLst>
                  <a:ext uri="{FF2B5EF4-FFF2-40B4-BE49-F238E27FC236}">
                    <a16:creationId xmlns:a16="http://schemas.microsoft.com/office/drawing/2014/main" id="{EEE2DF55-A5CE-7C4D-9729-FC5051BC1ACF}"/>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Tree>
    <p:extLst>
      <p:ext uri="{BB962C8B-B14F-4D97-AF65-F5344CB8AC3E}">
        <p14:creationId xmlns:p14="http://schemas.microsoft.com/office/powerpoint/2010/main" val="1353782227"/>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7"/>
          <p:cNvSpPr txBox="1">
            <a:spLocks/>
          </p:cNvSpPr>
          <p:nvPr/>
        </p:nvSpPr>
        <p:spPr>
          <a:xfrm>
            <a:off x="700605" y="1215642"/>
            <a:ext cx="7339496" cy="3031980"/>
          </a:xfrm>
          <a:prstGeom prst="rect">
            <a:avLst/>
          </a:prstGeom>
          <a:noFill/>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3200" b="1" kern="1200" baseline="0">
                <a:solidFill>
                  <a:schemeClr val="accent2"/>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400" b="0" dirty="0">
                <a:solidFill>
                  <a:schemeClr val="tx1"/>
                </a:solidFill>
                <a:latin typeface="Athelas" panose="02000503000000020003" pitchFamily="2" charset="77"/>
                <a:ea typeface="Segoe UI Symbol" panose="020B0502040204020203" pitchFamily="34" charset="0"/>
              </a:rPr>
              <a:t>The data set covers approximately 532,000 entries of the year 2019. There are 13 columns in total, the types and meanings of the columns are stated in following Table.</a:t>
            </a:r>
            <a:endParaRPr lang="en-GB" sz="1400" b="0" dirty="0">
              <a:solidFill>
                <a:schemeClr val="tx1"/>
              </a:solidFill>
              <a:latin typeface="Athelas" panose="02000503000000020003" pitchFamily="2" charset="77"/>
              <a:ea typeface="Segoe UI Symbol" panose="020B0502040204020203" pitchFamily="34" charset="0"/>
              <a:cs typeface="+mn-ea"/>
              <a:sym typeface="Segoe UI" panose="020B0502040204020203" pitchFamily="34" charset="0"/>
            </a:endParaRPr>
          </a:p>
        </p:txBody>
      </p:sp>
      <p:sp>
        <p:nvSpPr>
          <p:cNvPr id="18" name="Text Placeholder 7"/>
          <p:cNvSpPr txBox="1">
            <a:spLocks/>
          </p:cNvSpPr>
          <p:nvPr/>
        </p:nvSpPr>
        <p:spPr>
          <a:xfrm>
            <a:off x="559050" y="2129572"/>
            <a:ext cx="4461786" cy="728453"/>
          </a:xfrm>
          <a:prstGeom prst="rect">
            <a:avLst/>
          </a:prstGeom>
          <a:noFill/>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3200" b="1" kern="1200" baseline="0">
                <a:solidFill>
                  <a:schemeClr val="accent2"/>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00"/>
              </a:lnSpc>
            </a:pPr>
            <a:endParaRPr lang="en-GB" sz="1600" dirty="0">
              <a:solidFill>
                <a:schemeClr val="accent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7" name="Rectangle 26">
            <a:extLst>
              <a:ext uri="{FF2B5EF4-FFF2-40B4-BE49-F238E27FC236}">
                <a16:creationId xmlns:a16="http://schemas.microsoft.com/office/drawing/2014/main" id="{8F1ECF40-E5BE-9048-81F7-AC0E2DD4954F}"/>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aphicFrame>
        <p:nvGraphicFramePr>
          <p:cNvPr id="33" name="Table 32">
            <a:extLst>
              <a:ext uri="{FF2B5EF4-FFF2-40B4-BE49-F238E27FC236}">
                <a16:creationId xmlns:a16="http://schemas.microsoft.com/office/drawing/2014/main" id="{F4422901-4FAB-5941-84F9-9C90A5C663A3}"/>
              </a:ext>
            </a:extLst>
          </p:cNvPr>
          <p:cNvGraphicFramePr>
            <a:graphicFrameLocks noGrp="1"/>
          </p:cNvGraphicFramePr>
          <p:nvPr>
            <p:extLst>
              <p:ext uri="{D42A27DB-BD31-4B8C-83A1-F6EECF244321}">
                <p14:modId xmlns:p14="http://schemas.microsoft.com/office/powerpoint/2010/main" val="2316653736"/>
              </p:ext>
            </p:extLst>
          </p:nvPr>
        </p:nvGraphicFramePr>
        <p:xfrm>
          <a:off x="772845" y="1949229"/>
          <a:ext cx="7304834" cy="4131008"/>
        </p:xfrm>
        <a:graphic>
          <a:graphicData uri="http://schemas.openxmlformats.org/drawingml/2006/table">
            <a:tbl>
              <a:tblPr firstRow="1" firstCol="1" bandRow="1">
                <a:tableStyleId>{5C22544A-7EE6-4342-B048-85BDC9FD1C3A}</a:tableStyleId>
              </a:tblPr>
              <a:tblGrid>
                <a:gridCol w="1352269">
                  <a:extLst>
                    <a:ext uri="{9D8B030D-6E8A-4147-A177-3AD203B41FA5}">
                      <a16:colId xmlns:a16="http://schemas.microsoft.com/office/drawing/2014/main" val="2596285431"/>
                    </a:ext>
                  </a:extLst>
                </a:gridCol>
                <a:gridCol w="770965">
                  <a:extLst>
                    <a:ext uri="{9D8B030D-6E8A-4147-A177-3AD203B41FA5}">
                      <a16:colId xmlns:a16="http://schemas.microsoft.com/office/drawing/2014/main" val="1321724130"/>
                    </a:ext>
                  </a:extLst>
                </a:gridCol>
                <a:gridCol w="5181600">
                  <a:extLst>
                    <a:ext uri="{9D8B030D-6E8A-4147-A177-3AD203B41FA5}">
                      <a16:colId xmlns:a16="http://schemas.microsoft.com/office/drawing/2014/main" val="206171451"/>
                    </a:ext>
                  </a:extLst>
                </a:gridCol>
              </a:tblGrid>
              <a:tr h="295072">
                <a:tc>
                  <a:txBody>
                    <a:bodyPr/>
                    <a:lstStyle/>
                    <a:p>
                      <a:pPr>
                        <a:spcAft>
                          <a:spcPts val="0"/>
                        </a:spcAft>
                      </a:pPr>
                      <a:r>
                        <a:rPr lang="en-US" sz="1200" dirty="0">
                          <a:effectLst/>
                          <a:latin typeface="Athelas" panose="02000503000000020003" pitchFamily="2" charset="77"/>
                          <a:ea typeface="Segoe UI Symbol" panose="020B0502040204020203" pitchFamily="34" charset="0"/>
                        </a:rPr>
                        <a:t>Variable Name</a:t>
                      </a:r>
                      <a:endParaRPr lang="en-CN" sz="1200" dirty="0">
                        <a:effectLst/>
                        <a:latin typeface="Athelas" panose="02000503000000020003" pitchFamily="2" charset="77"/>
                        <a:ea typeface="Segoe UI Symbol" panose="020B0502040204020203" pitchFamily="34" charset="0"/>
                      </a:endParaRPr>
                    </a:p>
                  </a:txBody>
                  <a:tcPr marL="98055" marR="98055" marT="0" marB="0" anchor="ctr">
                    <a:solidFill>
                      <a:srgbClr val="084A97"/>
                    </a:solidFill>
                  </a:tcPr>
                </a:tc>
                <a:tc>
                  <a:txBody>
                    <a:bodyPr/>
                    <a:lstStyle/>
                    <a:p>
                      <a:pPr>
                        <a:spcAft>
                          <a:spcPts val="0"/>
                        </a:spcAft>
                      </a:pPr>
                      <a:r>
                        <a:rPr lang="en-US" sz="1200" dirty="0">
                          <a:effectLst/>
                          <a:latin typeface="Athelas" panose="02000503000000020003" pitchFamily="2" charset="77"/>
                          <a:ea typeface="Segoe UI Symbol" panose="020B0502040204020203" pitchFamily="34" charset="0"/>
                        </a:rPr>
                        <a:t>Format</a:t>
                      </a:r>
                      <a:endParaRPr lang="en-CN" sz="1200" dirty="0">
                        <a:effectLst/>
                        <a:latin typeface="Athelas" panose="02000503000000020003" pitchFamily="2" charset="77"/>
                        <a:ea typeface="Segoe UI Symbol" panose="020B0502040204020203" pitchFamily="34" charset="0"/>
                      </a:endParaRPr>
                    </a:p>
                  </a:txBody>
                  <a:tcPr marL="98055" marR="98055" marT="0" marB="0" anchor="ctr">
                    <a:solidFill>
                      <a:srgbClr val="084A97"/>
                    </a:solidFill>
                  </a:tcPr>
                </a:tc>
                <a:tc>
                  <a:txBody>
                    <a:bodyPr/>
                    <a:lstStyle/>
                    <a:p>
                      <a:pPr>
                        <a:spcAft>
                          <a:spcPts val="0"/>
                        </a:spcAft>
                      </a:pPr>
                      <a:r>
                        <a:rPr lang="en-US" sz="1200" dirty="0">
                          <a:effectLst/>
                          <a:latin typeface="Athelas" panose="02000503000000020003" pitchFamily="2" charset="77"/>
                          <a:ea typeface="Segoe UI Symbol" panose="020B0502040204020203" pitchFamily="34" charset="0"/>
                        </a:rPr>
                        <a:t>Description</a:t>
                      </a:r>
                      <a:endParaRPr lang="en-CN" sz="1200" dirty="0">
                        <a:effectLst/>
                        <a:latin typeface="Athelas" panose="02000503000000020003" pitchFamily="2" charset="77"/>
                        <a:ea typeface="Segoe UI Symbol" panose="020B0502040204020203" pitchFamily="34" charset="0"/>
                      </a:endParaRPr>
                    </a:p>
                  </a:txBody>
                  <a:tcPr marL="98055" marR="98055" marT="0" marB="0" anchor="ctr">
                    <a:solidFill>
                      <a:srgbClr val="084A97"/>
                    </a:solidFill>
                  </a:tcPr>
                </a:tc>
                <a:extLst>
                  <a:ext uri="{0D108BD9-81ED-4DB2-BD59-A6C34878D82A}">
                    <a16:rowId xmlns:a16="http://schemas.microsoft.com/office/drawing/2014/main" val="1624740278"/>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b_number</a:t>
                      </a:r>
                    </a:p>
                  </a:txBody>
                  <a:tcPr marL="98055" marR="98055" marT="0" marB="0" anchor="ctr">
                    <a:solidFill>
                      <a:srgbClr val="084A97"/>
                    </a:solidFill>
                  </a:tcPr>
                </a:tc>
                <a:tc>
                  <a:txBody>
                    <a:bodyPr/>
                    <a:lstStyle/>
                    <a:p>
                      <a:pPr>
                        <a:spcAft>
                          <a:spcPts val="0"/>
                        </a:spcAft>
                      </a:pPr>
                      <a:r>
                        <a:rPr lang="en-US" sz="1200" dirty="0">
                          <a:effectLst/>
                          <a:latin typeface="Athelas" panose="02000503000000020003" pitchFamily="2" charset="77"/>
                          <a:ea typeface="Segoe UI Symbol" panose="020B0502040204020203" pitchFamily="34" charset="0"/>
                        </a:rPr>
                        <a:t>int64</a:t>
                      </a:r>
                      <a:endParaRPr lang="en-CN" sz="1200" dirty="0">
                        <a:effectLst/>
                        <a:latin typeface="Athelas" panose="02000503000000020003" pitchFamily="2" charset="77"/>
                        <a:ea typeface="Segoe UI Symbol" panose="020B0502040204020203" pitchFamily="34" charset="0"/>
                      </a:endParaRPr>
                    </a:p>
                  </a:txBody>
                  <a:tcPr marL="98055" marR="98055" marT="0" marB="0" anchor="ctr"/>
                </a:tc>
                <a:tc>
                  <a:txBody>
                    <a:bodyPr/>
                    <a:lstStyle/>
                    <a:p>
                      <a:pPr>
                        <a:spcAft>
                          <a:spcPts val="0"/>
                        </a:spcAft>
                      </a:pPr>
                      <a:r>
                        <a:rPr lang="en-US" sz="1200">
                          <a:effectLst/>
                          <a:latin typeface="Athelas" panose="02000503000000020003" pitchFamily="2" charset="77"/>
                          <a:ea typeface="Segoe UI Symbol" panose="020B0502040204020203" pitchFamily="34" charset="0"/>
                        </a:rPr>
                        <a:t>ID </a:t>
                      </a:r>
                      <a:r>
                        <a:rPr lang="en-CN" sz="1200">
                          <a:effectLst/>
                          <a:latin typeface="Athelas" panose="02000503000000020003" pitchFamily="2" charset="77"/>
                          <a:ea typeface="Segoe UI Symbol" panose="020B0502040204020203" pitchFamily="34" charset="0"/>
                        </a:rPr>
                        <a:t>of the bike</a:t>
                      </a:r>
                      <a:r>
                        <a:rPr lang="en-US" sz="1200">
                          <a:effectLst/>
                          <a:latin typeface="Athelas" panose="02000503000000020003" pitchFamily="2" charset="77"/>
                          <a:ea typeface="Segoe UI Symbol" panose="020B0502040204020203" pitchFamily="34" charset="0"/>
                        </a:rPr>
                        <a:t> being rented</a:t>
                      </a:r>
                      <a:endParaRPr lang="en-CN" sz="120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1279854660"/>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b_bike_type</a:t>
                      </a:r>
                    </a:p>
                  </a:txBody>
                  <a:tcPr marL="98055" marR="98055" marT="0" marB="0" anchor="ctr">
                    <a:solidFill>
                      <a:srgbClr val="084A97"/>
                    </a:solidFill>
                  </a:tcPr>
                </a:tc>
                <a:tc>
                  <a:txBody>
                    <a:bodyPr/>
                    <a:lstStyle/>
                    <a:p>
                      <a:pPr>
                        <a:spcAft>
                          <a:spcPts val="0"/>
                        </a:spcAft>
                      </a:pPr>
                      <a:r>
                        <a:rPr lang="en-CN" sz="1200">
                          <a:effectLst/>
                          <a:latin typeface="Athelas" panose="02000503000000020003" pitchFamily="2" charset="77"/>
                          <a:ea typeface="Segoe UI Symbol" panose="020B0502040204020203" pitchFamily="34" charset="0"/>
                        </a:rPr>
                        <a:t>float</a:t>
                      </a:r>
                    </a:p>
                  </a:txBody>
                  <a:tcPr marL="98055" marR="98055" marT="0" marB="0" anchor="ctr"/>
                </a:tc>
                <a:tc>
                  <a:txBody>
                    <a:bodyPr/>
                    <a:lstStyle/>
                    <a:p>
                      <a:pPr>
                        <a:spcAft>
                          <a:spcPts val="0"/>
                        </a:spcAft>
                      </a:pPr>
                      <a:r>
                        <a:rPr lang="en-US" sz="1200" dirty="0">
                          <a:effectLst/>
                          <a:latin typeface="Athelas" panose="02000503000000020003" pitchFamily="2" charset="77"/>
                          <a:ea typeface="Segoe UI Symbol" panose="020B0502040204020203" pitchFamily="34" charset="0"/>
                        </a:rPr>
                        <a:t>T</a:t>
                      </a:r>
                      <a:r>
                        <a:rPr lang="en-CN" sz="1200" dirty="0">
                          <a:effectLst/>
                          <a:latin typeface="Athelas" panose="02000503000000020003" pitchFamily="2" charset="77"/>
                          <a:ea typeface="Segoe UI Symbol" panose="020B0502040204020203" pitchFamily="34" charset="0"/>
                        </a:rPr>
                        <a:t>ypes of the bike, there </a:t>
                      </a:r>
                      <a:r>
                        <a:rPr lang="en-US" sz="1200" dirty="0">
                          <a:effectLst/>
                          <a:latin typeface="Athelas" panose="02000503000000020003" pitchFamily="2" charset="77"/>
                          <a:ea typeface="Segoe UI Symbol" panose="020B0502040204020203" pitchFamily="34" charset="0"/>
                        </a:rPr>
                        <a:t>are 4 types of bike </a:t>
                      </a:r>
                      <a:endParaRPr lang="en-CN" sz="1200" dirty="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3848427740"/>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p_spot</a:t>
                      </a:r>
                    </a:p>
                  </a:txBody>
                  <a:tcPr marL="98055" marR="98055" marT="0" marB="0" anchor="ctr">
                    <a:solidFill>
                      <a:srgbClr val="084A97"/>
                    </a:solidFill>
                  </a:tcPr>
                </a:tc>
                <a:tc>
                  <a:txBody>
                    <a:bodyPr/>
                    <a:lstStyle/>
                    <a:p>
                      <a:pPr>
                        <a:spcAft>
                          <a:spcPts val="0"/>
                        </a:spcAft>
                      </a:pPr>
                      <a:r>
                        <a:rPr lang="en-US" sz="1200">
                          <a:effectLst/>
                          <a:latin typeface="Athelas" panose="02000503000000020003" pitchFamily="2" charset="77"/>
                          <a:ea typeface="Segoe UI Symbol" panose="020B0502040204020203" pitchFamily="34" charset="0"/>
                        </a:rPr>
                        <a:t>bool</a:t>
                      </a:r>
                      <a:endParaRPr lang="en-CN" sz="1200">
                        <a:effectLst/>
                        <a:latin typeface="Athelas" panose="02000503000000020003" pitchFamily="2" charset="77"/>
                        <a:ea typeface="Segoe UI Symbol" panose="020B0502040204020203" pitchFamily="34" charset="0"/>
                      </a:endParaRPr>
                    </a:p>
                  </a:txBody>
                  <a:tcPr marL="98055" marR="98055" marT="0" marB="0" anchor="ctr"/>
                </a:tc>
                <a:tc>
                  <a:txBody>
                    <a:bodyPr/>
                    <a:lstStyle/>
                    <a:p>
                      <a:pPr>
                        <a:spcAft>
                          <a:spcPts val="0"/>
                        </a:spcAft>
                      </a:pPr>
                      <a:r>
                        <a:rPr lang="en-US" sz="1200" dirty="0">
                          <a:effectLst/>
                          <a:latin typeface="Athelas" panose="02000503000000020003" pitchFamily="2" charset="77"/>
                          <a:ea typeface="Segoe UI Symbol" panose="020B0502040204020203" pitchFamily="34" charset="0"/>
                        </a:rPr>
                        <a:t>I</a:t>
                      </a:r>
                      <a:r>
                        <a:rPr lang="en-CN" sz="1200" dirty="0">
                          <a:effectLst/>
                          <a:latin typeface="Athelas" panose="02000503000000020003" pitchFamily="2" charset="77"/>
                          <a:ea typeface="Segoe UI Symbol" panose="020B0502040204020203" pitchFamily="34" charset="0"/>
                        </a:rPr>
                        <a:t>f the bike is in the bike station, </a:t>
                      </a:r>
                      <a:r>
                        <a:rPr lang="en-US" sz="1200" dirty="0">
                          <a:effectLst/>
                          <a:latin typeface="Athelas" panose="02000503000000020003" pitchFamily="2" charset="77"/>
                          <a:ea typeface="Segoe UI Symbol" panose="020B0502040204020203" pitchFamily="34" charset="0"/>
                        </a:rPr>
                        <a:t>T = in station, F = not in station</a:t>
                      </a:r>
                      <a:endParaRPr lang="en-CN" sz="1200" dirty="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1859658035"/>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p_bike</a:t>
                      </a:r>
                    </a:p>
                  </a:txBody>
                  <a:tcPr marL="98055" marR="98055" marT="0" marB="0" anchor="ctr">
                    <a:solidFill>
                      <a:srgbClr val="084A97"/>
                    </a:solidFill>
                  </a:tcPr>
                </a:tc>
                <a:tc>
                  <a:txBody>
                    <a:bodyPr/>
                    <a:lstStyle/>
                    <a:p>
                      <a:pPr>
                        <a:spcAft>
                          <a:spcPts val="0"/>
                        </a:spcAft>
                      </a:pPr>
                      <a:r>
                        <a:rPr lang="en-CN" sz="1200">
                          <a:effectLst/>
                          <a:latin typeface="Athelas" panose="02000503000000020003" pitchFamily="2" charset="77"/>
                          <a:ea typeface="Segoe UI Symbol" panose="020B0502040204020203" pitchFamily="34" charset="0"/>
                        </a:rPr>
                        <a:t>bool</a:t>
                      </a:r>
                    </a:p>
                  </a:txBody>
                  <a:tcPr marL="98055" marR="98055" marT="0" marB="0" anchor="ctr"/>
                </a:tc>
                <a:tc>
                  <a:txBody>
                    <a:bodyPr/>
                    <a:lstStyle/>
                    <a:p>
                      <a:pPr>
                        <a:spcAft>
                          <a:spcPts val="0"/>
                        </a:spcAft>
                      </a:pPr>
                      <a:r>
                        <a:rPr lang="en-US" sz="1200" dirty="0">
                          <a:effectLst/>
                          <a:latin typeface="Athelas" panose="02000503000000020003" pitchFamily="2" charset="77"/>
                          <a:ea typeface="Segoe UI Symbol" panose="020B0502040204020203" pitchFamily="34" charset="0"/>
                        </a:rPr>
                        <a:t>I</a:t>
                      </a:r>
                      <a:r>
                        <a:rPr lang="en-CN" sz="1200" dirty="0">
                          <a:effectLst/>
                          <a:latin typeface="Athelas" panose="02000503000000020003" pitchFamily="2" charset="77"/>
                          <a:ea typeface="Segoe UI Symbol" panose="020B0502040204020203" pitchFamily="34" charset="0"/>
                        </a:rPr>
                        <a:t>f the bike is</a:t>
                      </a:r>
                      <a:r>
                        <a:rPr lang="en-US" sz="1200" dirty="0">
                          <a:effectLst/>
                          <a:latin typeface="Athelas" panose="02000503000000020003" pitchFamily="2" charset="77"/>
                          <a:ea typeface="Segoe UI Symbol" panose="020B0502040204020203" pitchFamily="34" charset="0"/>
                        </a:rPr>
                        <a:t> floating</a:t>
                      </a:r>
                      <a:r>
                        <a:rPr lang="en-CN" sz="1200" dirty="0">
                          <a:effectLst/>
                          <a:latin typeface="Athelas" panose="02000503000000020003" pitchFamily="2" charset="77"/>
                          <a:ea typeface="Segoe UI Symbol" panose="020B0502040204020203" pitchFamily="34" charset="0"/>
                        </a:rPr>
                        <a:t>, </a:t>
                      </a:r>
                      <a:r>
                        <a:rPr lang="en-US" sz="1200" dirty="0">
                          <a:effectLst/>
                          <a:latin typeface="Athelas" panose="02000503000000020003" pitchFamily="2" charset="77"/>
                          <a:ea typeface="Segoe UI Symbol" panose="020B0502040204020203" pitchFamily="34" charset="0"/>
                        </a:rPr>
                        <a:t>T = in, F = not floating</a:t>
                      </a:r>
                      <a:endParaRPr lang="en-CN" sz="1200" dirty="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1623934733"/>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p_name</a:t>
                      </a:r>
                    </a:p>
                  </a:txBody>
                  <a:tcPr marL="98055" marR="98055" marT="0" marB="0" anchor="ctr">
                    <a:solidFill>
                      <a:srgbClr val="084A97"/>
                    </a:solidFill>
                  </a:tcPr>
                </a:tc>
                <a:tc>
                  <a:txBody>
                    <a:bodyPr/>
                    <a:lstStyle/>
                    <a:p>
                      <a:pPr>
                        <a:spcAft>
                          <a:spcPts val="0"/>
                        </a:spcAft>
                      </a:pPr>
                      <a:r>
                        <a:rPr lang="en-CN" sz="1200">
                          <a:effectLst/>
                          <a:latin typeface="Athelas" panose="02000503000000020003" pitchFamily="2" charset="77"/>
                          <a:ea typeface="Segoe UI Symbol" panose="020B0502040204020203" pitchFamily="34" charset="0"/>
                        </a:rPr>
                        <a:t>object</a:t>
                      </a:r>
                    </a:p>
                  </a:txBody>
                  <a:tcPr marL="98055" marR="98055" marT="0" marB="0" anchor="ctr"/>
                </a:tc>
                <a:tc>
                  <a:txBody>
                    <a:bodyPr/>
                    <a:lstStyle/>
                    <a:p>
                      <a:pPr>
                        <a:spcAft>
                          <a:spcPts val="0"/>
                        </a:spcAft>
                      </a:pPr>
                      <a:r>
                        <a:rPr lang="en-CN" sz="1200">
                          <a:effectLst/>
                          <a:latin typeface="Athelas" panose="02000503000000020003" pitchFamily="2" charset="77"/>
                          <a:ea typeface="Segoe UI Symbol" panose="020B0502040204020203" pitchFamily="34" charset="0"/>
                        </a:rPr>
                        <a:t>Human readable name of the bike station</a:t>
                      </a:r>
                    </a:p>
                  </a:txBody>
                  <a:tcPr marL="98055" marR="98055" marT="0" marB="0" anchor="ctr"/>
                </a:tc>
                <a:extLst>
                  <a:ext uri="{0D108BD9-81ED-4DB2-BD59-A6C34878D82A}">
                    <a16:rowId xmlns:a16="http://schemas.microsoft.com/office/drawing/2014/main" val="165920982"/>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p_number</a:t>
                      </a:r>
                    </a:p>
                  </a:txBody>
                  <a:tcPr marL="98055" marR="98055" marT="0" marB="0" anchor="ctr">
                    <a:solidFill>
                      <a:srgbClr val="084A97"/>
                    </a:solidFill>
                  </a:tcPr>
                </a:tc>
                <a:tc>
                  <a:txBody>
                    <a:bodyPr/>
                    <a:lstStyle/>
                    <a:p>
                      <a:pPr>
                        <a:spcAft>
                          <a:spcPts val="0"/>
                        </a:spcAft>
                      </a:pPr>
                      <a:r>
                        <a:rPr lang="en-CN" sz="1200">
                          <a:effectLst/>
                          <a:latin typeface="Athelas" panose="02000503000000020003" pitchFamily="2" charset="77"/>
                          <a:ea typeface="Segoe UI Symbol" panose="020B0502040204020203" pitchFamily="34" charset="0"/>
                        </a:rPr>
                        <a:t>float</a:t>
                      </a:r>
                    </a:p>
                  </a:txBody>
                  <a:tcPr marL="98055" marR="98055" marT="0" marB="0" anchor="ctr"/>
                </a:tc>
                <a:tc>
                  <a:txBody>
                    <a:bodyPr/>
                    <a:lstStyle/>
                    <a:p>
                      <a:pPr>
                        <a:spcAft>
                          <a:spcPts val="0"/>
                        </a:spcAft>
                      </a:pPr>
                      <a:r>
                        <a:rPr lang="en-US" sz="1200" dirty="0">
                          <a:effectLst/>
                          <a:latin typeface="Athelas" panose="02000503000000020003" pitchFamily="2" charset="77"/>
                          <a:ea typeface="Segoe UI Symbol" panose="020B0502040204020203" pitchFamily="34" charset="0"/>
                        </a:rPr>
                        <a:t>ID</a:t>
                      </a:r>
                      <a:r>
                        <a:rPr lang="en-CN" sz="1200" dirty="0">
                          <a:effectLst/>
                          <a:latin typeface="Athelas" panose="02000503000000020003" pitchFamily="2" charset="77"/>
                          <a:ea typeface="Segoe UI Symbol" panose="020B0502040204020203" pitchFamily="34" charset="0"/>
                        </a:rPr>
                        <a:t> of the bike station</a:t>
                      </a:r>
                    </a:p>
                  </a:txBody>
                  <a:tcPr marL="98055" marR="98055" marT="0" marB="0" anchor="ctr"/>
                </a:tc>
                <a:extLst>
                  <a:ext uri="{0D108BD9-81ED-4DB2-BD59-A6C34878D82A}">
                    <a16:rowId xmlns:a16="http://schemas.microsoft.com/office/drawing/2014/main" val="2026138831"/>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p_place_type</a:t>
                      </a:r>
                    </a:p>
                  </a:txBody>
                  <a:tcPr marL="98055" marR="98055" marT="0" marB="0" anchor="ctr">
                    <a:solidFill>
                      <a:srgbClr val="084A97"/>
                    </a:solidFill>
                  </a:tcPr>
                </a:tc>
                <a:tc>
                  <a:txBody>
                    <a:bodyPr/>
                    <a:lstStyle/>
                    <a:p>
                      <a:pPr>
                        <a:spcAft>
                          <a:spcPts val="0"/>
                        </a:spcAft>
                      </a:pPr>
                      <a:r>
                        <a:rPr lang="en-US" sz="1200">
                          <a:effectLst/>
                          <a:latin typeface="Athelas" panose="02000503000000020003" pitchFamily="2" charset="77"/>
                          <a:ea typeface="Segoe UI Symbol" panose="020B0502040204020203" pitchFamily="34" charset="0"/>
                        </a:rPr>
                        <a:t>int64</a:t>
                      </a:r>
                      <a:endParaRPr lang="en-CN" sz="1200">
                        <a:effectLst/>
                        <a:latin typeface="Athelas" panose="02000503000000020003" pitchFamily="2" charset="77"/>
                        <a:ea typeface="Segoe UI Symbol" panose="020B0502040204020203" pitchFamily="34" charset="0"/>
                      </a:endParaRPr>
                    </a:p>
                  </a:txBody>
                  <a:tcPr marL="98055" marR="98055" marT="0" marB="0" anchor="ctr"/>
                </a:tc>
                <a:tc>
                  <a:txBody>
                    <a:bodyPr/>
                    <a:lstStyle/>
                    <a:p>
                      <a:pPr>
                        <a:spcAft>
                          <a:spcPts val="0"/>
                        </a:spcAft>
                      </a:pPr>
                      <a:r>
                        <a:rPr lang="en-US" sz="1200">
                          <a:effectLst/>
                          <a:latin typeface="Athelas" panose="02000503000000020003" pitchFamily="2" charset="77"/>
                          <a:ea typeface="Segoe UI Symbol" panose="020B0502040204020203" pitchFamily="34" charset="0"/>
                        </a:rPr>
                        <a:t>T</a:t>
                      </a:r>
                      <a:r>
                        <a:rPr lang="en-CN" sz="1200">
                          <a:effectLst/>
                          <a:latin typeface="Athelas" panose="02000503000000020003" pitchFamily="2" charset="77"/>
                          <a:ea typeface="Segoe UI Symbol" panose="020B0502040204020203" pitchFamily="34" charset="0"/>
                        </a:rPr>
                        <a:t>ypes of </a:t>
                      </a:r>
                      <a:r>
                        <a:rPr lang="en-US" sz="1200">
                          <a:effectLst/>
                          <a:latin typeface="Athelas" panose="02000503000000020003" pitchFamily="2" charset="77"/>
                          <a:ea typeface="Segoe UI Symbol" panose="020B0502040204020203" pitchFamily="34" charset="0"/>
                        </a:rPr>
                        <a:t>places, e.g., 7 = hotels, 3 = education institutions</a:t>
                      </a:r>
                      <a:endParaRPr lang="en-CN" sz="120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1110761216"/>
                  </a:ext>
                </a:extLst>
              </a:tr>
              <a:tr h="295072">
                <a:tc>
                  <a:txBody>
                    <a:bodyPr/>
                    <a:lstStyle/>
                    <a:p>
                      <a:pPr>
                        <a:spcAft>
                          <a:spcPts val="0"/>
                        </a:spcAft>
                      </a:pPr>
                      <a:r>
                        <a:rPr lang="en-US" sz="1200">
                          <a:effectLst/>
                          <a:latin typeface="Athelas" panose="02000503000000020003" pitchFamily="2" charset="77"/>
                          <a:ea typeface="Segoe UI Symbol" panose="020B0502040204020203" pitchFamily="34" charset="0"/>
                        </a:rPr>
                        <a:t>p_uid</a:t>
                      </a:r>
                      <a:endParaRPr lang="en-CN" sz="1200">
                        <a:effectLst/>
                        <a:latin typeface="Athelas" panose="02000503000000020003" pitchFamily="2" charset="77"/>
                        <a:ea typeface="Segoe UI Symbol" panose="020B0502040204020203" pitchFamily="34" charset="0"/>
                      </a:endParaRPr>
                    </a:p>
                  </a:txBody>
                  <a:tcPr marL="98055" marR="98055" marT="0" marB="0" anchor="ctr">
                    <a:solidFill>
                      <a:srgbClr val="084A97"/>
                    </a:solidFill>
                  </a:tcPr>
                </a:tc>
                <a:tc>
                  <a:txBody>
                    <a:bodyPr/>
                    <a:lstStyle/>
                    <a:p>
                      <a:pPr>
                        <a:spcAft>
                          <a:spcPts val="0"/>
                        </a:spcAft>
                      </a:pPr>
                      <a:r>
                        <a:rPr lang="en-US" sz="1200">
                          <a:effectLst/>
                          <a:latin typeface="Athelas" panose="02000503000000020003" pitchFamily="2" charset="77"/>
                          <a:ea typeface="Segoe UI Symbol" panose="020B0502040204020203" pitchFamily="34" charset="0"/>
                        </a:rPr>
                        <a:t>int64</a:t>
                      </a:r>
                      <a:endParaRPr lang="en-CN" sz="1200">
                        <a:effectLst/>
                        <a:latin typeface="Athelas" panose="02000503000000020003" pitchFamily="2" charset="77"/>
                        <a:ea typeface="Segoe UI Symbol" panose="020B0502040204020203" pitchFamily="34" charset="0"/>
                      </a:endParaRPr>
                    </a:p>
                  </a:txBody>
                  <a:tcPr marL="98055" marR="98055" marT="0" marB="0" anchor="ctr"/>
                </a:tc>
                <a:tc>
                  <a:txBody>
                    <a:bodyPr/>
                    <a:lstStyle/>
                    <a:p>
                      <a:pPr>
                        <a:spcAft>
                          <a:spcPts val="0"/>
                        </a:spcAft>
                      </a:pPr>
                      <a:r>
                        <a:rPr lang="en-US" sz="1200" dirty="0">
                          <a:effectLst/>
                          <a:latin typeface="Athelas" panose="02000503000000020003" pitchFamily="2" charset="77"/>
                          <a:ea typeface="Segoe UI Symbol" panose="020B0502040204020203" pitchFamily="34" charset="0"/>
                        </a:rPr>
                        <a:t>Unique ID of the location</a:t>
                      </a:r>
                      <a:endParaRPr lang="en-CN" sz="1200" dirty="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2428502444"/>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p_bikes</a:t>
                      </a:r>
                    </a:p>
                  </a:txBody>
                  <a:tcPr marL="98055" marR="98055" marT="0" marB="0" anchor="ctr">
                    <a:solidFill>
                      <a:srgbClr val="084A97"/>
                    </a:solidFill>
                  </a:tcPr>
                </a:tc>
                <a:tc>
                  <a:txBody>
                    <a:bodyPr/>
                    <a:lstStyle/>
                    <a:p>
                      <a:pPr>
                        <a:spcAft>
                          <a:spcPts val="0"/>
                        </a:spcAft>
                      </a:pPr>
                      <a:r>
                        <a:rPr lang="en-US" sz="1200">
                          <a:effectLst/>
                          <a:latin typeface="Athelas" panose="02000503000000020003" pitchFamily="2" charset="77"/>
                          <a:ea typeface="Segoe UI Symbol" panose="020B0502040204020203" pitchFamily="34" charset="0"/>
                        </a:rPr>
                        <a:t>int64</a:t>
                      </a:r>
                      <a:endParaRPr lang="en-CN" sz="1200">
                        <a:effectLst/>
                        <a:latin typeface="Athelas" panose="02000503000000020003" pitchFamily="2" charset="77"/>
                        <a:ea typeface="Segoe UI Symbol" panose="020B0502040204020203" pitchFamily="34" charset="0"/>
                      </a:endParaRPr>
                    </a:p>
                  </a:txBody>
                  <a:tcPr marL="98055" marR="98055" marT="0" marB="0" anchor="ctr"/>
                </a:tc>
                <a:tc>
                  <a:txBody>
                    <a:bodyPr/>
                    <a:lstStyle/>
                    <a:p>
                      <a:pPr>
                        <a:spcAft>
                          <a:spcPts val="0"/>
                        </a:spcAft>
                      </a:pPr>
                      <a:r>
                        <a:rPr lang="en-US" sz="1200" dirty="0">
                          <a:effectLst/>
                          <a:latin typeface="Athelas" panose="02000503000000020003" pitchFamily="2" charset="77"/>
                          <a:ea typeface="Segoe UI Symbol" panose="020B0502040204020203" pitchFamily="34" charset="0"/>
                        </a:rPr>
                        <a:t>The number of available </a:t>
                      </a:r>
                      <a:r>
                        <a:rPr lang="en-CN" sz="1200" dirty="0">
                          <a:effectLst/>
                          <a:latin typeface="Athelas" panose="02000503000000020003" pitchFamily="2" charset="77"/>
                          <a:ea typeface="Segoe UI Symbol" panose="020B0502040204020203" pitchFamily="34" charset="0"/>
                        </a:rPr>
                        <a:t>bikes in the station</a:t>
                      </a:r>
                    </a:p>
                  </a:txBody>
                  <a:tcPr marL="98055" marR="98055" marT="0" marB="0" anchor="ctr"/>
                </a:tc>
                <a:extLst>
                  <a:ext uri="{0D108BD9-81ED-4DB2-BD59-A6C34878D82A}">
                    <a16:rowId xmlns:a16="http://schemas.microsoft.com/office/drawing/2014/main" val="3786666432"/>
                  </a:ext>
                </a:extLst>
              </a:tr>
              <a:tr h="295072">
                <a:tc>
                  <a:txBody>
                    <a:bodyPr/>
                    <a:lstStyle/>
                    <a:p>
                      <a:pPr>
                        <a:spcAft>
                          <a:spcPts val="0"/>
                        </a:spcAft>
                      </a:pPr>
                      <a:r>
                        <a:rPr lang="en-CN" sz="1200">
                          <a:effectLst/>
                          <a:latin typeface="Athelas" panose="02000503000000020003" pitchFamily="2" charset="77"/>
                          <a:ea typeface="Segoe UI Symbol" panose="020B0502040204020203" pitchFamily="34" charset="0"/>
                        </a:rPr>
                        <a:t>p_lat</a:t>
                      </a:r>
                    </a:p>
                  </a:txBody>
                  <a:tcPr marL="98055" marR="98055" marT="0" marB="0" anchor="ctr">
                    <a:solidFill>
                      <a:srgbClr val="084A97"/>
                    </a:solidFill>
                  </a:tcPr>
                </a:tc>
                <a:tc>
                  <a:txBody>
                    <a:bodyPr/>
                    <a:lstStyle/>
                    <a:p>
                      <a:pPr>
                        <a:spcAft>
                          <a:spcPts val="0"/>
                        </a:spcAft>
                      </a:pPr>
                      <a:r>
                        <a:rPr lang="en-CN" sz="1200">
                          <a:effectLst/>
                          <a:latin typeface="Athelas" panose="02000503000000020003" pitchFamily="2" charset="77"/>
                          <a:ea typeface="Segoe UI Symbol" panose="020B0502040204020203" pitchFamily="34" charset="0"/>
                        </a:rPr>
                        <a:t>float</a:t>
                      </a:r>
                    </a:p>
                  </a:txBody>
                  <a:tcPr marL="98055" marR="98055" marT="0" marB="0" anchor="ctr"/>
                </a:tc>
                <a:tc>
                  <a:txBody>
                    <a:bodyPr/>
                    <a:lstStyle/>
                    <a:p>
                      <a:pPr>
                        <a:spcAft>
                          <a:spcPts val="0"/>
                        </a:spcAft>
                      </a:pPr>
                      <a:r>
                        <a:rPr lang="en-CN" sz="1200" dirty="0">
                          <a:effectLst/>
                          <a:latin typeface="Athelas" panose="02000503000000020003" pitchFamily="2" charset="77"/>
                          <a:ea typeface="Segoe UI Symbol" panose="020B0502040204020203" pitchFamily="34" charset="0"/>
                        </a:rPr>
                        <a:t>latitude of the start/end </a:t>
                      </a:r>
                      <a:r>
                        <a:rPr lang="en-US" sz="1200" dirty="0">
                          <a:effectLst/>
                          <a:latin typeface="Athelas" panose="02000503000000020003" pitchFamily="2" charset="77"/>
                          <a:ea typeface="Segoe UI Symbol" panose="020B0502040204020203" pitchFamily="34" charset="0"/>
                        </a:rPr>
                        <a:t>location</a:t>
                      </a:r>
                      <a:endParaRPr lang="en-CN" sz="1200" dirty="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2785660187"/>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p_lng</a:t>
                      </a:r>
                    </a:p>
                  </a:txBody>
                  <a:tcPr marL="98055" marR="98055" marT="0" marB="0" anchor="ctr">
                    <a:solidFill>
                      <a:srgbClr val="084A97"/>
                    </a:solidFill>
                  </a:tcPr>
                </a:tc>
                <a:tc>
                  <a:txBody>
                    <a:bodyPr/>
                    <a:lstStyle/>
                    <a:p>
                      <a:pPr>
                        <a:spcAft>
                          <a:spcPts val="0"/>
                        </a:spcAft>
                      </a:pPr>
                      <a:r>
                        <a:rPr lang="en-CN" sz="1200">
                          <a:effectLst/>
                          <a:latin typeface="Athelas" panose="02000503000000020003" pitchFamily="2" charset="77"/>
                          <a:ea typeface="Segoe UI Symbol" panose="020B0502040204020203" pitchFamily="34" charset="0"/>
                        </a:rPr>
                        <a:t>float</a:t>
                      </a:r>
                    </a:p>
                  </a:txBody>
                  <a:tcPr marL="98055" marR="98055" marT="0" marB="0" anchor="ctr"/>
                </a:tc>
                <a:tc>
                  <a:txBody>
                    <a:bodyPr/>
                    <a:lstStyle/>
                    <a:p>
                      <a:pPr>
                        <a:spcAft>
                          <a:spcPts val="0"/>
                        </a:spcAft>
                      </a:pPr>
                      <a:r>
                        <a:rPr lang="en-CN" sz="1200" dirty="0">
                          <a:effectLst/>
                          <a:latin typeface="Athelas" panose="02000503000000020003" pitchFamily="2" charset="77"/>
                          <a:ea typeface="Segoe UI Symbol" panose="020B0502040204020203" pitchFamily="34" charset="0"/>
                        </a:rPr>
                        <a:t>longitude of the start/end </a:t>
                      </a:r>
                      <a:r>
                        <a:rPr lang="en-US" sz="1200" dirty="0">
                          <a:effectLst/>
                          <a:latin typeface="Athelas" panose="02000503000000020003" pitchFamily="2" charset="77"/>
                          <a:ea typeface="Segoe UI Symbol" panose="020B0502040204020203" pitchFamily="34" charset="0"/>
                        </a:rPr>
                        <a:t>location</a:t>
                      </a:r>
                      <a:endParaRPr lang="en-CN" sz="1200" dirty="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1182841078"/>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datetime</a:t>
                      </a:r>
                    </a:p>
                  </a:txBody>
                  <a:tcPr marL="98055" marR="98055" marT="0" marB="0" anchor="ctr">
                    <a:solidFill>
                      <a:srgbClr val="084A97"/>
                    </a:solidFill>
                  </a:tcPr>
                </a:tc>
                <a:tc>
                  <a:txBody>
                    <a:bodyPr/>
                    <a:lstStyle/>
                    <a:p>
                      <a:pPr>
                        <a:spcAft>
                          <a:spcPts val="0"/>
                        </a:spcAft>
                      </a:pPr>
                      <a:r>
                        <a:rPr lang="en-CN" sz="1200">
                          <a:effectLst/>
                          <a:latin typeface="Athelas" panose="02000503000000020003" pitchFamily="2" charset="77"/>
                          <a:ea typeface="Segoe UI Symbol" panose="020B0502040204020203" pitchFamily="34" charset="0"/>
                        </a:rPr>
                        <a:t>object</a:t>
                      </a:r>
                    </a:p>
                  </a:txBody>
                  <a:tcPr marL="98055" marR="98055" marT="0" marB="0" anchor="ctr"/>
                </a:tc>
                <a:tc>
                  <a:txBody>
                    <a:bodyPr/>
                    <a:lstStyle/>
                    <a:p>
                      <a:pPr>
                        <a:spcAft>
                          <a:spcPts val="0"/>
                        </a:spcAft>
                      </a:pPr>
                      <a:r>
                        <a:rPr lang="en-US" sz="1200" dirty="0">
                          <a:effectLst/>
                          <a:latin typeface="Athelas" panose="02000503000000020003" pitchFamily="2" charset="77"/>
                          <a:ea typeface="Segoe UI Symbol" panose="020B0502040204020203" pitchFamily="34" charset="0"/>
                        </a:rPr>
                        <a:t>YY-MM-DD</a:t>
                      </a:r>
                      <a:r>
                        <a:rPr lang="en-CN" sz="1200" dirty="0">
                          <a:effectLst/>
                          <a:latin typeface="Athelas" panose="02000503000000020003" pitchFamily="2" charset="77"/>
                          <a:ea typeface="Segoe UI Symbol" panose="020B0502040204020203" pitchFamily="34" charset="0"/>
                        </a:rPr>
                        <a:t> 00:00:00</a:t>
                      </a:r>
                      <a:r>
                        <a:rPr lang="en-US" sz="1200" dirty="0">
                          <a:effectLst/>
                          <a:latin typeface="Athelas" panose="02000503000000020003" pitchFamily="2" charset="77"/>
                          <a:ea typeface="Segoe UI Symbol" panose="020B0502040204020203" pitchFamily="34" charset="0"/>
                        </a:rPr>
                        <a:t>, date-time of the booking</a:t>
                      </a:r>
                      <a:endParaRPr lang="en-CN" sz="1200" dirty="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4247616713"/>
                  </a:ext>
                </a:extLst>
              </a:tr>
              <a:tr h="295072">
                <a:tc>
                  <a:txBody>
                    <a:bodyPr/>
                    <a:lstStyle/>
                    <a:p>
                      <a:pPr>
                        <a:spcAft>
                          <a:spcPts val="0"/>
                        </a:spcAft>
                      </a:pPr>
                      <a:r>
                        <a:rPr lang="en-CN" sz="1200" dirty="0">
                          <a:effectLst/>
                          <a:latin typeface="Athelas" panose="02000503000000020003" pitchFamily="2" charset="77"/>
                          <a:ea typeface="Segoe UI Symbol" panose="020B0502040204020203" pitchFamily="34" charset="0"/>
                        </a:rPr>
                        <a:t>trip</a:t>
                      </a:r>
                    </a:p>
                  </a:txBody>
                  <a:tcPr marL="98055" marR="98055" marT="0" marB="0" anchor="ctr">
                    <a:solidFill>
                      <a:srgbClr val="084A97"/>
                    </a:solidFill>
                  </a:tcPr>
                </a:tc>
                <a:tc>
                  <a:txBody>
                    <a:bodyPr/>
                    <a:lstStyle/>
                    <a:p>
                      <a:pPr>
                        <a:spcAft>
                          <a:spcPts val="0"/>
                        </a:spcAft>
                      </a:pPr>
                      <a:r>
                        <a:rPr lang="en-CN" sz="1200">
                          <a:effectLst/>
                          <a:latin typeface="Athelas" panose="02000503000000020003" pitchFamily="2" charset="77"/>
                          <a:ea typeface="Segoe UI Symbol" panose="020B0502040204020203" pitchFamily="34" charset="0"/>
                        </a:rPr>
                        <a:t>object</a:t>
                      </a:r>
                    </a:p>
                  </a:txBody>
                  <a:tcPr marL="98055" marR="98055" marT="0" marB="0" anchor="ctr"/>
                </a:tc>
                <a:tc>
                  <a:txBody>
                    <a:bodyPr/>
                    <a:lstStyle/>
                    <a:p>
                      <a:pPr>
                        <a:spcAft>
                          <a:spcPts val="0"/>
                        </a:spcAft>
                      </a:pPr>
                      <a:r>
                        <a:rPr lang="en-US" sz="1200" dirty="0">
                          <a:effectLst/>
                          <a:latin typeface="Athelas" panose="02000503000000020003" pitchFamily="2" charset="77"/>
                          <a:ea typeface="Segoe UI Symbol" panose="020B0502040204020203" pitchFamily="34" charset="0"/>
                        </a:rPr>
                        <a:t>S</a:t>
                      </a:r>
                      <a:r>
                        <a:rPr lang="en-CN" sz="1200" dirty="0">
                          <a:effectLst/>
                          <a:latin typeface="Athelas" panose="02000503000000020003" pitchFamily="2" charset="77"/>
                          <a:ea typeface="Segoe UI Symbol" panose="020B0502040204020203" pitchFamily="34" charset="0"/>
                        </a:rPr>
                        <a:t>tatus of the booking</a:t>
                      </a:r>
                      <a:r>
                        <a:rPr lang="en-US" sz="1200" dirty="0">
                          <a:effectLst/>
                          <a:latin typeface="Athelas" panose="02000503000000020003" pitchFamily="2" charset="77"/>
                          <a:ea typeface="Segoe UI Symbol" panose="020B0502040204020203" pitchFamily="34" charset="0"/>
                        </a:rPr>
                        <a:t> (start/end, first/last)</a:t>
                      </a:r>
                      <a:endParaRPr lang="en-CN" sz="1200" dirty="0">
                        <a:effectLst/>
                        <a:latin typeface="Athelas" panose="02000503000000020003" pitchFamily="2" charset="77"/>
                        <a:ea typeface="Segoe UI Symbol" panose="020B0502040204020203" pitchFamily="34" charset="0"/>
                      </a:endParaRPr>
                    </a:p>
                  </a:txBody>
                  <a:tcPr marL="98055" marR="98055" marT="0" marB="0" anchor="ctr"/>
                </a:tc>
                <a:extLst>
                  <a:ext uri="{0D108BD9-81ED-4DB2-BD59-A6C34878D82A}">
                    <a16:rowId xmlns:a16="http://schemas.microsoft.com/office/drawing/2014/main" val="2411615996"/>
                  </a:ext>
                </a:extLst>
              </a:tr>
            </a:tbl>
          </a:graphicData>
        </a:graphic>
      </p:graphicFrame>
      <p:grpSp>
        <p:nvGrpSpPr>
          <p:cNvPr id="34" name="Group 33">
            <a:extLst>
              <a:ext uri="{FF2B5EF4-FFF2-40B4-BE49-F238E27FC236}">
                <a16:creationId xmlns:a16="http://schemas.microsoft.com/office/drawing/2014/main" id="{7C024D0C-2EB5-BB4D-B6EB-6128BC934352}"/>
              </a:ext>
            </a:extLst>
          </p:cNvPr>
          <p:cNvGrpSpPr/>
          <p:nvPr/>
        </p:nvGrpSpPr>
        <p:grpSpPr>
          <a:xfrm>
            <a:off x="808703" y="398165"/>
            <a:ext cx="3269760" cy="506229"/>
            <a:chOff x="4959719" y="571651"/>
            <a:chExt cx="3269760" cy="506229"/>
          </a:xfrm>
        </p:grpSpPr>
        <p:sp>
          <p:nvSpPr>
            <p:cNvPr id="35" name="文本框 30">
              <a:extLst>
                <a:ext uri="{FF2B5EF4-FFF2-40B4-BE49-F238E27FC236}">
                  <a16:creationId xmlns:a16="http://schemas.microsoft.com/office/drawing/2014/main" id="{EDF760D7-BBBA-5243-9A8F-6ECF7D2A790E}"/>
                </a:ext>
              </a:extLst>
            </p:cNvPr>
            <p:cNvSpPr txBox="1"/>
            <p:nvPr/>
          </p:nvSpPr>
          <p:spPr>
            <a:xfrm>
              <a:off x="4959719" y="571651"/>
              <a:ext cx="3269760"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Data</a:t>
              </a:r>
              <a:r>
                <a:rPr kumimoji="0" lang="en-US" altLang="zh-CN"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 Processing</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38" name="组合 31">
              <a:extLst>
                <a:ext uri="{FF2B5EF4-FFF2-40B4-BE49-F238E27FC236}">
                  <a16:creationId xmlns:a16="http://schemas.microsoft.com/office/drawing/2014/main" id="{595ACD25-8353-9942-BD8F-D702DA1E77B7}"/>
                </a:ext>
              </a:extLst>
            </p:cNvPr>
            <p:cNvGrpSpPr/>
            <p:nvPr/>
          </p:nvGrpSpPr>
          <p:grpSpPr>
            <a:xfrm rot="1717908">
              <a:off x="5050917" y="684661"/>
              <a:ext cx="269006" cy="276532"/>
              <a:chOff x="4915008" y="1750596"/>
              <a:chExt cx="219309" cy="225445"/>
            </a:xfrm>
          </p:grpSpPr>
          <p:sp>
            <p:nvSpPr>
              <p:cNvPr id="39" name="椭圆 32">
                <a:extLst>
                  <a:ext uri="{FF2B5EF4-FFF2-40B4-BE49-F238E27FC236}">
                    <a16:creationId xmlns:a16="http://schemas.microsoft.com/office/drawing/2014/main" id="{7F5DE970-094E-FD43-82BD-F9F3C7734379}"/>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0" name="椭圆 33">
                <a:extLst>
                  <a:ext uri="{FF2B5EF4-FFF2-40B4-BE49-F238E27FC236}">
                    <a16:creationId xmlns:a16="http://schemas.microsoft.com/office/drawing/2014/main" id="{5372CB04-0F0F-D842-AC0B-902108D4F55A}"/>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1" name="椭圆 35">
                <a:extLst>
                  <a:ext uri="{FF2B5EF4-FFF2-40B4-BE49-F238E27FC236}">
                    <a16:creationId xmlns:a16="http://schemas.microsoft.com/office/drawing/2014/main" id="{0B1685EB-2F1C-C24D-B7EB-1304D56AA7C0}"/>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42" name="矩形 31">
            <a:extLst>
              <a:ext uri="{FF2B5EF4-FFF2-40B4-BE49-F238E27FC236}">
                <a16:creationId xmlns:a16="http://schemas.microsoft.com/office/drawing/2014/main" id="{98D7B937-D95F-C546-830E-EE870A50CF06}"/>
              </a:ext>
            </a:extLst>
          </p:cNvPr>
          <p:cNvSpPr/>
          <p:nvPr/>
        </p:nvSpPr>
        <p:spPr>
          <a:xfrm>
            <a:off x="8611684" y="-38237"/>
            <a:ext cx="3598245" cy="6919604"/>
          </a:xfrm>
          <a:prstGeom prst="rect">
            <a:avLst/>
          </a:prstGeom>
          <a:solidFill>
            <a:srgbClr val="0B59B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pitchFamily="34" charset="-122"/>
              <a:cs typeface="+mn-ea"/>
              <a:sym typeface="Segoe UI" panose="020B0502040204020203" pitchFamily="34" charset="0"/>
            </a:endParaRPr>
          </a:p>
        </p:txBody>
      </p:sp>
      <p:pic>
        <p:nvPicPr>
          <p:cNvPr id="3" name="Picture 2">
            <a:extLst>
              <a:ext uri="{FF2B5EF4-FFF2-40B4-BE49-F238E27FC236}">
                <a16:creationId xmlns:a16="http://schemas.microsoft.com/office/drawing/2014/main" id="{DE880E28-5072-224D-B449-854818877041}"/>
              </a:ext>
            </a:extLst>
          </p:cNvPr>
          <p:cNvPicPr>
            <a:picLocks noChangeAspect="1"/>
          </p:cNvPicPr>
          <p:nvPr/>
        </p:nvPicPr>
        <p:blipFill rotWithShape="1">
          <a:blip r:embed="rId3"/>
          <a:srcRect l="32849"/>
          <a:stretch/>
        </p:blipFill>
        <p:spPr>
          <a:xfrm>
            <a:off x="8611683" y="-31346"/>
            <a:ext cx="6962985" cy="6912713"/>
          </a:xfrm>
          <a:prstGeom prst="rect">
            <a:avLst/>
          </a:prstGeom>
        </p:spPr>
      </p:pic>
      <p:sp>
        <p:nvSpPr>
          <p:cNvPr id="14" name="TextBox 13">
            <a:extLst>
              <a:ext uri="{FF2B5EF4-FFF2-40B4-BE49-F238E27FC236}">
                <a16:creationId xmlns:a16="http://schemas.microsoft.com/office/drawing/2014/main" id="{F3546890-CF9A-7A44-9F15-B713655282F3}"/>
              </a:ext>
            </a:extLst>
          </p:cNvPr>
          <p:cNvSpPr txBox="1"/>
          <p:nvPr/>
        </p:nvSpPr>
        <p:spPr>
          <a:xfrm>
            <a:off x="700605" y="6037878"/>
            <a:ext cx="2291012" cy="246221"/>
          </a:xfrm>
          <a:prstGeom prst="rect">
            <a:avLst/>
          </a:prstGeom>
          <a:noFill/>
        </p:spPr>
        <p:txBody>
          <a:bodyPr wrap="none" rtlCol="0">
            <a:spAutoFit/>
          </a:bodyPr>
          <a:lstStyle/>
          <a:p>
            <a:r>
              <a:rPr lang="en-US" sz="1000" dirty="0">
                <a:latin typeface="Athelas" panose="02000503000000020003" pitchFamily="2" charset="77"/>
              </a:rPr>
              <a:t>Table 1: Variables of NextBike’s data set</a:t>
            </a:r>
            <a:endParaRPr lang="en-CN" sz="1000" dirty="0">
              <a:latin typeface="Athelas" panose="02000503000000020003" pitchFamily="2" charset="77"/>
            </a:endParaRPr>
          </a:p>
        </p:txBody>
      </p:sp>
    </p:spTree>
    <p:extLst>
      <p:ext uri="{BB962C8B-B14F-4D97-AF65-F5344CB8AC3E}">
        <p14:creationId xmlns:p14="http://schemas.microsoft.com/office/powerpoint/2010/main" val="482129790"/>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
            <a:extLst>
              <a:ext uri="{FF2B5EF4-FFF2-40B4-BE49-F238E27FC236}">
                <a16:creationId xmlns:a16="http://schemas.microsoft.com/office/drawing/2014/main" id="{B7A140CA-C2C0-E441-BD60-81789C79CD55}"/>
              </a:ext>
            </a:extLst>
          </p:cNvPr>
          <p:cNvSpPr/>
          <p:nvPr/>
        </p:nvSpPr>
        <p:spPr>
          <a:xfrm>
            <a:off x="-12583" y="4626273"/>
            <a:ext cx="12192000" cy="2121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47" name="Shape 64">
            <a:extLst>
              <a:ext uri="{FF2B5EF4-FFF2-40B4-BE49-F238E27FC236}">
                <a16:creationId xmlns:a16="http://schemas.microsoft.com/office/drawing/2014/main" id="{B4A9F8B1-16F2-5E4D-8815-61C17EB6FB00}"/>
              </a:ext>
            </a:extLst>
          </p:cNvPr>
          <p:cNvSpPr/>
          <p:nvPr/>
        </p:nvSpPr>
        <p:spPr>
          <a:xfrm flipV="1">
            <a:off x="117009" y="4608344"/>
            <a:ext cx="12192000" cy="0"/>
          </a:xfrm>
          <a:prstGeom prst="line">
            <a:avLst/>
          </a:prstGeom>
          <a:ln w="12700"/>
        </p:spPr>
        <p:style>
          <a:lnRef idx="1">
            <a:schemeClr val="dk1"/>
          </a:lnRef>
          <a:fillRef idx="0">
            <a:schemeClr val="dk1"/>
          </a:fillRef>
          <a:effectRef idx="0">
            <a:schemeClr val="dk1"/>
          </a:effectRef>
          <a:fontRef idx="minor">
            <a:schemeClr val="tx1"/>
          </a:fontRef>
        </p:style>
        <p:txBody>
          <a:bodyPr lIns="25400" tIns="25400" rIns="25400" bIns="25400" anchor="ctr"/>
          <a:lstStyle/>
          <a:p>
            <a:pPr>
              <a:defRPr sz="3200">
                <a:latin typeface="Helvetica Light"/>
                <a:ea typeface="Helvetica Light"/>
                <a:cs typeface="Helvetica Light"/>
                <a:sym typeface="Helvetica Light"/>
              </a:defRPr>
            </a:pPr>
            <a:endParaRPr sz="1600">
              <a:ln w="19050">
                <a:solidFill>
                  <a:sysClr val="windowText" lastClr="000000"/>
                </a:solidFill>
              </a:ln>
              <a:latin typeface="Athelas" panose="02000503000000020003" pitchFamily="2" charset="77"/>
              <a:ea typeface="微软雅黑" panose="020B0503020204020204" pitchFamily="34" charset="-122"/>
              <a:sym typeface="Segoe UI" panose="020B0502040204020203" pitchFamily="34" charset="0"/>
            </a:endParaRPr>
          </a:p>
        </p:txBody>
      </p:sp>
      <p:sp>
        <p:nvSpPr>
          <p:cNvPr id="20" name="任意多边形 19"/>
          <p:cNvSpPr/>
          <p:nvPr/>
        </p:nvSpPr>
        <p:spPr>
          <a:xfrm>
            <a:off x="71717" y="1512316"/>
            <a:ext cx="12192000" cy="1414851"/>
          </a:xfrm>
          <a:custGeom>
            <a:avLst/>
            <a:gdLst>
              <a:gd name="connsiteX0" fmla="*/ 0 w 9144000"/>
              <a:gd name="connsiteY0" fmla="*/ 472630 h 1415219"/>
              <a:gd name="connsiteX1" fmla="*/ 2712720 w 9144000"/>
              <a:gd name="connsiteY1" fmla="*/ 1295590 h 1415219"/>
              <a:gd name="connsiteX2" fmla="*/ 4632960 w 9144000"/>
              <a:gd name="connsiteY2" fmla="*/ 190 h 1415219"/>
              <a:gd name="connsiteX3" fmla="*/ 7299960 w 9144000"/>
              <a:gd name="connsiteY3" fmla="*/ 1402270 h 1415219"/>
              <a:gd name="connsiteX4" fmla="*/ 9144000 w 9144000"/>
              <a:gd name="connsiteY4" fmla="*/ 579310 h 141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415219">
                <a:moveTo>
                  <a:pt x="0" y="472630"/>
                </a:moveTo>
                <a:cubicBezTo>
                  <a:pt x="970280" y="923480"/>
                  <a:pt x="1940560" y="1374330"/>
                  <a:pt x="2712720" y="1295590"/>
                </a:cubicBezTo>
                <a:cubicBezTo>
                  <a:pt x="3484880" y="1216850"/>
                  <a:pt x="3868420" y="-17590"/>
                  <a:pt x="4632960" y="190"/>
                </a:cubicBezTo>
                <a:cubicBezTo>
                  <a:pt x="5397500" y="17970"/>
                  <a:pt x="6548120" y="1305750"/>
                  <a:pt x="7299960" y="1402270"/>
                </a:cubicBezTo>
                <a:cubicBezTo>
                  <a:pt x="8051800" y="1498790"/>
                  <a:pt x="8597900" y="1039050"/>
                  <a:pt x="9144000" y="57931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1" name="椭圆 20"/>
          <p:cNvSpPr/>
          <p:nvPr/>
        </p:nvSpPr>
        <p:spPr>
          <a:xfrm>
            <a:off x="1532714" y="2258402"/>
            <a:ext cx="544059" cy="5439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2" name="椭圆 21"/>
          <p:cNvSpPr/>
          <p:nvPr/>
        </p:nvSpPr>
        <p:spPr>
          <a:xfrm>
            <a:off x="3013333" y="2574285"/>
            <a:ext cx="544059" cy="543917"/>
          </a:xfrm>
          <a:prstGeom prst="ellipse">
            <a:avLst/>
          </a:prstGeom>
          <a:solidFill>
            <a:srgbClr val="23A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3" name="椭圆 22"/>
          <p:cNvSpPr/>
          <p:nvPr/>
        </p:nvSpPr>
        <p:spPr>
          <a:xfrm>
            <a:off x="4560351" y="2022590"/>
            <a:ext cx="544059" cy="54391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799"/>
          </a:p>
        </p:txBody>
      </p:sp>
      <p:sp>
        <p:nvSpPr>
          <p:cNvPr id="24" name="椭圆 23">
            <a:hlinkClick r:id="rId2" action="ppaction://hlinksldjump"/>
          </p:cNvPr>
          <p:cNvSpPr/>
          <p:nvPr/>
        </p:nvSpPr>
        <p:spPr>
          <a:xfrm>
            <a:off x="6372672" y="1272167"/>
            <a:ext cx="544059" cy="543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9" name="Rectangle 28">
            <a:extLst>
              <a:ext uri="{FF2B5EF4-FFF2-40B4-BE49-F238E27FC236}">
                <a16:creationId xmlns:a16="http://schemas.microsoft.com/office/drawing/2014/main" id="{59014A48-C5DE-874E-B0FA-219B1D5D7701}"/>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grpSp>
        <p:nvGrpSpPr>
          <p:cNvPr id="30" name="Group 29">
            <a:extLst>
              <a:ext uri="{FF2B5EF4-FFF2-40B4-BE49-F238E27FC236}">
                <a16:creationId xmlns:a16="http://schemas.microsoft.com/office/drawing/2014/main" id="{65C6BA70-A09E-944F-9F45-132DFBC3B7B5}"/>
              </a:ext>
            </a:extLst>
          </p:cNvPr>
          <p:cNvGrpSpPr/>
          <p:nvPr/>
        </p:nvGrpSpPr>
        <p:grpSpPr>
          <a:xfrm>
            <a:off x="808703" y="398165"/>
            <a:ext cx="3269760" cy="506229"/>
            <a:chOff x="4959719" y="571651"/>
            <a:chExt cx="3269760" cy="506229"/>
          </a:xfrm>
        </p:grpSpPr>
        <p:sp>
          <p:nvSpPr>
            <p:cNvPr id="31" name="文本框 30">
              <a:extLst>
                <a:ext uri="{FF2B5EF4-FFF2-40B4-BE49-F238E27FC236}">
                  <a16:creationId xmlns:a16="http://schemas.microsoft.com/office/drawing/2014/main" id="{7FA95AAA-9CB8-804E-AFBD-208A1FC91837}"/>
                </a:ext>
              </a:extLst>
            </p:cNvPr>
            <p:cNvSpPr txBox="1"/>
            <p:nvPr/>
          </p:nvSpPr>
          <p:spPr>
            <a:xfrm>
              <a:off x="4959719" y="571651"/>
              <a:ext cx="3269760"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Data Cleaning</a:t>
              </a:r>
              <a:r>
                <a:rPr kumimoji="0" lang="en-US" altLang="zh-CN"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 </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32" name="组合 31">
              <a:extLst>
                <a:ext uri="{FF2B5EF4-FFF2-40B4-BE49-F238E27FC236}">
                  <a16:creationId xmlns:a16="http://schemas.microsoft.com/office/drawing/2014/main" id="{A632CD7D-8F1B-2F49-926F-77439E82DF9C}"/>
                </a:ext>
              </a:extLst>
            </p:cNvPr>
            <p:cNvGrpSpPr/>
            <p:nvPr/>
          </p:nvGrpSpPr>
          <p:grpSpPr>
            <a:xfrm rot="1717908">
              <a:off x="5050917" y="684661"/>
              <a:ext cx="269006" cy="276532"/>
              <a:chOff x="4915008" y="1750596"/>
              <a:chExt cx="219309" cy="225445"/>
            </a:xfrm>
          </p:grpSpPr>
          <p:sp>
            <p:nvSpPr>
              <p:cNvPr id="33" name="椭圆 32">
                <a:extLst>
                  <a:ext uri="{FF2B5EF4-FFF2-40B4-BE49-F238E27FC236}">
                    <a16:creationId xmlns:a16="http://schemas.microsoft.com/office/drawing/2014/main" id="{9F995E73-E9D0-BA4E-9D97-45735FE710C7}"/>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34" name="椭圆 33">
                <a:extLst>
                  <a:ext uri="{FF2B5EF4-FFF2-40B4-BE49-F238E27FC236}">
                    <a16:creationId xmlns:a16="http://schemas.microsoft.com/office/drawing/2014/main" id="{11C6BCF8-2545-FD4A-8427-8682446BCE80}"/>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35" name="椭圆 35">
                <a:extLst>
                  <a:ext uri="{FF2B5EF4-FFF2-40B4-BE49-F238E27FC236}">
                    <a16:creationId xmlns:a16="http://schemas.microsoft.com/office/drawing/2014/main" id="{CAD64755-D062-8E46-ACBD-FDB2A6EC8A35}"/>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36" name="TextBox 35">
            <a:extLst>
              <a:ext uri="{FF2B5EF4-FFF2-40B4-BE49-F238E27FC236}">
                <a16:creationId xmlns:a16="http://schemas.microsoft.com/office/drawing/2014/main" id="{BCC5F5DA-651F-F449-8DB3-56581ACC29C2}"/>
              </a:ext>
            </a:extLst>
          </p:cNvPr>
          <p:cNvSpPr txBox="1"/>
          <p:nvPr/>
        </p:nvSpPr>
        <p:spPr>
          <a:xfrm>
            <a:off x="6167717" y="4037210"/>
            <a:ext cx="5747535" cy="461665"/>
          </a:xfrm>
          <a:prstGeom prst="rect">
            <a:avLst/>
          </a:prstGeom>
          <a:noFill/>
        </p:spPr>
        <p:txBody>
          <a:bodyPr wrap="none" rtlCol="0">
            <a:spAutoFit/>
          </a:bodyPr>
          <a:lstStyle/>
          <a:p>
            <a:r>
              <a:rPr lang="en-US" sz="1200" dirty="0">
                <a:solidFill>
                  <a:schemeClr val="tx1">
                    <a:lumMod val="75000"/>
                    <a:lumOff val="25000"/>
                  </a:schemeClr>
                </a:solidFill>
                <a:latin typeface="Athelas" panose="02000503000000020003" pitchFamily="2" charset="77"/>
              </a:rPr>
              <a:t>*Data objects that show the above characteristics are removed from the original data set</a:t>
            </a:r>
          </a:p>
          <a:p>
            <a:endParaRPr lang="en-CN" sz="1200" dirty="0">
              <a:solidFill>
                <a:schemeClr val="tx1">
                  <a:lumMod val="75000"/>
                  <a:lumOff val="25000"/>
                </a:schemeClr>
              </a:solidFill>
              <a:latin typeface="Athelas" panose="02000503000000020003" pitchFamily="2" charset="77"/>
            </a:endParaRPr>
          </a:p>
        </p:txBody>
      </p:sp>
      <p:sp>
        <p:nvSpPr>
          <p:cNvPr id="37" name="文本框 22">
            <a:extLst>
              <a:ext uri="{FF2B5EF4-FFF2-40B4-BE49-F238E27FC236}">
                <a16:creationId xmlns:a16="http://schemas.microsoft.com/office/drawing/2014/main" id="{19F30307-ADAF-6742-AB1B-83AD466FEF11}"/>
              </a:ext>
            </a:extLst>
          </p:cNvPr>
          <p:cNvSpPr txBox="1"/>
          <p:nvPr/>
        </p:nvSpPr>
        <p:spPr>
          <a:xfrm>
            <a:off x="880419" y="1385916"/>
            <a:ext cx="2125964" cy="861774"/>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r>
              <a:rPr lang="en-US" b="1" dirty="0">
                <a:solidFill>
                  <a:schemeClr val="tx1"/>
                </a:solidFill>
                <a:latin typeface="Athelas" panose="02000503000000020003" pitchFamily="2" charset="77"/>
              </a:rPr>
              <a:t>“First” and “last” data </a:t>
            </a:r>
            <a:r>
              <a:rPr lang="en-US" sz="1200" dirty="0">
                <a:solidFill>
                  <a:schemeClr val="tx1"/>
                </a:solidFill>
                <a:latin typeface="Athelas" panose="02000503000000020003" pitchFamily="2" charset="77"/>
              </a:rPr>
              <a:t>that only represent the availability of the bike but not the actual trip data.</a:t>
            </a:r>
            <a:endParaRPr lang="zh-CN" altLang="en-US" sz="1600" b="1" dirty="0">
              <a:solidFill>
                <a:schemeClr val="tx1"/>
              </a:solidFill>
              <a:latin typeface="Athelas" panose="02000503000000020003" pitchFamily="2" charset="77"/>
              <a:ea typeface="方正兰亭超细黑简体" panose="02000000000000000000" pitchFamily="2" charset="-122"/>
            </a:endParaRPr>
          </a:p>
        </p:txBody>
      </p:sp>
      <p:sp>
        <p:nvSpPr>
          <p:cNvPr id="38" name="文本框 28">
            <a:extLst>
              <a:ext uri="{FF2B5EF4-FFF2-40B4-BE49-F238E27FC236}">
                <a16:creationId xmlns:a16="http://schemas.microsoft.com/office/drawing/2014/main" id="{EB138482-B99A-B04E-8379-2DDF0CDF60F2}"/>
              </a:ext>
            </a:extLst>
          </p:cNvPr>
          <p:cNvSpPr txBox="1"/>
          <p:nvPr/>
        </p:nvSpPr>
        <p:spPr>
          <a:xfrm>
            <a:off x="2151793" y="3105261"/>
            <a:ext cx="2378628" cy="1077218"/>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r>
              <a:rPr lang="en-US" b="1" dirty="0">
                <a:solidFill>
                  <a:schemeClr val="tx1"/>
                </a:solidFill>
                <a:latin typeface="Athelas" panose="02000503000000020003" pitchFamily="2" charset="77"/>
              </a:rPr>
              <a:t>Rides that have more than one “start” or “end” data, </a:t>
            </a:r>
            <a:r>
              <a:rPr lang="en-US" sz="1200" dirty="0">
                <a:solidFill>
                  <a:schemeClr val="tx1"/>
                </a:solidFill>
                <a:latin typeface="Athelas" panose="02000503000000020003" pitchFamily="2" charset="77"/>
              </a:rPr>
              <a:t>where the bike is already occupied and a start booking appears when the later booking is dropped</a:t>
            </a:r>
            <a:endParaRPr lang="zh-CN" altLang="en-US" sz="1600" b="1" dirty="0">
              <a:solidFill>
                <a:schemeClr val="tx1"/>
              </a:solidFill>
              <a:latin typeface="Athelas" panose="02000503000000020003" pitchFamily="2" charset="77"/>
              <a:ea typeface="方正兰亭超细黑简体" panose="02000000000000000000" pitchFamily="2" charset="-122"/>
            </a:endParaRPr>
          </a:p>
        </p:txBody>
      </p:sp>
      <mc:AlternateContent xmlns:mc="http://schemas.openxmlformats.org/markup-compatibility/2006" xmlns:a14="http://schemas.microsoft.com/office/drawing/2010/main">
        <mc:Choice Requires="a14">
          <p:sp>
            <p:nvSpPr>
              <p:cNvPr id="39" name="文本框 24">
                <a:extLst>
                  <a:ext uri="{FF2B5EF4-FFF2-40B4-BE49-F238E27FC236}">
                    <a16:creationId xmlns:a16="http://schemas.microsoft.com/office/drawing/2014/main" id="{20EFC577-F529-6F40-8058-1B6A1F59AF66}"/>
                  </a:ext>
                </a:extLst>
              </p:cNvPr>
              <p:cNvSpPr txBox="1"/>
              <p:nvPr/>
            </p:nvSpPr>
            <p:spPr>
              <a:xfrm>
                <a:off x="3594585" y="998064"/>
                <a:ext cx="1900505" cy="923330"/>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r>
                  <a:rPr lang="en-US" b="1" dirty="0">
                    <a:solidFill>
                      <a:schemeClr val="tx1"/>
                    </a:solidFill>
                    <a:latin typeface="Athelas" panose="02000503000000020003" pitchFamily="2" charset="77"/>
                  </a:rPr>
                  <a:t>Rides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oMath>
                </a14:m>
                <a:r>
                  <a:rPr lang="zh-CN" altLang="en-US" b="1" dirty="0">
                    <a:solidFill>
                      <a:schemeClr val="tx1"/>
                    </a:solidFill>
                    <a:latin typeface="Athelas" panose="02000503000000020003" pitchFamily="2" charset="77"/>
                  </a:rPr>
                  <a:t> </a:t>
                </a:r>
                <a:r>
                  <a:rPr lang="en-US" b="1" dirty="0">
                    <a:solidFill>
                      <a:schemeClr val="tx1"/>
                    </a:solidFill>
                    <a:latin typeface="Athelas" panose="02000503000000020003" pitchFamily="2" charset="77"/>
                  </a:rPr>
                  <a:t>3 minutes with no change in location.  </a:t>
                </a:r>
                <a:r>
                  <a:rPr lang="en-US" sz="1200" dirty="0">
                    <a:solidFill>
                      <a:schemeClr val="tx1"/>
                    </a:solidFill>
                    <a:latin typeface="Athelas" panose="02000503000000020003" pitchFamily="2" charset="77"/>
                  </a:rPr>
                  <a:t>An actual ride does not take place.</a:t>
                </a:r>
                <a:endParaRPr lang="zh-CN" altLang="en-US" sz="1600" b="1" dirty="0">
                  <a:solidFill>
                    <a:schemeClr val="tx1"/>
                  </a:solidFill>
                  <a:latin typeface="Athelas" panose="02000503000000020003" pitchFamily="2" charset="77"/>
                  <a:ea typeface="方正兰亭超细黑简体" panose="02000000000000000000" pitchFamily="2" charset="-122"/>
                </a:endParaRPr>
              </a:p>
            </p:txBody>
          </p:sp>
        </mc:Choice>
        <mc:Fallback xmlns="">
          <p:sp>
            <p:nvSpPr>
              <p:cNvPr id="39" name="文本框 24">
                <a:extLst>
                  <a:ext uri="{FF2B5EF4-FFF2-40B4-BE49-F238E27FC236}">
                    <a16:creationId xmlns:a16="http://schemas.microsoft.com/office/drawing/2014/main" id="{20EFC577-F529-6F40-8058-1B6A1F59AF66}"/>
                  </a:ext>
                </a:extLst>
              </p:cNvPr>
              <p:cNvSpPr txBox="1">
                <a:spLocks noRot="1" noChangeAspect="1" noMove="1" noResize="1" noEditPoints="1" noAdjustHandles="1" noChangeArrowheads="1" noChangeShapeType="1" noTextEdit="1"/>
              </p:cNvSpPr>
              <p:nvPr/>
            </p:nvSpPr>
            <p:spPr>
              <a:xfrm>
                <a:off x="3594585" y="998064"/>
                <a:ext cx="1900505" cy="923330"/>
              </a:xfrm>
              <a:prstGeom prst="rect">
                <a:avLst/>
              </a:prstGeom>
              <a:blipFill>
                <a:blip r:embed="rId3"/>
                <a:stretch>
                  <a:fillRect l="-662" t="-1370" b="-4110"/>
                </a:stretch>
              </a:blipFill>
            </p:spPr>
            <p:txBody>
              <a:bodyPr/>
              <a:lstStyle/>
              <a:p>
                <a:r>
                  <a:rPr lang="en-CN">
                    <a:noFill/>
                  </a:rPr>
                  <a:t> </a:t>
                </a:r>
              </a:p>
            </p:txBody>
          </p:sp>
        </mc:Fallback>
      </mc:AlternateContent>
      <p:sp>
        <p:nvSpPr>
          <p:cNvPr id="40" name="文本框 24">
            <a:extLst>
              <a:ext uri="{FF2B5EF4-FFF2-40B4-BE49-F238E27FC236}">
                <a16:creationId xmlns:a16="http://schemas.microsoft.com/office/drawing/2014/main" id="{942E04F3-3197-1142-A13F-3E76615074F2}"/>
              </a:ext>
            </a:extLst>
          </p:cNvPr>
          <p:cNvSpPr txBox="1"/>
          <p:nvPr/>
        </p:nvSpPr>
        <p:spPr>
          <a:xfrm>
            <a:off x="8072146" y="852895"/>
            <a:ext cx="2176369" cy="1292662"/>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r>
              <a:rPr lang="en-US" b="1" dirty="0">
                <a:solidFill>
                  <a:schemeClr val="tx1"/>
                </a:solidFill>
                <a:latin typeface="Athelas" panose="02000503000000020003" pitchFamily="2" charset="77"/>
              </a:rPr>
              <a:t>Rides that show negative/wrong coordinates. </a:t>
            </a:r>
            <a:r>
              <a:rPr lang="en-US" sz="1200" dirty="0">
                <a:solidFill>
                  <a:schemeClr val="tx1"/>
                </a:solidFill>
                <a:latin typeface="Athelas" panose="02000503000000020003" pitchFamily="2" charset="77"/>
              </a:rPr>
              <a:t>This could happen if an error occurs at the bike station/spot while returning a bike.</a:t>
            </a:r>
            <a:endParaRPr lang="zh-CN" altLang="en-US" sz="1600" b="1" dirty="0">
              <a:solidFill>
                <a:schemeClr val="tx1"/>
              </a:solidFill>
              <a:latin typeface="Athelas" panose="02000503000000020003" pitchFamily="2" charset="77"/>
              <a:ea typeface="方正兰亭超细黑简体" panose="02000000000000000000" pitchFamily="2" charset="-122"/>
            </a:endParaRPr>
          </a:p>
        </p:txBody>
      </p:sp>
      <mc:AlternateContent xmlns:mc="http://schemas.openxmlformats.org/markup-compatibility/2006" xmlns:a14="http://schemas.microsoft.com/office/drawing/2010/main">
        <mc:Choice Requires="a14">
          <p:sp>
            <p:nvSpPr>
              <p:cNvPr id="41" name="文本框 24">
                <a:extLst>
                  <a:ext uri="{FF2B5EF4-FFF2-40B4-BE49-F238E27FC236}">
                    <a16:creationId xmlns:a16="http://schemas.microsoft.com/office/drawing/2014/main" id="{524E9E52-36FA-7246-A993-77854049E568}"/>
                  </a:ext>
                </a:extLst>
              </p:cNvPr>
              <p:cNvSpPr txBox="1"/>
              <p:nvPr/>
            </p:nvSpPr>
            <p:spPr>
              <a:xfrm>
                <a:off x="6107368" y="1992291"/>
                <a:ext cx="1816295" cy="861774"/>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r>
                  <a:rPr lang="en-US" b="1" dirty="0">
                    <a:solidFill>
                      <a:schemeClr val="tx1"/>
                    </a:solidFill>
                    <a:latin typeface="Athelas" panose="02000503000000020003" pitchFamily="2" charset="77"/>
                  </a:rPr>
                  <a:t>Rides</a:t>
                </a:r>
                <a:r>
                  <a:rPr lang="zh-CN" altLang="en-US" b="1" dirty="0">
                    <a:solidFill>
                      <a:schemeClr val="tx1"/>
                    </a:solidFill>
                    <a:latin typeface="Athelas" panose="02000503000000020003" pitchFamily="2" charset="77"/>
                  </a:rPr>
                  <a:t> </a:t>
                </a:r>
                <a14:m>
                  <m:oMath xmlns:m="http://schemas.openxmlformats.org/officeDocument/2006/math">
                    <m:r>
                      <a:rPr lang="zh-CN" altLang="en-US" b="1" i="1" smtClean="0">
                        <a:solidFill>
                          <a:schemeClr val="tx1"/>
                        </a:solidFill>
                        <a:latin typeface="Cambria Math" panose="02040503050406030204" pitchFamily="18" charset="0"/>
                      </a:rPr>
                      <m:t>≥</m:t>
                    </m:r>
                  </m:oMath>
                </a14:m>
                <a:r>
                  <a:rPr lang="zh-CN" altLang="en-US" b="1" dirty="0">
                    <a:solidFill>
                      <a:schemeClr val="tx1"/>
                    </a:solidFill>
                    <a:latin typeface="Athelas" panose="02000503000000020003" pitchFamily="2" charset="77"/>
                  </a:rPr>
                  <a:t> </a:t>
                </a:r>
                <a:r>
                  <a:rPr lang="en-US" altLang="zh-CN" b="1" dirty="0">
                    <a:solidFill>
                      <a:schemeClr val="tx1"/>
                    </a:solidFill>
                    <a:latin typeface="Athelas" panose="02000503000000020003" pitchFamily="2" charset="77"/>
                  </a:rPr>
                  <a:t>2</a:t>
                </a:r>
                <a:r>
                  <a:rPr lang="zh-CN" altLang="en-US" b="1" dirty="0">
                    <a:solidFill>
                      <a:schemeClr val="tx1"/>
                    </a:solidFill>
                    <a:latin typeface="Athelas" panose="02000503000000020003" pitchFamily="2" charset="77"/>
                  </a:rPr>
                  <a:t> </a:t>
                </a:r>
                <a:r>
                  <a:rPr lang="en-US" altLang="zh-CN" b="1" dirty="0">
                    <a:solidFill>
                      <a:schemeClr val="tx1"/>
                    </a:solidFill>
                    <a:latin typeface="Athelas" panose="02000503000000020003" pitchFamily="2" charset="77"/>
                  </a:rPr>
                  <a:t>hours</a:t>
                </a:r>
                <a:r>
                  <a:rPr lang="en-US" sz="1200" dirty="0">
                    <a:solidFill>
                      <a:schemeClr val="tx1"/>
                    </a:solidFill>
                    <a:latin typeface="Athelas" panose="02000503000000020003" pitchFamily="2" charset="77"/>
                  </a:rPr>
                  <a:t>, as 93% of trip is between 2 - 120 minutes, such rides are defined as outliers. </a:t>
                </a:r>
                <a:endParaRPr lang="zh-CN" altLang="en-US" sz="1600" b="1" dirty="0">
                  <a:solidFill>
                    <a:schemeClr val="tx1"/>
                  </a:solidFill>
                  <a:latin typeface="Athelas" panose="02000503000000020003" pitchFamily="2" charset="77"/>
                  <a:ea typeface="方正兰亭超细黑简体" panose="02000000000000000000" pitchFamily="2" charset="-122"/>
                </a:endParaRPr>
              </a:p>
            </p:txBody>
          </p:sp>
        </mc:Choice>
        <mc:Fallback xmlns="">
          <p:sp>
            <p:nvSpPr>
              <p:cNvPr id="41" name="文本框 24">
                <a:extLst>
                  <a:ext uri="{FF2B5EF4-FFF2-40B4-BE49-F238E27FC236}">
                    <a16:creationId xmlns:a16="http://schemas.microsoft.com/office/drawing/2014/main" id="{524E9E52-36FA-7246-A993-77854049E568}"/>
                  </a:ext>
                </a:extLst>
              </p:cNvPr>
              <p:cNvSpPr txBox="1">
                <a:spLocks noRot="1" noChangeAspect="1" noMove="1" noResize="1" noEditPoints="1" noAdjustHandles="1" noChangeArrowheads="1" noChangeShapeType="1" noTextEdit="1"/>
              </p:cNvSpPr>
              <p:nvPr/>
            </p:nvSpPr>
            <p:spPr>
              <a:xfrm>
                <a:off x="6107368" y="1992291"/>
                <a:ext cx="1816295" cy="861774"/>
              </a:xfrm>
              <a:prstGeom prst="rect">
                <a:avLst/>
              </a:prstGeom>
              <a:blipFill>
                <a:blip r:embed="rId4"/>
                <a:stretch>
                  <a:fillRect l="-694" b="-2899"/>
                </a:stretch>
              </a:blipFill>
            </p:spPr>
            <p:txBody>
              <a:bodyPr/>
              <a:lstStyle/>
              <a:p>
                <a:r>
                  <a:rPr lang="en-CN">
                    <a:noFill/>
                  </a:rPr>
                  <a:t> </a:t>
                </a:r>
              </a:p>
            </p:txBody>
          </p:sp>
        </mc:Fallback>
      </mc:AlternateContent>
      <p:sp>
        <p:nvSpPr>
          <p:cNvPr id="43" name="椭圆 23">
            <a:extLst>
              <a:ext uri="{FF2B5EF4-FFF2-40B4-BE49-F238E27FC236}">
                <a16:creationId xmlns:a16="http://schemas.microsoft.com/office/drawing/2014/main" id="{216D4ED0-7210-7748-B775-5CBE2F8EDA39}"/>
              </a:ext>
            </a:extLst>
          </p:cNvPr>
          <p:cNvSpPr/>
          <p:nvPr/>
        </p:nvSpPr>
        <p:spPr>
          <a:xfrm>
            <a:off x="8382562" y="2236371"/>
            <a:ext cx="544059" cy="54391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nvGrpSpPr>
          <p:cNvPr id="2" name="Group 1">
            <a:extLst>
              <a:ext uri="{FF2B5EF4-FFF2-40B4-BE49-F238E27FC236}">
                <a16:creationId xmlns:a16="http://schemas.microsoft.com/office/drawing/2014/main" id="{D6C1BC40-6866-F54A-9D32-FF66CD19BEB1}"/>
              </a:ext>
            </a:extLst>
          </p:cNvPr>
          <p:cNvGrpSpPr/>
          <p:nvPr/>
        </p:nvGrpSpPr>
        <p:grpSpPr>
          <a:xfrm>
            <a:off x="292217" y="4835720"/>
            <a:ext cx="11903803" cy="1859918"/>
            <a:chOff x="292217" y="4848246"/>
            <a:chExt cx="11903803" cy="1859918"/>
          </a:xfrm>
        </p:grpSpPr>
        <p:pic>
          <p:nvPicPr>
            <p:cNvPr id="25" name="Picture 24">
              <a:extLst>
                <a:ext uri="{FF2B5EF4-FFF2-40B4-BE49-F238E27FC236}">
                  <a16:creationId xmlns:a16="http://schemas.microsoft.com/office/drawing/2014/main" id="{C13A0D5A-0E59-604C-8D20-F1EC2CA63D76}"/>
                </a:ext>
              </a:extLst>
            </p:cNvPr>
            <p:cNvPicPr>
              <a:picLocks noChangeAspect="1"/>
            </p:cNvPicPr>
            <p:nvPr/>
          </p:nvPicPr>
          <p:blipFill rotWithShape="1">
            <a:blip r:embed="rId5"/>
            <a:srcRect b="42750"/>
            <a:stretch/>
          </p:blipFill>
          <p:spPr>
            <a:xfrm>
              <a:off x="8653098" y="4848246"/>
              <a:ext cx="3538902" cy="1636639"/>
            </a:xfrm>
            <a:prstGeom prst="rect">
              <a:avLst/>
            </a:prstGeom>
          </p:spPr>
        </p:pic>
        <p:pic>
          <p:nvPicPr>
            <p:cNvPr id="26" name="Picture 25">
              <a:extLst>
                <a:ext uri="{FF2B5EF4-FFF2-40B4-BE49-F238E27FC236}">
                  <a16:creationId xmlns:a16="http://schemas.microsoft.com/office/drawing/2014/main" id="{421F6240-00BE-1046-BD90-56F12505C73E}"/>
                </a:ext>
              </a:extLst>
            </p:cNvPr>
            <p:cNvPicPr>
              <a:picLocks noChangeAspect="1"/>
            </p:cNvPicPr>
            <p:nvPr/>
          </p:nvPicPr>
          <p:blipFill rotWithShape="1">
            <a:blip r:embed="rId6"/>
            <a:srcRect b="42225"/>
            <a:stretch/>
          </p:blipFill>
          <p:spPr>
            <a:xfrm>
              <a:off x="292217" y="4848246"/>
              <a:ext cx="8360881" cy="1636639"/>
            </a:xfrm>
            <a:prstGeom prst="rect">
              <a:avLst/>
            </a:prstGeom>
          </p:spPr>
        </p:pic>
        <p:grpSp>
          <p:nvGrpSpPr>
            <p:cNvPr id="27" name="Group 26">
              <a:extLst>
                <a:ext uri="{FF2B5EF4-FFF2-40B4-BE49-F238E27FC236}">
                  <a16:creationId xmlns:a16="http://schemas.microsoft.com/office/drawing/2014/main" id="{B856BBF5-D4D4-6746-8AEB-2B26CD1F0BA1}"/>
                </a:ext>
              </a:extLst>
            </p:cNvPr>
            <p:cNvGrpSpPr/>
            <p:nvPr/>
          </p:nvGrpSpPr>
          <p:grpSpPr>
            <a:xfrm>
              <a:off x="292217" y="6475949"/>
              <a:ext cx="11903803" cy="232215"/>
              <a:chOff x="292217" y="3845489"/>
              <a:chExt cx="11903803" cy="232215"/>
            </a:xfrm>
          </p:grpSpPr>
          <p:pic>
            <p:nvPicPr>
              <p:cNvPr id="28" name="Picture 27">
                <a:extLst>
                  <a:ext uri="{FF2B5EF4-FFF2-40B4-BE49-F238E27FC236}">
                    <a16:creationId xmlns:a16="http://schemas.microsoft.com/office/drawing/2014/main" id="{C6AA36C9-B755-9045-9953-E5226901B3B6}"/>
                  </a:ext>
                </a:extLst>
              </p:cNvPr>
              <p:cNvPicPr>
                <a:picLocks noChangeAspect="1"/>
              </p:cNvPicPr>
              <p:nvPr/>
            </p:nvPicPr>
            <p:blipFill rotWithShape="1">
              <a:blip r:embed="rId5"/>
              <a:srcRect t="91886"/>
              <a:stretch/>
            </p:blipFill>
            <p:spPr>
              <a:xfrm>
                <a:off x="8653098" y="3845489"/>
                <a:ext cx="3542922" cy="232215"/>
              </a:xfrm>
              <a:prstGeom prst="rect">
                <a:avLst/>
              </a:prstGeom>
            </p:spPr>
          </p:pic>
          <p:pic>
            <p:nvPicPr>
              <p:cNvPr id="42" name="Picture 41">
                <a:extLst>
                  <a:ext uri="{FF2B5EF4-FFF2-40B4-BE49-F238E27FC236}">
                    <a16:creationId xmlns:a16="http://schemas.microsoft.com/office/drawing/2014/main" id="{45BAFB12-F08E-4243-AB5F-B86342BC9E96}"/>
                  </a:ext>
                </a:extLst>
              </p:cNvPr>
              <p:cNvPicPr>
                <a:picLocks noChangeAspect="1"/>
              </p:cNvPicPr>
              <p:nvPr/>
            </p:nvPicPr>
            <p:blipFill rotWithShape="1">
              <a:blip r:embed="rId6"/>
              <a:srcRect t="91950"/>
              <a:stretch/>
            </p:blipFill>
            <p:spPr>
              <a:xfrm>
                <a:off x="292217" y="3845490"/>
                <a:ext cx="8360881" cy="228031"/>
              </a:xfrm>
              <a:prstGeom prst="rect">
                <a:avLst/>
              </a:prstGeom>
            </p:spPr>
          </p:pic>
        </p:grpSp>
      </p:grpSp>
      <p:grpSp>
        <p:nvGrpSpPr>
          <p:cNvPr id="44" name="组合 6">
            <a:extLst>
              <a:ext uri="{FF2B5EF4-FFF2-40B4-BE49-F238E27FC236}">
                <a16:creationId xmlns:a16="http://schemas.microsoft.com/office/drawing/2014/main" id="{D44C841F-C59A-0B45-8ED5-919101FF4884}"/>
              </a:ext>
            </a:extLst>
          </p:cNvPr>
          <p:cNvGrpSpPr/>
          <p:nvPr/>
        </p:nvGrpSpPr>
        <p:grpSpPr>
          <a:xfrm>
            <a:off x="524670" y="4398376"/>
            <a:ext cx="3032722" cy="383420"/>
            <a:chOff x="1002234" y="5244856"/>
            <a:chExt cx="1880326" cy="383420"/>
          </a:xfrm>
        </p:grpSpPr>
        <p:sp>
          <p:nvSpPr>
            <p:cNvPr id="45" name="矩形: 圆角 4">
              <a:extLst>
                <a:ext uri="{FF2B5EF4-FFF2-40B4-BE49-F238E27FC236}">
                  <a16:creationId xmlns:a16="http://schemas.microsoft.com/office/drawing/2014/main" id="{8DD64B04-7C44-AD49-BEAE-8F3C6A935046}"/>
                </a:ext>
              </a:extLst>
            </p:cNvPr>
            <p:cNvSpPr/>
            <p:nvPr/>
          </p:nvSpPr>
          <p:spPr>
            <a:xfrm>
              <a:off x="1002234" y="5244856"/>
              <a:ext cx="1174909" cy="383420"/>
            </a:xfrm>
            <a:prstGeom prst="roundRect">
              <a:avLst>
                <a:gd name="adj" fmla="val 50000"/>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46" name="文本框 5">
              <a:extLst>
                <a:ext uri="{FF2B5EF4-FFF2-40B4-BE49-F238E27FC236}">
                  <a16:creationId xmlns:a16="http://schemas.microsoft.com/office/drawing/2014/main" id="{9C6F7FD7-6AE6-BE4F-9D0F-217E0D52619D}"/>
                </a:ext>
              </a:extLst>
            </p:cNvPr>
            <p:cNvSpPr txBox="1"/>
            <p:nvPr/>
          </p:nvSpPr>
          <p:spPr>
            <a:xfrm>
              <a:off x="1114733" y="5263789"/>
              <a:ext cx="1767827" cy="338554"/>
            </a:xfrm>
            <a:prstGeom prst="rect">
              <a:avLst/>
            </a:prstGeom>
            <a:noFill/>
          </p:spPr>
          <p:txBody>
            <a:bodyPr wrap="square" rtlCol="0">
              <a:spAutoFit/>
            </a:bodyPr>
            <a:lstStyle/>
            <a:p>
              <a:r>
                <a:rPr lang="en-US" altLang="zh-CN" sz="16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rPr>
                <a:t>New DataFrame</a:t>
              </a:r>
              <a:endParaRPr lang="zh-CN" altLang="en-US" sz="1600" b="1" dirty="0">
                <a:solidFill>
                  <a:schemeClr val="bg1"/>
                </a:solidFill>
                <a:latin typeface="Athelas" panose="02000503000000020003" pitchFamily="2" charset="77"/>
                <a:ea typeface="微软雅黑" panose="020B0503020204020204" pitchFamily="34" charset="-122"/>
                <a:cs typeface="+mn-ea"/>
                <a:sym typeface="Segoe UI" panose="020B0502040204020203" pitchFamily="34" charset="0"/>
              </a:endParaRPr>
            </a:p>
          </p:txBody>
        </p:sp>
      </p:grpSp>
      <p:sp>
        <p:nvSpPr>
          <p:cNvPr id="49" name="椭圆 23">
            <a:extLst>
              <a:ext uri="{FF2B5EF4-FFF2-40B4-BE49-F238E27FC236}">
                <a16:creationId xmlns:a16="http://schemas.microsoft.com/office/drawing/2014/main" id="{040C63E5-B79D-B04A-8871-E6651AE125DE}"/>
              </a:ext>
            </a:extLst>
          </p:cNvPr>
          <p:cNvSpPr/>
          <p:nvPr/>
        </p:nvSpPr>
        <p:spPr>
          <a:xfrm>
            <a:off x="10388860" y="2543700"/>
            <a:ext cx="544059" cy="543917"/>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文本框 24">
            <a:extLst>
              <a:ext uri="{FF2B5EF4-FFF2-40B4-BE49-F238E27FC236}">
                <a16:creationId xmlns:a16="http://schemas.microsoft.com/office/drawing/2014/main" id="{1F0F9D3C-49C2-134D-9E2B-E9CE5C25DDD2}"/>
              </a:ext>
            </a:extLst>
          </p:cNvPr>
          <p:cNvSpPr txBox="1"/>
          <p:nvPr/>
        </p:nvSpPr>
        <p:spPr>
          <a:xfrm>
            <a:off x="10040207" y="3088093"/>
            <a:ext cx="1969545" cy="677108"/>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r>
              <a:rPr lang="en-US" b="1" dirty="0">
                <a:solidFill>
                  <a:schemeClr val="tx1"/>
                </a:solidFill>
                <a:latin typeface="Athelas" panose="02000503000000020003" pitchFamily="2" charset="77"/>
              </a:rPr>
              <a:t>Other outliers,</a:t>
            </a:r>
          </a:p>
          <a:p>
            <a:r>
              <a:rPr lang="en-US" sz="1200" dirty="0">
                <a:solidFill>
                  <a:schemeClr val="tx1"/>
                </a:solidFill>
                <a:latin typeface="Athelas" panose="02000503000000020003" pitchFamily="2" charset="77"/>
              </a:rPr>
              <a:t>e.g., batch bookings that caused by bike reallocation </a:t>
            </a:r>
          </a:p>
        </p:txBody>
      </p:sp>
    </p:spTree>
    <p:extLst>
      <p:ext uri="{BB962C8B-B14F-4D97-AF65-F5344CB8AC3E}">
        <p14:creationId xmlns:p14="http://schemas.microsoft.com/office/powerpoint/2010/main" val="2685806660"/>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9014A48-C5DE-874E-B0FA-219B1D5D7701}"/>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pic>
        <p:nvPicPr>
          <p:cNvPr id="50" name="Picture 49">
            <a:extLst>
              <a:ext uri="{FF2B5EF4-FFF2-40B4-BE49-F238E27FC236}">
                <a16:creationId xmlns:a16="http://schemas.microsoft.com/office/drawing/2014/main" id="{450D1A1B-3E9E-014B-82B4-4DBA1D1B4D12}"/>
              </a:ext>
            </a:extLst>
          </p:cNvPr>
          <p:cNvPicPr>
            <a:picLocks noChangeAspect="1"/>
          </p:cNvPicPr>
          <p:nvPr/>
        </p:nvPicPr>
        <p:blipFill>
          <a:blip r:embed="rId3"/>
          <a:stretch>
            <a:fillRect/>
          </a:stretch>
        </p:blipFill>
        <p:spPr>
          <a:xfrm>
            <a:off x="3876192" y="3630209"/>
            <a:ext cx="3496484" cy="2348158"/>
          </a:xfrm>
          <a:prstGeom prst="rect">
            <a:avLst/>
          </a:prstGeom>
        </p:spPr>
      </p:pic>
      <p:pic>
        <p:nvPicPr>
          <p:cNvPr id="64" name="Picture 4">
            <a:extLst>
              <a:ext uri="{FF2B5EF4-FFF2-40B4-BE49-F238E27FC236}">
                <a16:creationId xmlns:a16="http://schemas.microsoft.com/office/drawing/2014/main" id="{5B0682E9-E3A8-1E42-9FEC-96E637AAD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6217" y="3501322"/>
            <a:ext cx="4457383" cy="234815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26">
            <a:extLst>
              <a:ext uri="{FF2B5EF4-FFF2-40B4-BE49-F238E27FC236}">
                <a16:creationId xmlns:a16="http://schemas.microsoft.com/office/drawing/2014/main" id="{D330502C-BFEA-0D46-A3D9-6B5DF9FA48EF}"/>
              </a:ext>
            </a:extLst>
          </p:cNvPr>
          <p:cNvPicPr/>
          <p:nvPr/>
        </p:nvPicPr>
        <p:blipFill>
          <a:blip r:embed="rId5" cstate="print"/>
          <a:stretch>
            <a:fillRect/>
          </a:stretch>
        </p:blipFill>
        <p:spPr>
          <a:xfrm rot="857684">
            <a:off x="1424669" y="3172796"/>
            <a:ext cx="3303177" cy="1045114"/>
          </a:xfrm>
          <a:prstGeom prst="rect">
            <a:avLst/>
          </a:prstGeom>
        </p:spPr>
      </p:pic>
      <p:sp>
        <p:nvSpPr>
          <p:cNvPr id="68" name="TextBox 67">
            <a:extLst>
              <a:ext uri="{FF2B5EF4-FFF2-40B4-BE49-F238E27FC236}">
                <a16:creationId xmlns:a16="http://schemas.microsoft.com/office/drawing/2014/main" id="{50B9F749-9AE5-4046-83D6-9303BC966566}"/>
              </a:ext>
            </a:extLst>
          </p:cNvPr>
          <p:cNvSpPr txBox="1"/>
          <p:nvPr/>
        </p:nvSpPr>
        <p:spPr>
          <a:xfrm>
            <a:off x="745752" y="5881416"/>
            <a:ext cx="2095445" cy="400110"/>
          </a:xfrm>
          <a:prstGeom prst="rect">
            <a:avLst/>
          </a:prstGeom>
          <a:noFill/>
        </p:spPr>
        <p:txBody>
          <a:bodyPr wrap="none" rtlCol="0">
            <a:spAutoFit/>
          </a:bodyPr>
          <a:lstStyle/>
          <a:p>
            <a:r>
              <a:rPr lang="en-US" sz="1000" dirty="0">
                <a:latin typeface="Athelas" panose="02000503000000020003" pitchFamily="2" charset="77"/>
              </a:rPr>
              <a:t>Figure 1: Distribution (with outliers)</a:t>
            </a:r>
          </a:p>
          <a:p>
            <a:r>
              <a:rPr lang="en-CN" sz="1000" dirty="0">
                <a:latin typeface="Athelas" panose="02000503000000020003" pitchFamily="2" charset="77"/>
              </a:rPr>
              <a:t> </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51DA217-1585-5E44-A536-21AA8780F6D5}"/>
                  </a:ext>
                </a:extLst>
              </p:cNvPr>
              <p:cNvSpPr txBox="1"/>
              <p:nvPr/>
            </p:nvSpPr>
            <p:spPr>
              <a:xfrm>
                <a:off x="4096655" y="5893458"/>
                <a:ext cx="2935419" cy="400110"/>
              </a:xfrm>
              <a:prstGeom prst="rect">
                <a:avLst/>
              </a:prstGeom>
              <a:noFill/>
            </p:spPr>
            <p:txBody>
              <a:bodyPr wrap="none" rtlCol="0">
                <a:spAutoFit/>
              </a:bodyPr>
              <a:lstStyle/>
              <a:p>
                <a:r>
                  <a:rPr lang="en-US" sz="1000" dirty="0">
                    <a:latin typeface="Athelas" panose="02000503000000020003" pitchFamily="2" charset="77"/>
                  </a:rPr>
                  <a:t>Figure 2: Distribution (without outliers that </a:t>
                </a:r>
                <a14:m>
                  <m:oMath xmlns:m="http://schemas.openxmlformats.org/officeDocument/2006/math">
                    <m:r>
                      <a:rPr lang="zh-CN" altLang="en-US" sz="1000" b="1" i="1">
                        <a:latin typeface="Cambria Math" panose="02040503050406030204" pitchFamily="18" charset="0"/>
                      </a:rPr>
                      <m:t>≥</m:t>
                    </m:r>
                  </m:oMath>
                </a14:m>
                <a:r>
                  <a:rPr lang="en-US" sz="1000" dirty="0">
                    <a:latin typeface="Athelas" panose="02000503000000020003" pitchFamily="2" charset="77"/>
                  </a:rPr>
                  <a:t> 2hrs )</a:t>
                </a:r>
              </a:p>
              <a:p>
                <a:endParaRPr lang="en-CN" sz="1000" dirty="0">
                  <a:latin typeface="Athelas" panose="02000503000000020003" pitchFamily="2" charset="77"/>
                </a:endParaRPr>
              </a:p>
            </p:txBody>
          </p:sp>
        </mc:Choice>
        <mc:Fallback xmlns="">
          <p:sp>
            <p:nvSpPr>
              <p:cNvPr id="69" name="TextBox 68">
                <a:extLst>
                  <a:ext uri="{FF2B5EF4-FFF2-40B4-BE49-F238E27FC236}">
                    <a16:creationId xmlns:a16="http://schemas.microsoft.com/office/drawing/2014/main" id="{D51DA217-1585-5E44-A536-21AA8780F6D5}"/>
                  </a:ext>
                </a:extLst>
              </p:cNvPr>
              <p:cNvSpPr txBox="1">
                <a:spLocks noRot="1" noChangeAspect="1" noMove="1" noResize="1" noEditPoints="1" noAdjustHandles="1" noChangeArrowheads="1" noChangeShapeType="1" noTextEdit="1"/>
              </p:cNvSpPr>
              <p:nvPr/>
            </p:nvSpPr>
            <p:spPr>
              <a:xfrm>
                <a:off x="4096655" y="5893458"/>
                <a:ext cx="2935419" cy="400110"/>
              </a:xfrm>
              <a:prstGeom prst="rect">
                <a:avLst/>
              </a:prstGeom>
              <a:blipFill>
                <a:blip r:embed="rId6"/>
                <a:stretch>
                  <a:fillRect/>
                </a:stretch>
              </a:blipFill>
            </p:spPr>
            <p:txBody>
              <a:bodyPr/>
              <a:lstStyle/>
              <a:p>
                <a:r>
                  <a:rPr lang="en-CN">
                    <a:noFill/>
                  </a:rPr>
                  <a:t> </a:t>
                </a:r>
              </a:p>
            </p:txBody>
          </p:sp>
        </mc:Fallback>
      </mc:AlternateContent>
      <p:pic>
        <p:nvPicPr>
          <p:cNvPr id="49" name="Picture 48">
            <a:extLst>
              <a:ext uri="{FF2B5EF4-FFF2-40B4-BE49-F238E27FC236}">
                <a16:creationId xmlns:a16="http://schemas.microsoft.com/office/drawing/2014/main" id="{C6237BF1-042D-EC41-9C39-28D460C73972}"/>
              </a:ext>
            </a:extLst>
          </p:cNvPr>
          <p:cNvPicPr>
            <a:picLocks noChangeAspect="1"/>
          </p:cNvPicPr>
          <p:nvPr/>
        </p:nvPicPr>
        <p:blipFill>
          <a:blip r:embed="rId7"/>
          <a:stretch>
            <a:fillRect/>
          </a:stretch>
        </p:blipFill>
        <p:spPr>
          <a:xfrm>
            <a:off x="362919" y="3630209"/>
            <a:ext cx="3513273" cy="2348157"/>
          </a:xfrm>
          <a:prstGeom prst="rect">
            <a:avLst/>
          </a:prstGeom>
        </p:spPr>
      </p:pic>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F0C22E6-8752-BC49-80D1-5A5F68590F2E}"/>
                  </a:ext>
                </a:extLst>
              </p:cNvPr>
              <p:cNvSpPr txBox="1"/>
              <p:nvPr/>
            </p:nvSpPr>
            <p:spPr>
              <a:xfrm>
                <a:off x="7618539" y="5893458"/>
                <a:ext cx="3525324" cy="400110"/>
              </a:xfrm>
              <a:prstGeom prst="rect">
                <a:avLst/>
              </a:prstGeom>
              <a:noFill/>
            </p:spPr>
            <p:txBody>
              <a:bodyPr wrap="none" rtlCol="0">
                <a:spAutoFit/>
              </a:bodyPr>
              <a:lstStyle/>
              <a:p>
                <a:r>
                  <a:rPr lang="en-US" sz="1000" dirty="0">
                    <a:latin typeface="Athelas" panose="02000503000000020003" pitchFamily="2" charset="77"/>
                  </a:rPr>
                  <a:t>Figure 3: Distribution for August (without outliers that </a:t>
                </a:r>
                <a14:m>
                  <m:oMath xmlns:m="http://schemas.openxmlformats.org/officeDocument/2006/math">
                    <m:r>
                      <a:rPr lang="zh-CN" altLang="en-US" sz="1000" b="1" i="1">
                        <a:latin typeface="Cambria Math" panose="02040503050406030204" pitchFamily="18" charset="0"/>
                      </a:rPr>
                      <m:t>≥</m:t>
                    </m:r>
                  </m:oMath>
                </a14:m>
                <a:r>
                  <a:rPr lang="en-US" sz="1000" dirty="0">
                    <a:latin typeface="Athelas" panose="02000503000000020003" pitchFamily="2" charset="77"/>
                  </a:rPr>
                  <a:t> 2hrs )</a:t>
                </a:r>
              </a:p>
              <a:p>
                <a:endParaRPr lang="en-CN" sz="1000" dirty="0">
                  <a:latin typeface="Athelas" panose="02000503000000020003" pitchFamily="2" charset="77"/>
                </a:endParaRPr>
              </a:p>
            </p:txBody>
          </p:sp>
        </mc:Choice>
        <mc:Fallback xmlns="">
          <p:sp>
            <p:nvSpPr>
              <p:cNvPr id="70" name="TextBox 69">
                <a:extLst>
                  <a:ext uri="{FF2B5EF4-FFF2-40B4-BE49-F238E27FC236}">
                    <a16:creationId xmlns:a16="http://schemas.microsoft.com/office/drawing/2014/main" id="{AF0C22E6-8752-BC49-80D1-5A5F68590F2E}"/>
                  </a:ext>
                </a:extLst>
              </p:cNvPr>
              <p:cNvSpPr txBox="1">
                <a:spLocks noRot="1" noChangeAspect="1" noMove="1" noResize="1" noEditPoints="1" noAdjustHandles="1" noChangeArrowheads="1" noChangeShapeType="1" noTextEdit="1"/>
              </p:cNvSpPr>
              <p:nvPr/>
            </p:nvSpPr>
            <p:spPr>
              <a:xfrm>
                <a:off x="7618539" y="5893458"/>
                <a:ext cx="3525324" cy="400110"/>
              </a:xfrm>
              <a:prstGeom prst="rect">
                <a:avLst/>
              </a:prstGeom>
              <a:blipFill>
                <a:blip r:embed="rId8"/>
                <a:stretch>
                  <a:fillRect/>
                </a:stretch>
              </a:blipFill>
            </p:spPr>
            <p:txBody>
              <a:bodyPr/>
              <a:lstStyle/>
              <a:p>
                <a:r>
                  <a:rPr lang="en-CN">
                    <a:noFill/>
                  </a:rPr>
                  <a:t> </a:t>
                </a:r>
              </a:p>
            </p:txBody>
          </p:sp>
        </mc:Fallback>
      </mc:AlternateContent>
      <p:grpSp>
        <p:nvGrpSpPr>
          <p:cNvPr id="77" name="Group 76">
            <a:extLst>
              <a:ext uri="{FF2B5EF4-FFF2-40B4-BE49-F238E27FC236}">
                <a16:creationId xmlns:a16="http://schemas.microsoft.com/office/drawing/2014/main" id="{B2D9E4EB-1CEF-924D-B558-505912406244}"/>
              </a:ext>
            </a:extLst>
          </p:cNvPr>
          <p:cNvGrpSpPr/>
          <p:nvPr/>
        </p:nvGrpSpPr>
        <p:grpSpPr>
          <a:xfrm>
            <a:off x="899901" y="394097"/>
            <a:ext cx="4711759" cy="506229"/>
            <a:chOff x="5050917" y="567583"/>
            <a:chExt cx="4711759" cy="506229"/>
          </a:xfrm>
        </p:grpSpPr>
        <p:sp>
          <p:nvSpPr>
            <p:cNvPr id="78" name="文本框 30">
              <a:extLst>
                <a:ext uri="{FF2B5EF4-FFF2-40B4-BE49-F238E27FC236}">
                  <a16:creationId xmlns:a16="http://schemas.microsoft.com/office/drawing/2014/main" id="{F64A1DBF-1BE9-754A-801D-0E379D2B8A79}"/>
                </a:ext>
              </a:extLst>
            </p:cNvPr>
            <p:cNvSpPr txBox="1"/>
            <p:nvPr/>
          </p:nvSpPr>
          <p:spPr>
            <a:xfrm>
              <a:off x="5199259" y="567583"/>
              <a:ext cx="4563417"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Descriptive Analysis - Outliers</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79" name="组合 31">
              <a:extLst>
                <a:ext uri="{FF2B5EF4-FFF2-40B4-BE49-F238E27FC236}">
                  <a16:creationId xmlns:a16="http://schemas.microsoft.com/office/drawing/2014/main" id="{0072A6FD-E06A-1B4E-9900-BB93850C15B3}"/>
                </a:ext>
              </a:extLst>
            </p:cNvPr>
            <p:cNvGrpSpPr/>
            <p:nvPr/>
          </p:nvGrpSpPr>
          <p:grpSpPr>
            <a:xfrm rot="1717908">
              <a:off x="5050917" y="684661"/>
              <a:ext cx="269006" cy="276532"/>
              <a:chOff x="4915008" y="1750596"/>
              <a:chExt cx="219309" cy="225445"/>
            </a:xfrm>
          </p:grpSpPr>
          <p:sp>
            <p:nvSpPr>
              <p:cNvPr id="80" name="椭圆 32">
                <a:extLst>
                  <a:ext uri="{FF2B5EF4-FFF2-40B4-BE49-F238E27FC236}">
                    <a16:creationId xmlns:a16="http://schemas.microsoft.com/office/drawing/2014/main" id="{D44B798E-7CBB-F343-BAD6-EE3D76D6ABDE}"/>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1" name="椭圆 33">
                <a:extLst>
                  <a:ext uri="{FF2B5EF4-FFF2-40B4-BE49-F238E27FC236}">
                    <a16:creationId xmlns:a16="http://schemas.microsoft.com/office/drawing/2014/main" id="{B00F1158-3B51-0540-8AC7-23E1F271B580}"/>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82" name="椭圆 35">
                <a:extLst>
                  <a:ext uri="{FF2B5EF4-FFF2-40B4-BE49-F238E27FC236}">
                    <a16:creationId xmlns:a16="http://schemas.microsoft.com/office/drawing/2014/main" id="{6A6ACB63-0D1F-E447-8A8D-A77A06CE0B48}"/>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83" name="任意多边形 19">
            <a:extLst>
              <a:ext uri="{FF2B5EF4-FFF2-40B4-BE49-F238E27FC236}">
                <a16:creationId xmlns:a16="http://schemas.microsoft.com/office/drawing/2014/main" id="{814B7CD2-DB9F-B740-8447-BAF63A882F76}"/>
              </a:ext>
            </a:extLst>
          </p:cNvPr>
          <p:cNvSpPr/>
          <p:nvPr/>
        </p:nvSpPr>
        <p:spPr>
          <a:xfrm>
            <a:off x="71717" y="1512316"/>
            <a:ext cx="12192000" cy="1414851"/>
          </a:xfrm>
          <a:custGeom>
            <a:avLst/>
            <a:gdLst>
              <a:gd name="connsiteX0" fmla="*/ 0 w 9144000"/>
              <a:gd name="connsiteY0" fmla="*/ 472630 h 1415219"/>
              <a:gd name="connsiteX1" fmla="*/ 2712720 w 9144000"/>
              <a:gd name="connsiteY1" fmla="*/ 1295590 h 1415219"/>
              <a:gd name="connsiteX2" fmla="*/ 4632960 w 9144000"/>
              <a:gd name="connsiteY2" fmla="*/ 190 h 1415219"/>
              <a:gd name="connsiteX3" fmla="*/ 7299960 w 9144000"/>
              <a:gd name="connsiteY3" fmla="*/ 1402270 h 1415219"/>
              <a:gd name="connsiteX4" fmla="*/ 9144000 w 9144000"/>
              <a:gd name="connsiteY4" fmla="*/ 579310 h 141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415219">
                <a:moveTo>
                  <a:pt x="0" y="472630"/>
                </a:moveTo>
                <a:cubicBezTo>
                  <a:pt x="970280" y="923480"/>
                  <a:pt x="1940560" y="1374330"/>
                  <a:pt x="2712720" y="1295590"/>
                </a:cubicBezTo>
                <a:cubicBezTo>
                  <a:pt x="3484880" y="1216850"/>
                  <a:pt x="3868420" y="-17590"/>
                  <a:pt x="4632960" y="190"/>
                </a:cubicBezTo>
                <a:cubicBezTo>
                  <a:pt x="5397500" y="17970"/>
                  <a:pt x="6548120" y="1305750"/>
                  <a:pt x="7299960" y="1402270"/>
                </a:cubicBezTo>
                <a:cubicBezTo>
                  <a:pt x="8051800" y="1498790"/>
                  <a:pt x="8597900" y="1039050"/>
                  <a:pt x="9144000" y="57931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84" name="椭圆 23">
            <a:hlinkClick r:id="rId9" action="ppaction://hlinksldjump"/>
            <a:extLst>
              <a:ext uri="{FF2B5EF4-FFF2-40B4-BE49-F238E27FC236}">
                <a16:creationId xmlns:a16="http://schemas.microsoft.com/office/drawing/2014/main" id="{97C4CC22-7707-8B45-A6AD-004FB8F6114B}"/>
              </a:ext>
            </a:extLst>
          </p:cNvPr>
          <p:cNvSpPr/>
          <p:nvPr/>
        </p:nvSpPr>
        <p:spPr>
          <a:xfrm>
            <a:off x="6372672" y="1272167"/>
            <a:ext cx="544059" cy="543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mc:AlternateContent xmlns:mc="http://schemas.openxmlformats.org/markup-compatibility/2006" xmlns:a14="http://schemas.microsoft.com/office/drawing/2010/main">
        <mc:Choice Requires="a14">
          <p:sp>
            <p:nvSpPr>
              <p:cNvPr id="85" name="文本框 24">
                <a:extLst>
                  <a:ext uri="{FF2B5EF4-FFF2-40B4-BE49-F238E27FC236}">
                    <a16:creationId xmlns:a16="http://schemas.microsoft.com/office/drawing/2014/main" id="{28B16B99-AE16-D942-98F3-0979D07AD09E}"/>
                  </a:ext>
                </a:extLst>
              </p:cNvPr>
              <p:cNvSpPr txBox="1"/>
              <p:nvPr/>
            </p:nvSpPr>
            <p:spPr>
              <a:xfrm>
                <a:off x="6107368" y="1992291"/>
                <a:ext cx="1816295" cy="861774"/>
              </a:xfrm>
              <a:prstGeom prst="rect">
                <a:avLst/>
              </a:prstGeom>
              <a:noFill/>
            </p:spPr>
            <p:txBody>
              <a:bodyPr wrap="square" rtlCol="0">
                <a:spAutoFit/>
              </a:bodyPr>
              <a:lstStyle>
                <a:defPPr>
                  <a:defRPr lang="zh-CN"/>
                </a:defPPr>
                <a:lvl1pPr>
                  <a:defRPr sz="1400">
                    <a:solidFill>
                      <a:schemeClr val="bg1"/>
                    </a:solidFill>
                    <a:latin typeface="微软雅黑" pitchFamily="34" charset="-122"/>
                    <a:ea typeface="微软雅黑" pitchFamily="34" charset="-122"/>
                  </a:defRPr>
                </a:lvl1pPr>
              </a:lstStyle>
              <a:p>
                <a:r>
                  <a:rPr lang="en-US" b="1" dirty="0">
                    <a:solidFill>
                      <a:schemeClr val="tx1"/>
                    </a:solidFill>
                    <a:latin typeface="Athelas" panose="02000503000000020003" pitchFamily="2" charset="77"/>
                  </a:rPr>
                  <a:t>Rides</a:t>
                </a:r>
                <a:r>
                  <a:rPr lang="zh-CN" altLang="en-US" b="1" dirty="0">
                    <a:solidFill>
                      <a:schemeClr val="tx1"/>
                    </a:solidFill>
                    <a:latin typeface="Athelas" panose="02000503000000020003" pitchFamily="2" charset="77"/>
                  </a:rPr>
                  <a:t> </a:t>
                </a:r>
                <a14:m>
                  <m:oMath xmlns:m="http://schemas.openxmlformats.org/officeDocument/2006/math">
                    <m:r>
                      <a:rPr lang="zh-CN" altLang="en-US" b="1" i="1" smtClean="0">
                        <a:solidFill>
                          <a:schemeClr val="tx1"/>
                        </a:solidFill>
                        <a:latin typeface="Cambria Math" panose="02040503050406030204" pitchFamily="18" charset="0"/>
                      </a:rPr>
                      <m:t>≥</m:t>
                    </m:r>
                  </m:oMath>
                </a14:m>
                <a:r>
                  <a:rPr lang="zh-CN" altLang="en-US" b="1" dirty="0">
                    <a:solidFill>
                      <a:schemeClr val="tx1"/>
                    </a:solidFill>
                    <a:latin typeface="Athelas" panose="02000503000000020003" pitchFamily="2" charset="77"/>
                  </a:rPr>
                  <a:t> </a:t>
                </a:r>
                <a:r>
                  <a:rPr lang="en-US" altLang="zh-CN" b="1" dirty="0">
                    <a:solidFill>
                      <a:schemeClr val="tx1"/>
                    </a:solidFill>
                    <a:latin typeface="Athelas" panose="02000503000000020003" pitchFamily="2" charset="77"/>
                  </a:rPr>
                  <a:t>2</a:t>
                </a:r>
                <a:r>
                  <a:rPr lang="zh-CN" altLang="en-US" b="1" dirty="0">
                    <a:solidFill>
                      <a:schemeClr val="tx1"/>
                    </a:solidFill>
                    <a:latin typeface="Athelas" panose="02000503000000020003" pitchFamily="2" charset="77"/>
                  </a:rPr>
                  <a:t> </a:t>
                </a:r>
                <a:r>
                  <a:rPr lang="en-US" altLang="zh-CN" b="1" dirty="0">
                    <a:solidFill>
                      <a:schemeClr val="tx1"/>
                    </a:solidFill>
                    <a:latin typeface="Athelas" panose="02000503000000020003" pitchFamily="2" charset="77"/>
                  </a:rPr>
                  <a:t>hours</a:t>
                </a:r>
                <a:r>
                  <a:rPr lang="en-US" sz="1200" dirty="0">
                    <a:solidFill>
                      <a:schemeClr val="tx1"/>
                    </a:solidFill>
                    <a:latin typeface="Athelas" panose="02000503000000020003" pitchFamily="2" charset="77"/>
                  </a:rPr>
                  <a:t>, as 93% of trip is between 2 - 120 minutes, such rides are defined as outliers. </a:t>
                </a:r>
                <a:endParaRPr lang="zh-CN" altLang="en-US" sz="1600" b="1" dirty="0">
                  <a:solidFill>
                    <a:schemeClr val="tx1"/>
                  </a:solidFill>
                  <a:latin typeface="Athelas" panose="02000503000000020003" pitchFamily="2" charset="77"/>
                  <a:ea typeface="方正兰亭超细黑简体" panose="02000000000000000000" pitchFamily="2" charset="-122"/>
                </a:endParaRPr>
              </a:p>
            </p:txBody>
          </p:sp>
        </mc:Choice>
        <mc:Fallback xmlns="">
          <p:sp>
            <p:nvSpPr>
              <p:cNvPr id="85" name="文本框 24">
                <a:extLst>
                  <a:ext uri="{FF2B5EF4-FFF2-40B4-BE49-F238E27FC236}">
                    <a16:creationId xmlns:a16="http://schemas.microsoft.com/office/drawing/2014/main" id="{28B16B99-AE16-D942-98F3-0979D07AD09E}"/>
                  </a:ext>
                </a:extLst>
              </p:cNvPr>
              <p:cNvSpPr txBox="1">
                <a:spLocks noRot="1" noChangeAspect="1" noMove="1" noResize="1" noEditPoints="1" noAdjustHandles="1" noChangeArrowheads="1" noChangeShapeType="1" noTextEdit="1"/>
              </p:cNvSpPr>
              <p:nvPr/>
            </p:nvSpPr>
            <p:spPr>
              <a:xfrm>
                <a:off x="6107368" y="1992291"/>
                <a:ext cx="1816295" cy="861774"/>
              </a:xfrm>
              <a:prstGeom prst="rect">
                <a:avLst/>
              </a:prstGeom>
              <a:blipFill>
                <a:blip r:embed="rId10"/>
                <a:stretch>
                  <a:fillRect l="-694" b="-2899"/>
                </a:stretch>
              </a:blipFill>
            </p:spPr>
            <p:txBody>
              <a:bodyPr/>
              <a:lstStyle/>
              <a:p>
                <a:r>
                  <a:rPr lang="en-CN">
                    <a:noFill/>
                  </a:rPr>
                  <a:t> </a:t>
                </a:r>
              </a:p>
            </p:txBody>
          </p:sp>
        </mc:Fallback>
      </mc:AlternateContent>
      <p:sp>
        <p:nvSpPr>
          <p:cNvPr id="2" name="TextBox 1">
            <a:extLst>
              <a:ext uri="{FF2B5EF4-FFF2-40B4-BE49-F238E27FC236}">
                <a16:creationId xmlns:a16="http://schemas.microsoft.com/office/drawing/2014/main" id="{74C5CB6F-9EEA-2447-997C-386B881122D4}"/>
              </a:ext>
            </a:extLst>
          </p:cNvPr>
          <p:cNvSpPr txBox="1"/>
          <p:nvPr/>
        </p:nvSpPr>
        <p:spPr>
          <a:xfrm>
            <a:off x="695841" y="6071726"/>
            <a:ext cx="2627194" cy="276999"/>
          </a:xfrm>
          <a:prstGeom prst="rect">
            <a:avLst/>
          </a:prstGeom>
          <a:noFill/>
        </p:spPr>
        <p:txBody>
          <a:bodyPr wrap="none" rtlCol="0">
            <a:spAutoFit/>
          </a:bodyPr>
          <a:lstStyle/>
          <a:p>
            <a:r>
              <a:rPr lang="en-CN" sz="1200" dirty="0">
                <a:latin typeface="Athelas" panose="02000503000000020003" pitchFamily="2" charset="77"/>
              </a:rPr>
              <a:t>*Range from 2 minutes to 1394 minutes</a:t>
            </a:r>
          </a:p>
        </p:txBody>
      </p:sp>
    </p:spTree>
    <p:extLst>
      <p:ext uri="{BB962C8B-B14F-4D97-AF65-F5344CB8AC3E}">
        <p14:creationId xmlns:p14="http://schemas.microsoft.com/office/powerpoint/2010/main" val="1078730810"/>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7"/>
          <p:cNvSpPr txBox="1">
            <a:spLocks/>
          </p:cNvSpPr>
          <p:nvPr/>
        </p:nvSpPr>
        <p:spPr>
          <a:xfrm>
            <a:off x="452230" y="1770984"/>
            <a:ext cx="4461786" cy="728453"/>
          </a:xfrm>
          <a:prstGeom prst="rect">
            <a:avLst/>
          </a:prstGeom>
          <a:noFill/>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3200" b="1" kern="1200" baseline="0">
                <a:solidFill>
                  <a:schemeClr val="accent2"/>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00"/>
              </a:lnSpc>
            </a:pPr>
            <a:endParaRPr lang="en-GB" sz="1600" dirty="0">
              <a:solidFill>
                <a:schemeClr val="accent1"/>
              </a:solidFill>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7" name="Rectangle 26">
            <a:extLst>
              <a:ext uri="{FF2B5EF4-FFF2-40B4-BE49-F238E27FC236}">
                <a16:creationId xmlns:a16="http://schemas.microsoft.com/office/drawing/2014/main" id="{8F1ECF40-E5BE-9048-81F7-AC0E2DD4954F}"/>
              </a:ext>
            </a:extLst>
          </p:cNvPr>
          <p:cNvSpPr/>
          <p:nvPr/>
        </p:nvSpPr>
        <p:spPr>
          <a:xfrm>
            <a:off x="-12583" y="-34497"/>
            <a:ext cx="304800" cy="69276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pic>
        <p:nvPicPr>
          <p:cNvPr id="22534" name="Picture 6">
            <a:extLst>
              <a:ext uri="{FF2B5EF4-FFF2-40B4-BE49-F238E27FC236}">
                <a16:creationId xmlns:a16="http://schemas.microsoft.com/office/drawing/2014/main" id="{400856F8-8CC4-B945-B192-3E147559A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77" y="1215642"/>
            <a:ext cx="7645400" cy="2070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32BC104-B53E-5F4F-9704-E6D152D970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577" y="3601058"/>
            <a:ext cx="3734840" cy="26443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5AF91B8-0779-424D-B557-49E39DDBE3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877" y="3601057"/>
            <a:ext cx="3822700" cy="26443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3FDBCD3-A3B2-F843-AE16-865984DCB8F4}"/>
              </a:ext>
            </a:extLst>
          </p:cNvPr>
          <p:cNvSpPr txBox="1"/>
          <p:nvPr/>
        </p:nvSpPr>
        <p:spPr>
          <a:xfrm>
            <a:off x="870623" y="3212568"/>
            <a:ext cx="2446504" cy="246221"/>
          </a:xfrm>
          <a:prstGeom prst="rect">
            <a:avLst/>
          </a:prstGeom>
          <a:noFill/>
        </p:spPr>
        <p:txBody>
          <a:bodyPr wrap="none" rtlCol="0">
            <a:spAutoFit/>
          </a:bodyPr>
          <a:lstStyle/>
          <a:p>
            <a:r>
              <a:rPr lang="en-US" sz="1000" dirty="0">
                <a:latin typeface="Athelas" panose="02000503000000020003" pitchFamily="2" charset="77"/>
              </a:rPr>
              <a:t>Figure 4: Weekly average duration by days</a:t>
            </a:r>
            <a:endParaRPr lang="en-CN" sz="1000" dirty="0">
              <a:latin typeface="Athelas" panose="02000503000000020003" pitchFamily="2" charset="77"/>
            </a:endParaRPr>
          </a:p>
        </p:txBody>
      </p:sp>
      <p:grpSp>
        <p:nvGrpSpPr>
          <p:cNvPr id="17" name="组合 63">
            <a:extLst>
              <a:ext uri="{FF2B5EF4-FFF2-40B4-BE49-F238E27FC236}">
                <a16:creationId xmlns:a16="http://schemas.microsoft.com/office/drawing/2014/main" id="{DE42E2C5-FEC8-7E4E-919B-1D0717F4A428}"/>
              </a:ext>
            </a:extLst>
          </p:cNvPr>
          <p:cNvGrpSpPr/>
          <p:nvPr/>
        </p:nvGrpSpPr>
        <p:grpSpPr>
          <a:xfrm rot="730029">
            <a:off x="7294484" y="872744"/>
            <a:ext cx="2953818" cy="2032333"/>
            <a:chOff x="4565650" y="1920089"/>
            <a:chExt cx="2953818" cy="2032333"/>
          </a:xfrm>
        </p:grpSpPr>
        <p:pic>
          <p:nvPicPr>
            <p:cNvPr id="20" name="Picture 626">
              <a:extLst>
                <a:ext uri="{FF2B5EF4-FFF2-40B4-BE49-F238E27FC236}">
                  <a16:creationId xmlns:a16="http://schemas.microsoft.com/office/drawing/2014/main" id="{F550F09C-CB30-734B-B0D7-0DCCAD56839D}"/>
                </a:ext>
              </a:extLst>
            </p:cNvPr>
            <p:cNvPicPr/>
            <p:nvPr/>
          </p:nvPicPr>
          <p:blipFill>
            <a:blip r:embed="rId6" cstate="print"/>
            <a:stretch>
              <a:fillRect/>
            </a:stretch>
          </p:blipFill>
          <p:spPr>
            <a:xfrm>
              <a:off x="4657232" y="1920089"/>
              <a:ext cx="2862236" cy="1132016"/>
            </a:xfrm>
            <a:prstGeom prst="rect">
              <a:avLst/>
            </a:prstGeom>
          </p:spPr>
        </p:pic>
        <p:sp>
          <p:nvSpPr>
            <p:cNvPr id="19" name="Shape 623">
              <a:extLst>
                <a:ext uri="{FF2B5EF4-FFF2-40B4-BE49-F238E27FC236}">
                  <a16:creationId xmlns:a16="http://schemas.microsoft.com/office/drawing/2014/main" id="{EE51EC99-61B5-A34F-AD5D-A214B5762862}"/>
                </a:ext>
              </a:extLst>
            </p:cNvPr>
            <p:cNvSpPr/>
            <p:nvPr/>
          </p:nvSpPr>
          <p:spPr>
            <a:xfrm>
              <a:off x="4565650" y="2901950"/>
              <a:ext cx="254001" cy="254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B59B6"/>
            </a:solidFill>
            <a:ln w="25400">
              <a:solidFill>
                <a:srgbClr val="000000">
                  <a:alpha val="0"/>
                </a:srgbClr>
              </a:solidFill>
              <a:miter lim="400000"/>
            </a:ln>
          </p:spPr>
          <p:txBody>
            <a:bodyPr lIns="0" tIns="0" rIns="0" bIns="0" anchor="ctr"/>
            <a:lstStyle/>
            <a:p>
              <a:pPr defTabSz="292100">
                <a:defRPr sz="4000">
                  <a:solidFill>
                    <a:srgbClr val="FFFFFF"/>
                  </a:solidFill>
                  <a:effectLst>
                    <a:outerShdw blurRad="38100" dist="12700" dir="5400000" rotWithShape="0">
                      <a:srgbClr val="000000">
                        <a:alpha val="50000"/>
                      </a:srgbClr>
                    </a:outerShdw>
                  </a:effectLst>
                </a:defRPr>
              </a:pPr>
              <a:endParaRPr sz="20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21" name="Shape 635">
              <a:extLst>
                <a:ext uri="{FF2B5EF4-FFF2-40B4-BE49-F238E27FC236}">
                  <a16:creationId xmlns:a16="http://schemas.microsoft.com/office/drawing/2014/main" id="{93B6167E-1F1D-494D-9E5E-C51AB82FF917}"/>
                </a:ext>
              </a:extLst>
            </p:cNvPr>
            <p:cNvSpPr/>
            <p:nvPr/>
          </p:nvSpPr>
          <p:spPr>
            <a:xfrm rot="20869971">
              <a:off x="5782163" y="2638664"/>
              <a:ext cx="1686318" cy="1313758"/>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C572A759-6A51-4108-AA02-DFA0A04FC94B}">
                <ma14:wrappingTextBoxFlag xmlns="" xmlns:ma14="http://schemas.microsoft.com/office/mac/drawingml/2011/main" val="1"/>
              </a:ext>
            </a:extLst>
          </p:spPr>
          <p:txBody>
            <a:bodyPr wrap="square" lIns="0" tIns="0" rIns="0" bIns="0">
              <a:spAutoFit/>
            </a:bodyPr>
            <a:lstStyle/>
            <a:p>
              <a:pPr algn="r" eaLnBrk="0" fontAlgn="base" hangingPunct="0">
                <a:lnSpc>
                  <a:spcPct val="120000"/>
                </a:lnSpc>
                <a:spcBef>
                  <a:spcPct val="0"/>
                </a:spcBef>
                <a:spcAft>
                  <a:spcPct val="0"/>
                </a:spcAft>
              </a:pPr>
              <a:r>
                <a:rPr lang="en-US" sz="1200" dirty="0">
                  <a:solidFill>
                    <a:schemeClr val="tx1">
                      <a:lumMod val="75000"/>
                      <a:lumOff val="25000"/>
                    </a:schemeClr>
                  </a:solidFill>
                  <a:latin typeface="Segoe UI" panose="020B0502040204020203" pitchFamily="34" charset="0"/>
                  <a:ea typeface="微软雅黑" panose="020B0503020204020204" pitchFamily="34" charset="-122"/>
                  <a:cs typeface="+mn-ea"/>
                  <a:sym typeface="Segoe UI" panose="020B0502040204020203" pitchFamily="34" charset="0"/>
                </a:rPr>
                <a:t>A </a:t>
              </a:r>
              <a:r>
                <a:rPr lang="en-US" sz="1200" dirty="0">
                  <a:latin typeface="Athelas" panose="02000503000000020003" pitchFamily="2" charset="77"/>
                </a:rPr>
                <a:t>“batch” booking of 250 bikes for 384 minutes on the same time at 1 a.m.</a:t>
              </a:r>
            </a:p>
            <a:p>
              <a:pPr algn="r" eaLnBrk="0" fontAlgn="base" hangingPunct="0">
                <a:lnSpc>
                  <a:spcPct val="120000"/>
                </a:lnSpc>
                <a:spcBef>
                  <a:spcPct val="0"/>
                </a:spcBef>
                <a:spcAft>
                  <a:spcPct val="0"/>
                </a:spcAft>
              </a:pPr>
              <a:r>
                <a:rPr lang="en-US" sz="1200" b="1" dirty="0">
                  <a:latin typeface="Athelas" panose="02000503000000020003" pitchFamily="2" charset="77"/>
                </a:rPr>
                <a:t>Assumption: </a:t>
              </a:r>
              <a:r>
                <a:rPr lang="en-US" sz="1200" dirty="0">
                  <a:latin typeface="Athelas" panose="02000503000000020003" pitchFamily="2" charset="77"/>
                </a:rPr>
                <a:t>Reallocation of bikes to the station by </a:t>
              </a:r>
              <a:r>
                <a:rPr lang="en-US" sz="1200" dirty="0" err="1">
                  <a:latin typeface="Athelas" panose="02000503000000020003" pitchFamily="2" charset="77"/>
                </a:rPr>
                <a:t>Nextbike’s</a:t>
              </a:r>
              <a:r>
                <a:rPr lang="en-US" sz="1200" dirty="0">
                  <a:latin typeface="Athelas" panose="02000503000000020003" pitchFamily="2" charset="77"/>
                </a:rPr>
                <a:t> employees</a:t>
              </a:r>
              <a:endParaRPr sz="1200" dirty="0">
                <a:solidFill>
                  <a:schemeClr val="tx1">
                    <a:lumMod val="75000"/>
                    <a:lumOff val="25000"/>
                  </a:schemeClr>
                </a:solidFill>
                <a:latin typeface="Athelas" panose="02000503000000020003" pitchFamily="2" charset="77"/>
                <a:ea typeface="微软雅黑" panose="020B0503020204020204" pitchFamily="34" charset="-122"/>
                <a:cs typeface="+mn-ea"/>
                <a:sym typeface="Segoe UI" panose="020B0502040204020203" pitchFamily="34" charset="0"/>
              </a:endParaRPr>
            </a:p>
          </p:txBody>
        </p:sp>
      </p:grpSp>
      <p:grpSp>
        <p:nvGrpSpPr>
          <p:cNvPr id="25" name="Group 24">
            <a:extLst>
              <a:ext uri="{FF2B5EF4-FFF2-40B4-BE49-F238E27FC236}">
                <a16:creationId xmlns:a16="http://schemas.microsoft.com/office/drawing/2014/main" id="{26C207BA-C578-9F4B-878C-267669EFAC33}"/>
              </a:ext>
            </a:extLst>
          </p:cNvPr>
          <p:cNvGrpSpPr/>
          <p:nvPr/>
        </p:nvGrpSpPr>
        <p:grpSpPr>
          <a:xfrm>
            <a:off x="899901" y="394097"/>
            <a:ext cx="4711759" cy="506229"/>
            <a:chOff x="5050917" y="567583"/>
            <a:chExt cx="4711759" cy="506229"/>
          </a:xfrm>
        </p:grpSpPr>
        <p:sp>
          <p:nvSpPr>
            <p:cNvPr id="26" name="文本框 30">
              <a:extLst>
                <a:ext uri="{FF2B5EF4-FFF2-40B4-BE49-F238E27FC236}">
                  <a16:creationId xmlns:a16="http://schemas.microsoft.com/office/drawing/2014/main" id="{3175B6AA-50BE-8240-AC34-EDDB99A9E3ED}"/>
                </a:ext>
              </a:extLst>
            </p:cNvPr>
            <p:cNvSpPr txBox="1"/>
            <p:nvPr/>
          </p:nvSpPr>
          <p:spPr>
            <a:xfrm>
              <a:off x="5199259" y="567583"/>
              <a:ext cx="4563417" cy="5062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2880"/>
                  </a:solidFill>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rPr>
                <a:t>Descriptive Analysis - Outliers</a:t>
              </a:r>
              <a:endParaRPr kumimoji="0" lang="zh-CN" altLang="en-US" sz="2400" b="1" i="0" u="none" strike="noStrike" kern="1200" cap="none" spc="0" normalizeH="0" baseline="0" noProof="0" dirty="0">
                <a:ln>
                  <a:noFill/>
                </a:ln>
                <a:solidFill>
                  <a:srgbClr val="002880"/>
                </a:solidFill>
                <a:effectLst/>
                <a:uLnTx/>
                <a:uFillTx/>
                <a:latin typeface="Athelas" panose="02000503000000020003" pitchFamily="2" charset="77"/>
                <a:ea typeface="微软雅黑" panose="020B0503020204020204" pitchFamily="34" charset="-122"/>
                <a:cs typeface="Times New Roman" panose="02020603050405020304" pitchFamily="18" charset="0"/>
                <a:sym typeface="Segoe UI" panose="020B0502040204020203" pitchFamily="34" charset="0"/>
              </a:endParaRPr>
            </a:p>
          </p:txBody>
        </p:sp>
        <p:grpSp>
          <p:nvGrpSpPr>
            <p:cNvPr id="28" name="组合 31">
              <a:extLst>
                <a:ext uri="{FF2B5EF4-FFF2-40B4-BE49-F238E27FC236}">
                  <a16:creationId xmlns:a16="http://schemas.microsoft.com/office/drawing/2014/main" id="{ED695BF5-9200-5649-8BBE-E7023DB339BB}"/>
                </a:ext>
              </a:extLst>
            </p:cNvPr>
            <p:cNvGrpSpPr/>
            <p:nvPr/>
          </p:nvGrpSpPr>
          <p:grpSpPr>
            <a:xfrm rot="1717908">
              <a:off x="5050917" y="684661"/>
              <a:ext cx="269006" cy="276532"/>
              <a:chOff x="4915008" y="1750596"/>
              <a:chExt cx="219309" cy="225445"/>
            </a:xfrm>
          </p:grpSpPr>
          <p:sp>
            <p:nvSpPr>
              <p:cNvPr id="29" name="椭圆 32">
                <a:extLst>
                  <a:ext uri="{FF2B5EF4-FFF2-40B4-BE49-F238E27FC236}">
                    <a16:creationId xmlns:a16="http://schemas.microsoft.com/office/drawing/2014/main" id="{018C1B84-E30C-F44E-B630-8DA3DB5AB3A3}"/>
                  </a:ext>
                </a:extLst>
              </p:cNvPr>
              <p:cNvSpPr/>
              <p:nvPr/>
            </p:nvSpPr>
            <p:spPr>
              <a:xfrm>
                <a:off x="5048178" y="1906185"/>
                <a:ext cx="69856" cy="69856"/>
              </a:xfrm>
              <a:prstGeom prst="ellipse">
                <a:avLst/>
              </a:prstGeom>
              <a:solidFill>
                <a:srgbClr val="0B59B6"/>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30" name="椭圆 33">
                <a:extLst>
                  <a:ext uri="{FF2B5EF4-FFF2-40B4-BE49-F238E27FC236}">
                    <a16:creationId xmlns:a16="http://schemas.microsoft.com/office/drawing/2014/main" id="{5ABCEF73-8F51-F34C-AFA1-90078FFE159F}"/>
                  </a:ext>
                </a:extLst>
              </p:cNvPr>
              <p:cNvSpPr/>
              <p:nvPr/>
            </p:nvSpPr>
            <p:spPr>
              <a:xfrm>
                <a:off x="4915008" y="1853019"/>
                <a:ext cx="88094" cy="88094"/>
              </a:xfrm>
              <a:prstGeom prst="ellipse">
                <a:avLst/>
              </a:prstGeom>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31" name="椭圆 35">
                <a:extLst>
                  <a:ext uri="{FF2B5EF4-FFF2-40B4-BE49-F238E27FC236}">
                    <a16:creationId xmlns:a16="http://schemas.microsoft.com/office/drawing/2014/main" id="{15C91CBD-FAB6-E240-AB7C-3FA5A0B017DA}"/>
                  </a:ext>
                </a:extLst>
              </p:cNvPr>
              <p:cNvSpPr/>
              <p:nvPr/>
            </p:nvSpPr>
            <p:spPr>
              <a:xfrm>
                <a:off x="5031894" y="1750596"/>
                <a:ext cx="102423" cy="102423"/>
              </a:xfrm>
              <a:prstGeom prst="ellipse">
                <a:avLst/>
              </a:prstGeom>
              <a:solidFill>
                <a:srgbClr val="23AC23"/>
              </a:solidFill>
              <a:ln>
                <a:noFill/>
              </a:ln>
              <a:effectLst/>
              <a:extLst>
                <a:ext uri="{AF507438-7753-43E0-B8FC-AC1667EBCBE1}">
                  <a14:hiddenEffects xmlns:a14="http://schemas.microsoft.com/office/drawing/2010/main">
                    <a:effectLst>
                      <a:outerShdw blurRad="177800" dist="50800" dir="3600000" algn="tl" rotWithShape="0">
                        <a:prstClr val="black">
                          <a:alpha val="40000"/>
                        </a:prst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ea"/>
                  <a:sym typeface="Segoe UI" panose="020B0502040204020203" pitchFamily="34" charset="0"/>
                </a:endParaRPr>
              </a:p>
            </p:txBody>
          </p:sp>
        </p:grpSp>
      </p:grpSp>
      <p:sp>
        <p:nvSpPr>
          <p:cNvPr id="32" name="Shape 498">
            <a:extLst>
              <a:ext uri="{FF2B5EF4-FFF2-40B4-BE49-F238E27FC236}">
                <a16:creationId xmlns:a16="http://schemas.microsoft.com/office/drawing/2014/main" id="{DCBBC9AF-2D26-B340-8728-53D74FA8816B}"/>
              </a:ext>
            </a:extLst>
          </p:cNvPr>
          <p:cNvSpPr/>
          <p:nvPr/>
        </p:nvSpPr>
        <p:spPr>
          <a:xfrm flipV="1">
            <a:off x="10304642" y="1647320"/>
            <a:ext cx="5240" cy="1372512"/>
          </a:xfrm>
          <a:prstGeom prst="line">
            <a:avLst/>
          </a:prstGeom>
          <a:ln w="25400">
            <a:solidFill>
              <a:srgbClr val="C0C0C0"/>
            </a:solidFill>
            <a:miter lim="400000"/>
          </a:ln>
        </p:spPr>
        <p:txBody>
          <a:bodyPr lIns="0" tIns="0" rIns="0" bIns="0" anchor="ctr"/>
          <a:lstStyle/>
          <a:p>
            <a:pPr defTabSz="228600">
              <a:defRPr sz="1200">
                <a:latin typeface="Helvetica"/>
                <a:ea typeface="Helvetica"/>
                <a:cs typeface="Helvetica"/>
                <a:sym typeface="Helvetica"/>
              </a:defRPr>
            </a:pPr>
            <a:endParaRPr sz="600">
              <a:latin typeface="Segoe UI" panose="020B0502040204020203" pitchFamily="34" charset="0"/>
              <a:ea typeface="微软雅黑" panose="020B0503020204020204" pitchFamily="34" charset="-122"/>
              <a:cs typeface="+mn-ea"/>
              <a:sym typeface="Segoe UI" panose="020B0502040204020203" pitchFamily="34" charset="0"/>
            </a:endParaRPr>
          </a:p>
        </p:txBody>
      </p:sp>
      <p:sp>
        <p:nvSpPr>
          <p:cNvPr id="33" name="Shape 635">
            <a:extLst>
              <a:ext uri="{FF2B5EF4-FFF2-40B4-BE49-F238E27FC236}">
                <a16:creationId xmlns:a16="http://schemas.microsoft.com/office/drawing/2014/main" id="{4C1F9C2F-ADF1-AD4E-9725-A452015CF94A}"/>
              </a:ext>
            </a:extLst>
          </p:cNvPr>
          <p:cNvSpPr/>
          <p:nvPr/>
        </p:nvSpPr>
        <p:spPr>
          <a:xfrm>
            <a:off x="10508098" y="1701467"/>
            <a:ext cx="1353951" cy="757130"/>
          </a:xfrm>
          <a:prstGeom prst="rect">
            <a:avLst/>
          </a:prstGeom>
          <a:ln w="12700">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C572A759-6A51-4108-AA02-DFA0A04FC94B}">
              <ma14:wrappingTextBoxFlag xmlns="" xmlns:ma14="http://schemas.microsoft.com/office/mac/drawingml/2011/main" val="1"/>
            </a:ext>
          </a:extLst>
        </p:spPr>
        <p:txBody>
          <a:bodyPr wrap="square" lIns="0" tIns="0" rIns="0" bIns="0">
            <a:spAutoFit/>
          </a:bodyPr>
          <a:lstStyle/>
          <a:p>
            <a:pPr eaLnBrk="0" fontAlgn="base" hangingPunct="0">
              <a:lnSpc>
                <a:spcPct val="120000"/>
              </a:lnSpc>
              <a:spcBef>
                <a:spcPct val="0"/>
              </a:spcBef>
              <a:spcAft>
                <a:spcPct val="0"/>
              </a:spcAft>
            </a:pPr>
            <a:r>
              <a:rPr lang="en-US" sz="1400" dirty="0">
                <a:solidFill>
                  <a:schemeClr val="tx1">
                    <a:lumMod val="75000"/>
                    <a:lumOff val="25000"/>
                  </a:schemeClr>
                </a:solidFill>
                <a:latin typeface="Athelas" panose="02000503000000020003" pitchFamily="2" charset="77"/>
                <a:ea typeface="微软雅黑" panose="020B0503020204020204" pitchFamily="34" charset="-122"/>
                <a:cs typeface="+mn-ea"/>
                <a:sym typeface="Segoe UI" panose="020B0502040204020203" pitchFamily="34" charset="0"/>
              </a:rPr>
              <a:t>Remaining </a:t>
            </a:r>
          </a:p>
          <a:p>
            <a:pPr eaLnBrk="0" fontAlgn="base" hangingPunct="0">
              <a:lnSpc>
                <a:spcPct val="120000"/>
              </a:lnSpc>
              <a:spcBef>
                <a:spcPct val="0"/>
              </a:spcBef>
              <a:spcAft>
                <a:spcPct val="0"/>
              </a:spcAft>
            </a:pPr>
            <a:r>
              <a:rPr lang="en-US" sz="1400" dirty="0">
                <a:solidFill>
                  <a:schemeClr val="tx1">
                    <a:lumMod val="75000"/>
                    <a:lumOff val="25000"/>
                  </a:schemeClr>
                </a:solidFill>
                <a:latin typeface="Athelas" panose="02000503000000020003" pitchFamily="2" charset="77"/>
                <a:ea typeface="微软雅黑" panose="020B0503020204020204" pitchFamily="34" charset="-122"/>
                <a:cs typeface="+mn-ea"/>
                <a:sym typeface="Segoe UI" panose="020B0502040204020203" pitchFamily="34" charset="0"/>
              </a:rPr>
              <a:t>trip data: 51,393</a:t>
            </a:r>
          </a:p>
          <a:p>
            <a:pPr eaLnBrk="0" fontAlgn="base" hangingPunct="0">
              <a:lnSpc>
                <a:spcPct val="120000"/>
              </a:lnSpc>
              <a:spcBef>
                <a:spcPct val="0"/>
              </a:spcBef>
              <a:spcAft>
                <a:spcPct val="0"/>
              </a:spcAft>
            </a:pPr>
            <a:r>
              <a:rPr lang="en-US" sz="1400" dirty="0">
                <a:solidFill>
                  <a:schemeClr val="tx1">
                    <a:lumMod val="75000"/>
                    <a:lumOff val="25000"/>
                  </a:schemeClr>
                </a:solidFill>
                <a:latin typeface="Athelas" panose="02000503000000020003" pitchFamily="2" charset="77"/>
                <a:ea typeface="微软雅黑" panose="020B0503020204020204" pitchFamily="34" charset="-122"/>
                <a:cs typeface="+mn-ea"/>
                <a:sym typeface="Segoe UI" panose="020B0502040204020203" pitchFamily="34" charset="0"/>
              </a:rPr>
              <a:t>Entries / Trips</a:t>
            </a:r>
            <a:endParaRPr sz="1400" dirty="0">
              <a:solidFill>
                <a:schemeClr val="tx1">
                  <a:lumMod val="75000"/>
                  <a:lumOff val="25000"/>
                </a:schemeClr>
              </a:solidFill>
              <a:latin typeface="Athelas" panose="02000503000000020003" pitchFamily="2" charset="77"/>
              <a:ea typeface="微软雅黑" panose="020B0503020204020204" pitchFamily="34" charset="-122"/>
              <a:cs typeface="+mn-ea"/>
              <a:sym typeface="Segoe UI" panose="020B0502040204020203" pitchFamily="34" charset="0"/>
            </a:endParaRPr>
          </a:p>
        </p:txBody>
      </p:sp>
      <p:sp>
        <p:nvSpPr>
          <p:cNvPr id="4" name="Rectangle 3">
            <a:extLst>
              <a:ext uri="{FF2B5EF4-FFF2-40B4-BE49-F238E27FC236}">
                <a16:creationId xmlns:a16="http://schemas.microsoft.com/office/drawing/2014/main" id="{C7747435-6732-174B-BDFA-BC6295346FB8}"/>
              </a:ext>
            </a:extLst>
          </p:cNvPr>
          <p:cNvSpPr/>
          <p:nvPr/>
        </p:nvSpPr>
        <p:spPr>
          <a:xfrm>
            <a:off x="908723" y="6198980"/>
            <a:ext cx="6096000" cy="246221"/>
          </a:xfrm>
          <a:prstGeom prst="rect">
            <a:avLst/>
          </a:prstGeom>
        </p:spPr>
        <p:txBody>
          <a:bodyPr>
            <a:spAutoFit/>
          </a:bodyPr>
          <a:lstStyle/>
          <a:p>
            <a:r>
              <a:rPr lang="en-US" sz="1000" dirty="0">
                <a:solidFill>
                  <a:srgbClr val="000000"/>
                </a:solidFill>
                <a:latin typeface="Athelas" panose="02000503000000020003" pitchFamily="2" charset="77"/>
              </a:rPr>
              <a:t>Figure 5: The distribution of duration &lt;120 before log transformation</a:t>
            </a:r>
            <a:endParaRPr lang="en-CN" sz="1000" dirty="0">
              <a:latin typeface="Athelas" panose="02000503000000020003" pitchFamily="2" charset="77"/>
            </a:endParaRPr>
          </a:p>
        </p:txBody>
      </p:sp>
      <p:sp>
        <p:nvSpPr>
          <p:cNvPr id="5" name="Rectangle 4">
            <a:extLst>
              <a:ext uri="{FF2B5EF4-FFF2-40B4-BE49-F238E27FC236}">
                <a16:creationId xmlns:a16="http://schemas.microsoft.com/office/drawing/2014/main" id="{78A29F34-33AC-994F-ABCF-E7A85CAC6197}"/>
              </a:ext>
            </a:extLst>
          </p:cNvPr>
          <p:cNvSpPr/>
          <p:nvPr/>
        </p:nvSpPr>
        <p:spPr>
          <a:xfrm>
            <a:off x="8534915" y="4197171"/>
            <a:ext cx="3036530" cy="1754326"/>
          </a:xfrm>
          <a:prstGeom prst="rect">
            <a:avLst/>
          </a:prstGeom>
        </p:spPr>
        <p:txBody>
          <a:bodyPr wrap="square">
            <a:spAutoFit/>
          </a:bodyPr>
          <a:lstStyle/>
          <a:p>
            <a:r>
              <a:rPr lang="en-US" sz="1200" dirty="0">
                <a:latin typeface="Athelas" panose="02000503000000020003" pitchFamily="2" charset="77"/>
              </a:rPr>
              <a:t>After dropping all the outliers that would affect our predictions, the overall distribution shape for the remaining 51,393 trips goes close to the shape of the normal distribution.  </a:t>
            </a:r>
          </a:p>
          <a:p>
            <a:endParaRPr lang="en-US" sz="1200" dirty="0">
              <a:latin typeface="Athelas" panose="02000503000000020003" pitchFamily="2" charset="77"/>
            </a:endParaRPr>
          </a:p>
          <a:p>
            <a:r>
              <a:rPr lang="en-US" sz="1200" dirty="0">
                <a:latin typeface="Athelas" panose="02000503000000020003" pitchFamily="2" charset="77"/>
              </a:rPr>
              <a:t>We will use the data set with a log transformation of the target value for our further analysis prediction.</a:t>
            </a:r>
            <a:endParaRPr lang="en-CN" sz="1200" dirty="0">
              <a:latin typeface="Athelas" panose="02000503000000020003" pitchFamily="2" charset="77"/>
            </a:endParaRPr>
          </a:p>
        </p:txBody>
      </p:sp>
      <p:sp>
        <p:nvSpPr>
          <p:cNvPr id="22" name="Rectangle 21">
            <a:extLst>
              <a:ext uri="{FF2B5EF4-FFF2-40B4-BE49-F238E27FC236}">
                <a16:creationId xmlns:a16="http://schemas.microsoft.com/office/drawing/2014/main" id="{16FFA67B-D371-F24B-9939-126AD9F58BFA}"/>
              </a:ext>
            </a:extLst>
          </p:cNvPr>
          <p:cNvSpPr/>
          <p:nvPr/>
        </p:nvSpPr>
        <p:spPr>
          <a:xfrm>
            <a:off x="908723" y="6422249"/>
            <a:ext cx="6096000" cy="246221"/>
          </a:xfrm>
          <a:prstGeom prst="rect">
            <a:avLst/>
          </a:prstGeom>
        </p:spPr>
        <p:txBody>
          <a:bodyPr>
            <a:spAutoFit/>
          </a:bodyPr>
          <a:lstStyle/>
          <a:p>
            <a:r>
              <a:rPr lang="en-US" sz="1000" dirty="0">
                <a:solidFill>
                  <a:srgbClr val="000000"/>
                </a:solidFill>
                <a:latin typeface="Athelas" panose="02000503000000020003" pitchFamily="2" charset="77"/>
              </a:rPr>
              <a:t>Figure 6: The distribution of duration &lt;120 after log transformation</a:t>
            </a:r>
            <a:endParaRPr lang="en-CN" sz="1000" dirty="0">
              <a:latin typeface="Athelas" panose="02000503000000020003" pitchFamily="2" charset="77"/>
            </a:endParaRPr>
          </a:p>
        </p:txBody>
      </p:sp>
      <p:sp>
        <p:nvSpPr>
          <p:cNvPr id="2" name="TextBox 1">
            <a:extLst>
              <a:ext uri="{FF2B5EF4-FFF2-40B4-BE49-F238E27FC236}">
                <a16:creationId xmlns:a16="http://schemas.microsoft.com/office/drawing/2014/main" id="{152371A6-AED7-2C40-93AC-4FB2F982A670}"/>
              </a:ext>
            </a:extLst>
          </p:cNvPr>
          <p:cNvSpPr txBox="1"/>
          <p:nvPr/>
        </p:nvSpPr>
        <p:spPr>
          <a:xfrm>
            <a:off x="6001079" y="1547578"/>
            <a:ext cx="1321067" cy="307777"/>
          </a:xfrm>
          <a:prstGeom prst="rect">
            <a:avLst/>
          </a:prstGeom>
          <a:noFill/>
        </p:spPr>
        <p:txBody>
          <a:bodyPr wrap="none" rtlCol="0">
            <a:spAutoFit/>
          </a:bodyPr>
          <a:lstStyle/>
          <a:p>
            <a:r>
              <a:rPr lang="en-CN" sz="1400" dirty="0">
                <a:latin typeface="Athelas" panose="02000503000000020003" pitchFamily="2" charset="77"/>
              </a:rPr>
              <a:t>26th November</a:t>
            </a:r>
          </a:p>
        </p:txBody>
      </p:sp>
    </p:spTree>
    <p:extLst>
      <p:ext uri="{BB962C8B-B14F-4D97-AF65-F5344CB8AC3E}">
        <p14:creationId xmlns:p14="http://schemas.microsoft.com/office/powerpoint/2010/main" val="2021372476"/>
      </p:ext>
    </p:extLst>
  </p:cSld>
  <p:clrMapOvr>
    <a:masterClrMapping/>
  </p:clrMapOvr>
  <p:transition spd="med">
    <p:push dir="u"/>
  </p:transition>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02880"/>
      </a:accent1>
      <a:accent2>
        <a:srgbClr val="FF005C"/>
      </a:accent2>
      <a:accent3>
        <a:srgbClr val="42DFFF"/>
      </a:accent3>
      <a:accent4>
        <a:srgbClr val="FFC000"/>
      </a:accent4>
      <a:accent5>
        <a:srgbClr val="5B9BD5"/>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02880"/>
    </a:accent1>
    <a:accent2>
      <a:srgbClr val="FF005C"/>
    </a:accent2>
    <a:accent3>
      <a:srgbClr val="42DFFF"/>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6136</TotalTime>
  <Words>3135</Words>
  <Application>Microsoft Macintosh PowerPoint</Application>
  <PresentationFormat>Widescreen</PresentationFormat>
  <Paragraphs>462</Paragraphs>
  <Slides>26</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等线</vt:lpstr>
      <vt:lpstr>Lato</vt:lpstr>
      <vt:lpstr>Segoe UI</vt:lpstr>
      <vt:lpstr>Arial</vt:lpstr>
      <vt:lpstr>Athelas</vt:lpstr>
      <vt:lpstr>Calibri</vt:lpstr>
      <vt:lpstr>Cambria Math</vt:lpstr>
      <vt:lpstr>Segoe UI Symbol</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Irene Xu</dc:creator>
  <cp:lastModifiedBy>Irene Xu</cp:lastModifiedBy>
  <cp:revision>184</cp:revision>
  <dcterms:created xsi:type="dcterms:W3CDTF">2020-04-28T12:25:45Z</dcterms:created>
  <dcterms:modified xsi:type="dcterms:W3CDTF">2020-06-10T10:34:00Z</dcterms:modified>
</cp:coreProperties>
</file>